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6552" autoAdjust="0"/>
  </p:normalViewPr>
  <p:slideViewPr>
    <p:cSldViewPr snapToGrid="0">
      <p:cViewPr>
        <p:scale>
          <a:sx n="70" d="100"/>
          <a:sy n="70" d="100"/>
        </p:scale>
        <p:origin x="198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7DA4-7F82-4F7A-85F4-98A37F306571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20887-E779-4AFB-A03B-43EDA0B24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20887-E779-4AFB-A03B-43EDA0B242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0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8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89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3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3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79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1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C3A4-D00A-448A-BD80-BE0659079687}" type="datetimeFigureOut">
              <a:rPr lang="en-GB" smtClean="0"/>
              <a:t>10/09/2017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7F08-3080-4AC3-8AAE-D3AAFC28B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0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.uk/url?sa=i&amp;rct=j&amp;q=&amp;esrc=s&amp;source=images&amp;cd=&amp;cad=rja&amp;uact=8&amp;ved=0ahUKEwjH9eD_vJrWAhVDVRQKHbXrC7QQjRwIBw&amp;url=http%3A%2F%2Fwww.orgsyn.org%2Fdemo.aspx%3Fprep%3Dv91p0039&amp;psig=AFQjCNEryVCwbxLJMB4Rh2JOVwto0UlKgg&amp;ust=150512803284982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Phenol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reaction of phenol with bromine water</a:t>
            </a:r>
          </a:p>
          <a:p>
            <a:endParaRPr lang="en-GB" dirty="0"/>
          </a:p>
          <a:p>
            <a:r>
              <a:rPr lang="en-GB" dirty="0" smtClean="0"/>
              <a:t>Understand reasons for the relative ease of bromination of phenol compared with benzene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51" y="3772150"/>
            <a:ext cx="4641849" cy="24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2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What is this compound?</a:t>
            </a:r>
            <a:endParaRPr lang="en-GB" dirty="0"/>
          </a:p>
        </p:txBody>
      </p:sp>
      <p:pic>
        <p:nvPicPr>
          <p:cNvPr id="2050" name="Picture 2" descr="Image result for 2 4 6-trichloropheno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09" y="2568077"/>
            <a:ext cx="40957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7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err="1" smtClean="0"/>
              <a:t>Phenolphthaelin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080" y="1839984"/>
            <a:ext cx="94615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err="1" smtClean="0"/>
              <a:t>Phenolphthaelin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4" y="2357745"/>
            <a:ext cx="11185206" cy="356538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351128" y="6045958"/>
            <a:ext cx="2565779" cy="450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Colourless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8149988" y="6045958"/>
            <a:ext cx="2565779" cy="450376"/>
          </a:xfrm>
          <a:prstGeom prst="round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Suggest why phenol is a solid at room temperature and is slightly soluble in water</a:t>
            </a:r>
          </a:p>
          <a:p>
            <a:pPr marL="514350" indent="-514350">
              <a:buAutoNum type="arabicPeriod"/>
            </a:pPr>
            <a:endParaRPr lang="en-GB" sz="4000" dirty="0"/>
          </a:p>
          <a:p>
            <a:pPr marL="514350" indent="-514350">
              <a:buAutoNum type="arabicPeriod"/>
            </a:pPr>
            <a:r>
              <a:rPr lang="en-GB" sz="4000" dirty="0" smtClean="0"/>
              <a:t>Write an equation for the formation of TCP from phenol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834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42666" y="2034446"/>
            <a:ext cx="10407555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Due to permanent dipole-dipole attractions due to the electronegativity of the oxygen - but is mainly due to hydrogen bonding.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Hydrogen bonds can form between a lone pair on an oxygen on one molecule and the hydrogen on the -OH group of one of its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neighbours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Phenol is moderately soluble in water - about 8 g of phenol will dissolve in 100 g of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 try to dissolve more than this, you get two layers of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liquid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The top layer is a solution of phenol in water, and the bottom one a solution of water in phenol. The solubility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behaviour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phenol and water is complicated, and beyond UK A level.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Phenol is somewhat soluble in water because of its ability to form hydrogen bonds with the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en-US" sz="2000" dirty="0" smtClean="0">
                <a:latin typeface="Arial" panose="020B0604020202020204" pitchFamily="34" charset="0"/>
              </a:rPr>
              <a:t>C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6</a:t>
            </a:r>
            <a:r>
              <a:rPr lang="pt-BR" altLang="en-US" sz="2000" dirty="0" smtClean="0">
                <a:latin typeface="Arial" panose="020B0604020202020204" pitchFamily="34" charset="0"/>
              </a:rPr>
              <a:t>H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5</a:t>
            </a:r>
            <a:r>
              <a:rPr lang="pt-BR" altLang="en-US" sz="2000" dirty="0" smtClean="0">
                <a:latin typeface="Arial" panose="020B0604020202020204" pitchFamily="34" charset="0"/>
              </a:rPr>
              <a:t>OH  +  3Cl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2</a:t>
            </a:r>
            <a:r>
              <a:rPr lang="pt-BR" altLang="en-US" sz="2000" dirty="0" smtClean="0">
                <a:latin typeface="Arial" panose="020B0604020202020204" pitchFamily="34" charset="0"/>
              </a:rPr>
              <a:t>  </a:t>
            </a:r>
            <a:r>
              <a:rPr lang="pt-BR" altLang="en-US" sz="2000" dirty="0" smtClean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BR" altLang="en-US" sz="2000" dirty="0" smtClean="0">
                <a:latin typeface="Arial" panose="020B0604020202020204" pitchFamily="34" charset="0"/>
              </a:rPr>
              <a:t>  C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6</a:t>
            </a:r>
            <a:r>
              <a:rPr lang="pt-BR" altLang="en-US" sz="2000" dirty="0" smtClean="0">
                <a:latin typeface="Arial" panose="020B0604020202020204" pitchFamily="34" charset="0"/>
              </a:rPr>
              <a:t>H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2</a:t>
            </a:r>
            <a:r>
              <a:rPr lang="pt-BR" altLang="en-US" sz="2000" dirty="0" smtClean="0">
                <a:latin typeface="Arial" panose="020B0604020202020204" pitchFamily="34" charset="0"/>
              </a:rPr>
              <a:t>Cl</a:t>
            </a:r>
            <a:r>
              <a:rPr lang="pt-BR" altLang="en-US" sz="2000" baseline="-25000" dirty="0" smtClean="0">
                <a:latin typeface="Arial" panose="020B0604020202020204" pitchFamily="34" charset="0"/>
              </a:rPr>
              <a:t>3</a:t>
            </a:r>
            <a:r>
              <a:rPr lang="pt-BR" altLang="en-US" sz="2000" dirty="0" smtClean="0">
                <a:latin typeface="Arial" panose="020B0604020202020204" pitchFamily="34" charset="0"/>
              </a:rPr>
              <a:t>OH  +  3HCl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2935" t="53922" r="37139" b="21497"/>
          <a:stretch/>
        </p:blipFill>
        <p:spPr>
          <a:xfrm>
            <a:off x="545912" y="504966"/>
            <a:ext cx="11193016" cy="555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274" y="552187"/>
            <a:ext cx="7647572" cy="588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5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021" y="554390"/>
            <a:ext cx="7257799" cy="58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0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What reagents and conditions are required for the bromination of benzene?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Catalyst (Halogen carrier)</a:t>
            </a:r>
          </a:p>
          <a:p>
            <a:endParaRPr lang="en-GB" dirty="0"/>
          </a:p>
          <a:p>
            <a:r>
              <a:rPr lang="en-GB" dirty="0" smtClean="0"/>
              <a:t>Heated</a:t>
            </a:r>
          </a:p>
          <a:p>
            <a:endParaRPr lang="en-GB" dirty="0"/>
          </a:p>
          <a:p>
            <a:r>
              <a:rPr lang="en-GB" dirty="0" smtClean="0"/>
              <a:t>Under reflux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03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What reagents and conditions are required for the bromination of phenol?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3646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en-GB" sz="5400" dirty="0" smtClean="0"/>
          </a:p>
          <a:p>
            <a:pPr algn="ctr"/>
            <a:r>
              <a:rPr lang="en-GB" sz="5400" dirty="0" smtClean="0"/>
              <a:t> Room Temperature</a:t>
            </a:r>
          </a:p>
          <a:p>
            <a:pPr algn="ctr"/>
            <a:endParaRPr lang="en-GB" sz="5400" dirty="0"/>
          </a:p>
          <a:p>
            <a:pPr algn="ctr"/>
            <a:r>
              <a:rPr lang="en-GB" sz="5400" dirty="0" smtClean="0"/>
              <a:t> Bromine Water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05206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70" y="1378048"/>
            <a:ext cx="6506486" cy="374740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189495" y="978568"/>
            <a:ext cx="3376863" cy="4443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What is the obvious difference about the bromination of benzene and the bromination of phenol?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914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Discuss the following question….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Why do you think the reaction between phenol and bromine happens more readily than with benzene?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52" y="4152900"/>
            <a:ext cx="2159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Reasons why…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Oxygen in the OH group has lone pairs of electrons </a:t>
            </a:r>
            <a:r>
              <a:rPr lang="en-GB" dirty="0" smtClean="0">
                <a:sym typeface="Wingdings" panose="05000000000000000000" pitchFamily="2" charset="2"/>
              </a:rPr>
              <a:t> these e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  <a:r>
              <a:rPr lang="en-GB" dirty="0" smtClean="0">
                <a:sym typeface="Wingdings" panose="05000000000000000000" pitchFamily="2" charset="2"/>
              </a:rPr>
              <a:t> can merge with the electrons in the delocalised pi (</a:t>
            </a:r>
            <a:r>
              <a:rPr lang="en-GB" dirty="0" smtClean="0">
                <a:latin typeface="Symbol" panose="05050102010706020507" pitchFamily="18" charset="2"/>
                <a:sym typeface="Wingdings" panose="05000000000000000000" pitchFamily="2" charset="2"/>
              </a:rPr>
              <a:t>P) </a:t>
            </a:r>
            <a:r>
              <a:rPr lang="en-GB" dirty="0" smtClean="0">
                <a:sym typeface="Wingdings" panose="05000000000000000000" pitchFamily="2" charset="2"/>
              </a:rPr>
              <a:t>bond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Electron density above and below the ring of atoms is increased  referred to as ‘activation’ because the molecule is now much more reactive towards electrophiles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Bromine molecules, although usually non-polar, are polarised as they approach the benzene ring. Eventually, the Br-Br bond breaks and the Br</a:t>
            </a:r>
            <a:r>
              <a:rPr lang="en-GB" baseline="30000" dirty="0" smtClean="0">
                <a:sym typeface="Wingdings" panose="05000000000000000000" pitchFamily="2" charset="2"/>
              </a:rPr>
              <a:t>+</a:t>
            </a:r>
            <a:r>
              <a:rPr lang="en-GB" dirty="0" smtClean="0">
                <a:sym typeface="Wingdings" panose="05000000000000000000" pitchFamily="2" charset="2"/>
              </a:rPr>
              <a:t> electrophile attacks the benzene 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88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42" y="298582"/>
            <a:ext cx="3615489" cy="27477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76" y="737460"/>
            <a:ext cx="5005889" cy="3468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841" y="3600450"/>
            <a:ext cx="4651328" cy="29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373</Words>
  <Application>Microsoft Office PowerPoint</Application>
  <PresentationFormat>Widescreen</PresentationFormat>
  <Paragraphs>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Office Theme</vt:lpstr>
      <vt:lpstr>Phenol</vt:lpstr>
      <vt:lpstr>PowerPoint Presentation</vt:lpstr>
      <vt:lpstr>PowerPoint Presentation</vt:lpstr>
      <vt:lpstr>What reagents and conditions are required for the bromination of benzene?</vt:lpstr>
      <vt:lpstr>What reagents and conditions are required for the bromination of phenol?</vt:lpstr>
      <vt:lpstr>PowerPoint Presentation</vt:lpstr>
      <vt:lpstr>Discuss the following question….</vt:lpstr>
      <vt:lpstr>Reasons why…</vt:lpstr>
      <vt:lpstr>PowerPoint Presentation</vt:lpstr>
      <vt:lpstr>What is this compound?</vt:lpstr>
      <vt:lpstr>Phenolphthaelin</vt:lpstr>
      <vt:lpstr>Phenolphthaelin</vt:lpstr>
      <vt:lpstr>Questions</vt:lpstr>
      <vt:lpstr>Answers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Phenol</dc:title>
  <dc:creator>Chris</dc:creator>
  <cp:lastModifiedBy>Chris</cp:lastModifiedBy>
  <cp:revision>6</cp:revision>
  <cp:lastPrinted>2017-09-10T10:35:41Z</cp:lastPrinted>
  <dcterms:created xsi:type="dcterms:W3CDTF">2017-09-10T10:35:33Z</dcterms:created>
  <dcterms:modified xsi:type="dcterms:W3CDTF">2017-09-10T11:21:32Z</dcterms:modified>
</cp:coreProperties>
</file>