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sldIdLst>
    <p:sldId id="257" r:id="rId3"/>
    <p:sldId id="258" r:id="rId4"/>
    <p:sldId id="259" r:id="rId5"/>
    <p:sldId id="284" r:id="rId6"/>
    <p:sldId id="260" r:id="rId7"/>
    <p:sldId id="285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8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6E78B-8901-443E-9923-3EFE32249B47}" type="datetimeFigureOut">
              <a:rPr lang="en-US" smtClean="0"/>
              <a:pPr/>
              <a:t>1/12/2012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29748-E837-47D6-B2A9-DEDC50DC683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53DD2-9446-4369-9722-9C5EA9344D95}" type="slidenum">
              <a:rPr lang="en-GB"/>
              <a:pPr/>
              <a:t>8</a:t>
            </a:fld>
            <a:endParaRPr lang="en-GB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GB"/>
              <a:t>You can use balloons to model the five main molecular shapes.</a:t>
            </a: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GB"/>
              <a:t>Photo credit: P80 Martin Sookias.</a:t>
            </a: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GB"/>
              <a:t>Section 3.05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6CDCA-B79A-425D-817E-4EA95864BB63}" type="slidenum">
              <a:rPr lang="en-GB"/>
              <a:pPr/>
              <a:t>20</a:t>
            </a:fld>
            <a:endParaRPr 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methane molecule is tetrahedral.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D31DF7-BF13-4438-B0EB-62BBF0216FCF}" type="slidenum">
              <a:rPr lang="en-GB"/>
              <a:pPr/>
              <a:t>21</a:t>
            </a:fld>
            <a:endParaRPr 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methane molecule is tetrahedral.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22AF1-F904-4183-893E-BB87AC6E57A2}" type="slidenum">
              <a:rPr lang="en-GB"/>
              <a:pPr/>
              <a:t>23</a:t>
            </a:fld>
            <a:endParaRPr lang="en-GB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phosphorus pentaflouride molecule is trigonal bipyramidal. The sulphur hexafluoride molecule is octahedral.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6D89B1-BB10-43CE-A74D-B79256D1275F}" type="slidenum">
              <a:rPr lang="en-GB"/>
              <a:pPr/>
              <a:t>24</a:t>
            </a:fld>
            <a:endParaRPr lang="en-GB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phosphorus pentaflouride molecule is trigonal bipyramidal. The sulphur hexafluoride molecule is octahedral.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98D1D-F6A0-4490-AA8D-64F76E4692C0}" type="slidenum">
              <a:rPr lang="en-GB"/>
              <a:pPr/>
              <a:t>26</a:t>
            </a:fld>
            <a:endParaRPr lang="en-GB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sulfur hexaflouride molecule is octahedral.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6D8A5-5317-440C-A0AB-19C41B74CB29}" type="slidenum">
              <a:rPr lang="en-GB"/>
              <a:pPr/>
              <a:t>27</a:t>
            </a:fld>
            <a:endParaRPr lang="en-GB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sulfur hexaflouride molecule is octahedral.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0C71A-09C0-449C-9031-033D2B51194D}" type="slidenum">
              <a:rPr lang="en-GB"/>
              <a:pPr/>
              <a:t>10</a:t>
            </a:fld>
            <a:endParaRPr lang="en-GB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beryllium chloride molecule is linear.</a:t>
            </a:r>
          </a:p>
          <a:p>
            <a:r>
              <a:rPr lang="en-GB"/>
              <a:t>Section 3.05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7CE8D-79D7-477C-9E16-522FB1CAF614}" type="slidenum">
              <a:rPr lang="en-GB"/>
              <a:pPr/>
              <a:t>11</a:t>
            </a:fld>
            <a:endParaRPr 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beryllium chloride molecule is linear.</a:t>
            </a:r>
          </a:p>
          <a:p>
            <a:r>
              <a:rPr lang="en-GB"/>
              <a:t>Section 3.05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249C7-53F5-4BCC-86DB-08776073B0E4}" type="slidenum">
              <a:rPr lang="en-GB"/>
              <a:pPr/>
              <a:t>12</a:t>
            </a:fld>
            <a:endParaRPr 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bond angle is 180˚ in beryllium chloride and other linear molecules.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C9432-D4AD-4355-8440-4C27E2349FA8}" type="slidenum">
              <a:rPr lang="en-GB"/>
              <a:pPr/>
              <a:t>13</a:t>
            </a:fld>
            <a:endParaRPr 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bond angle is 180˚ in beryllium chloride and other linear molecules.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A5CE5-DC07-49B5-9ECB-C0F74FC111C6}" type="slidenum">
              <a:rPr lang="en-GB"/>
              <a:pPr/>
              <a:t>14</a:t>
            </a:fld>
            <a:endParaRPr 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carbon dioxide molecule is linear.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0D952-2A58-4AD8-A40B-00E0DA5AC234}" type="slidenum">
              <a:rPr lang="en-GB"/>
              <a:pPr/>
              <a:t>15</a:t>
            </a:fld>
            <a:endParaRPr 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carbon dioxide molecule is linear.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AD717-3FAF-47AC-B3CF-04FAD47B9CC6}" type="slidenum">
              <a:rPr lang="en-GB"/>
              <a:pPr/>
              <a:t>17</a:t>
            </a:fld>
            <a:endParaRPr 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boron trichloride molecule is trigonal planar.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D8FEC-3C46-4285-B25F-6366C4F90B0D}" type="slidenum">
              <a:rPr lang="en-GB"/>
              <a:pPr/>
              <a:t>18</a:t>
            </a:fld>
            <a:endParaRPr lang="en-GB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boron trichloride molecule is trigonal planar.</a:t>
            </a:r>
          </a:p>
          <a:p>
            <a:r>
              <a:rPr lang="en-GB"/>
              <a:t>Section 3.05</a:t>
            </a:r>
          </a:p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FooterBarChe"/>
          <p:cNvPicPr>
            <a:picLocks noChangeAspect="1" noChangeArrowheads="1"/>
          </p:cNvPicPr>
          <p:nvPr/>
        </p:nvPicPr>
        <p:blipFill>
          <a:blip r:embed="rId13"/>
          <a:srcRect r="5905"/>
          <a:stretch>
            <a:fillRect/>
          </a:stretch>
        </p:blipFill>
        <p:spPr bwMode="auto">
          <a:xfrm>
            <a:off x="0" y="6588125"/>
            <a:ext cx="9177338" cy="28575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370763" y="6626225"/>
            <a:ext cx="16113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700">
                <a:solidFill>
                  <a:schemeClr val="bg1"/>
                </a:solidFill>
                <a:latin typeface="Verdana" pitchFamily="34" charset="0"/>
              </a:rPr>
              <a:t>© Oxford University Press 2008</a:t>
            </a:r>
          </a:p>
        </p:txBody>
      </p:sp>
      <p:pic>
        <p:nvPicPr>
          <p:cNvPr id="28680" name="Picture 8" descr="HeaderBarChe"/>
          <p:cNvPicPr>
            <a:picLocks noChangeAspect="1" noChangeArrowheads="1"/>
          </p:cNvPicPr>
          <p:nvPr/>
        </p:nvPicPr>
        <p:blipFill>
          <a:blip r:embed="rId14"/>
          <a:srcRect r="5905"/>
          <a:stretch>
            <a:fillRect/>
          </a:stretch>
        </p:blipFill>
        <p:spPr bwMode="auto">
          <a:xfrm>
            <a:off x="1588" y="0"/>
            <a:ext cx="9177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endParaRPr lang="en-US" sz="2400" b="1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endParaRPr lang="en-US" sz="2400" b="1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Bonding and periodicity II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4187825" y="6638925"/>
            <a:ext cx="765175" cy="179388"/>
            <a:chOff x="2640" y="4182"/>
            <a:chExt cx="482" cy="113"/>
          </a:xfrm>
        </p:grpSpPr>
        <p:pic>
          <p:nvPicPr>
            <p:cNvPr id="28686" name="Picture 14" descr="playback-button-up">
              <a:hlinkClick r:id="" action="ppaction://hlinkshowjump?jump=previousslide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640" y="4182"/>
              <a:ext cx="1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7" name="Picture 15" descr="quit-button-up">
              <a:hlinkClick r:id="" action="ppaction://hlinkshowjump?jump=endshow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981" y="4182"/>
              <a:ext cx="1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8" name="Picture 16" descr="play-button-up">
              <a:hlinkClick r:id="" action="ppaction://hlinkshowjump?jump=nextslide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810" y="4182"/>
              <a:ext cx="140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  <a:ea typeface="+mn-ea"/>
          <a:cs typeface="+mn-cs"/>
        </a:defRPr>
      </a:lvl1pPr>
      <a:lvl2pPr marL="447675" indent="-268288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400">
          <a:solidFill>
            <a:schemeClr val="bg1"/>
          </a:solidFill>
          <a:latin typeface="+mn-lt"/>
        </a:defRPr>
      </a:lvl2pPr>
      <a:lvl3pPr marL="893763" indent="-266700" algn="l" rtl="0" fontAlgn="base">
        <a:spcBef>
          <a:spcPct val="20000"/>
        </a:spcBef>
        <a:spcAft>
          <a:spcPct val="0"/>
        </a:spcAft>
        <a:defRPr b="1">
          <a:solidFill>
            <a:schemeClr val="bg1"/>
          </a:solidFill>
          <a:latin typeface="+mn-lt"/>
        </a:defRPr>
      </a:lvl3pPr>
      <a:lvl4pPr marL="1076325" algn="l" rtl="0" fontAlgn="base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</a:defRPr>
      </a:lvl4pPr>
      <a:lvl5pPr marL="14303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Verdana" pitchFamily="34" charset="0"/>
        </a:defRPr>
      </a:lvl5pPr>
      <a:lvl6pPr marL="18875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Verdana" pitchFamily="34" charset="0"/>
        </a:defRPr>
      </a:lvl6pPr>
      <a:lvl7pPr marL="23447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Verdana" pitchFamily="34" charset="0"/>
        </a:defRPr>
      </a:lvl7pPr>
      <a:lvl8pPr marL="28019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Verdana" pitchFamily="34" charset="0"/>
        </a:defRPr>
      </a:lvl8pPr>
      <a:lvl9pPr marL="32591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9" name="Picture 45" descr="FooterBarChe"/>
          <p:cNvPicPr>
            <a:picLocks noChangeAspect="1" noChangeArrowheads="1"/>
          </p:cNvPicPr>
          <p:nvPr userDrawn="1"/>
        </p:nvPicPr>
        <p:blipFill>
          <a:blip r:embed="rId13"/>
          <a:srcRect r="5905"/>
          <a:stretch>
            <a:fillRect/>
          </a:stretch>
        </p:blipFill>
        <p:spPr bwMode="auto">
          <a:xfrm>
            <a:off x="0" y="6588125"/>
            <a:ext cx="9177338" cy="2857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370763" y="6626225"/>
            <a:ext cx="16113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700">
                <a:solidFill>
                  <a:schemeClr val="bg1"/>
                </a:solidFill>
                <a:latin typeface="Verdana" pitchFamily="34" charset="0"/>
              </a:rPr>
              <a:t>© Oxford University Press 2008</a:t>
            </a:r>
          </a:p>
        </p:txBody>
      </p:sp>
      <p:pic>
        <p:nvPicPr>
          <p:cNvPr id="1068" name="Picture 44" descr="HeaderBarChe"/>
          <p:cNvPicPr>
            <a:picLocks noChangeAspect="1" noChangeArrowheads="1"/>
          </p:cNvPicPr>
          <p:nvPr userDrawn="1"/>
        </p:nvPicPr>
        <p:blipFill>
          <a:blip r:embed="rId14"/>
          <a:srcRect r="5905"/>
          <a:stretch>
            <a:fillRect/>
          </a:stretch>
        </p:blipFill>
        <p:spPr bwMode="auto">
          <a:xfrm>
            <a:off x="0" y="0"/>
            <a:ext cx="9177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6"/>
          <p:cNvGrpSpPr>
            <a:grpSpLocks/>
          </p:cNvGrpSpPr>
          <p:nvPr userDrawn="1"/>
        </p:nvGrpSpPr>
        <p:grpSpPr bwMode="auto">
          <a:xfrm>
            <a:off x="4187825" y="6638925"/>
            <a:ext cx="765175" cy="179388"/>
            <a:chOff x="2640" y="4182"/>
            <a:chExt cx="482" cy="113"/>
          </a:xfrm>
        </p:grpSpPr>
        <p:pic>
          <p:nvPicPr>
            <p:cNvPr id="1071" name="Picture 47" descr="playback-button-up">
              <a:hlinkClick r:id="" action="ppaction://hlinkshowjump?jump=previousslide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640" y="4182"/>
              <a:ext cx="1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2" name="Picture 48" descr="quit-button-up">
              <a:hlinkClick r:id="" action="ppaction://hlinkshowjump?jump=endshow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981" y="4182"/>
              <a:ext cx="1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3" name="Picture 49" descr="play-button-up">
              <a:hlinkClick r:id="" action="ppaction://hlinkshowjump?jump=nextslide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810" y="4182"/>
              <a:ext cx="140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400" b="1">
          <a:solidFill>
            <a:srgbClr val="A3C928"/>
          </a:solidFill>
          <a:latin typeface="+mn-lt"/>
          <a:ea typeface="+mn-ea"/>
          <a:cs typeface="+mn-cs"/>
        </a:defRPr>
      </a:lvl1pPr>
      <a:lvl2pPr marL="447675" indent="-268288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2400" b="1">
          <a:solidFill>
            <a:schemeClr val="bg1"/>
          </a:solidFill>
          <a:latin typeface="+mn-lt"/>
        </a:defRPr>
      </a:lvl2pPr>
      <a:lvl3pPr marL="893763" indent="-266700" algn="l" rtl="0" fontAlgn="base">
        <a:spcBef>
          <a:spcPct val="20000"/>
        </a:spcBef>
        <a:spcAft>
          <a:spcPct val="0"/>
        </a:spcAft>
        <a:defRPr b="1">
          <a:solidFill>
            <a:schemeClr val="bg1"/>
          </a:solidFill>
          <a:latin typeface="+mn-lt"/>
        </a:defRPr>
      </a:lvl3pPr>
      <a:lvl4pPr marL="1076325" algn="l" rtl="0" fontAlgn="base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</a:defRPr>
      </a:lvl4pPr>
      <a:lvl5pPr marL="14303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j-lt"/>
        </a:defRPr>
      </a:lvl5pPr>
      <a:lvl6pPr marL="18875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j-lt"/>
        </a:defRPr>
      </a:lvl6pPr>
      <a:lvl7pPr marL="23447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j-lt"/>
        </a:defRPr>
      </a:lvl7pPr>
      <a:lvl8pPr marL="28019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j-lt"/>
        </a:defRPr>
      </a:lvl8pPr>
      <a:lvl9pPr marL="32591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Shapes_of_molecules_table.doc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5113" indent="-265113">
              <a:spcBef>
                <a:spcPct val="0"/>
              </a:spcBef>
              <a:spcAft>
                <a:spcPct val="120000"/>
              </a:spcAft>
            </a:pPr>
            <a:r>
              <a:rPr lang="en-GB" sz="1800" b="1" dirty="0"/>
              <a:t>Objectives for </a:t>
            </a:r>
            <a:r>
              <a:rPr lang="en-GB" sz="1800" b="1" dirty="0" smtClean="0"/>
              <a:t>Bonding and Periodicity (2)</a:t>
            </a:r>
            <a:endParaRPr lang="en-GB" sz="1800" b="1" dirty="0"/>
          </a:p>
          <a:p>
            <a:pPr marL="265113" indent="-265113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1800" dirty="0"/>
              <a:t>to understand the concept of bonding and lone (non-bonding) pairs of electrons as charge clouds</a:t>
            </a:r>
          </a:p>
          <a:p>
            <a:pPr marL="265113" indent="-265113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1800" dirty="0"/>
              <a:t>to use the electron pair repulsion theory to predict the shapes and </a:t>
            </a:r>
            <a:br>
              <a:rPr lang="en-GB" sz="1800" dirty="0"/>
            </a:br>
            <a:r>
              <a:rPr lang="en-GB" sz="1800" dirty="0"/>
              <a:t>bond angles in simple molecules and 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Rectangle 1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r>
              <a:rPr lang="en-GB" sz="2400">
                <a:solidFill>
                  <a:schemeClr val="tx1"/>
                </a:solidFill>
                <a:latin typeface="Arial" charset="0"/>
              </a:rPr>
              <a:t>Week 8: Images</a:t>
            </a:r>
          </a:p>
        </p:txBody>
      </p:sp>
      <p:pic>
        <p:nvPicPr>
          <p:cNvPr id="16405" name="Picture 21" descr="03_05_AW_01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249613"/>
            <a:ext cx="2590800" cy="952500"/>
          </a:xfrm>
          <a:prstGeom prst="rect">
            <a:avLst/>
          </a:prstGeom>
          <a:noFill/>
        </p:spPr>
      </p:pic>
      <p:sp>
        <p:nvSpPr>
          <p:cNvPr id="16406" name="AutoShape 22"/>
          <p:cNvSpPr>
            <a:spLocks noChangeArrowheads="1"/>
          </p:cNvSpPr>
          <p:nvPr/>
        </p:nvSpPr>
        <p:spPr bwMode="auto">
          <a:xfrm>
            <a:off x="250825" y="1338263"/>
            <a:ext cx="3440113" cy="38258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beryllium chloride molecule is linear.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03_05_AW_01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249613"/>
            <a:ext cx="2590800" cy="95250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250825" y="1338263"/>
            <a:ext cx="3440113" cy="38258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beryllium chloride molecule is linear.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03_05_AW_02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3475038"/>
            <a:ext cx="2879725" cy="995362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50825" y="1338263"/>
            <a:ext cx="3067050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bond angle is 180˚ in beryllium chloride and other linear molecules.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03_05_AW_02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2989263"/>
            <a:ext cx="2879725" cy="1473200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50825" y="1338263"/>
            <a:ext cx="3067050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bond angle is 180˚ in beryllium chloride and other linear molecules.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03_05_AW_03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3249613"/>
            <a:ext cx="5759450" cy="836612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50825" y="1338263"/>
            <a:ext cx="3201988" cy="38258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carbon dioxide molecule is linear.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03_05_AW_03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3248025"/>
            <a:ext cx="5759450" cy="838200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50825" y="1338263"/>
            <a:ext cx="3201988" cy="38258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carbon dioxide molecule is linear.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Triagonal</a:t>
            </a:r>
            <a:r>
              <a:rPr lang="en-GB" dirty="0" smtClean="0">
                <a:solidFill>
                  <a:schemeClr val="bg1"/>
                </a:solidFill>
              </a:rPr>
              <a:t> planar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03_05_AW_04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8963" y="2038350"/>
            <a:ext cx="2863850" cy="3098800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250825" y="1338263"/>
            <a:ext cx="2368550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boron trichloride molecule is trigonal planar.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03_05_AW_04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2035175"/>
            <a:ext cx="2863850" cy="3381375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250825" y="1338263"/>
            <a:ext cx="2368550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boron trichloride molecule is trigonal planar.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Tetrahedral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Bonding and Periodicity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5 – Shapes of Molecules (1)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03_05_AW_05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1263" y="1338263"/>
            <a:ext cx="1720850" cy="4418012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250825" y="1338263"/>
            <a:ext cx="3151188" cy="38258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methane molecule is tetrahedral.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03_05_AW_05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4263" y="1338263"/>
            <a:ext cx="1893887" cy="4751387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50825" y="1338263"/>
            <a:ext cx="3151188" cy="38258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methane molecule is tetrahedral.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Triagonal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bipyramidal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03_05_AW_06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8725" y="1338263"/>
            <a:ext cx="1693863" cy="4445000"/>
          </a:xfrm>
          <a:prstGeom prst="rect">
            <a:avLst/>
          </a:prstGeom>
          <a:noFill/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250825" y="1338263"/>
            <a:ext cx="3338513" cy="823912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phosphorus pentafluoride molecule is trigonal bipyramidal. The sulfur hexafluoride molecule is octahedral.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03_05_AW_06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5063" y="1338263"/>
            <a:ext cx="1792287" cy="4751387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50825" y="1338263"/>
            <a:ext cx="3338513" cy="823912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phosphorus pentaflouride molecule is trigonal bipyramidal. The sulfur hexafluoride molecule is octahedral.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octahedral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03_05_AW_07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7263" y="1338263"/>
            <a:ext cx="2106612" cy="4457700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250825" y="1338263"/>
            <a:ext cx="2078038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sulfur hexafluoride molecule is octahedral.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03_05_AW_07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0275" y="1338263"/>
            <a:ext cx="2201863" cy="4751387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250825" y="1338263"/>
            <a:ext cx="2078038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sulfur hexafluoride molecule is octahedral.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/>
                </a:solidFill>
              </a:rPr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 smtClean="0"/>
              <a:t>Here is a summary table:</a:t>
            </a:r>
          </a:p>
          <a:p>
            <a:r>
              <a:rPr lang="en-GB" sz="2400" dirty="0" smtClean="0">
                <a:hlinkClick r:id="rId2" action="ppaction://hlinkfile"/>
              </a:rPr>
              <a:t>Shapes_of_molecules_table.doc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/>
                </a:solidFill>
              </a:rPr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spcBef>
                <a:spcPct val="60000"/>
              </a:spcBef>
              <a:spcAft>
                <a:spcPct val="60000"/>
              </a:spcAft>
            </a:pPr>
            <a:r>
              <a:rPr lang="en-GB" sz="2400" i="1" dirty="0" smtClean="0"/>
              <a:t>And after this Lesson you should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2400" dirty="0" smtClean="0"/>
              <a:t>understand the concept of bonding pairs of electrons as charge clouds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2400" dirty="0" smtClean="0"/>
              <a:t>be able to predict the shapes of simple molecules, and their bond angles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8288" indent="-268288">
              <a:spcBef>
                <a:spcPct val="0"/>
              </a:spcBef>
              <a:spcAft>
                <a:spcPct val="60000"/>
              </a:spcAft>
            </a:pPr>
            <a:r>
              <a:rPr lang="en-GB" sz="1800" b="1" dirty="0"/>
              <a:t>Objectives for </a:t>
            </a:r>
            <a:r>
              <a:rPr lang="en-GB" sz="1800" b="1" dirty="0" smtClean="0"/>
              <a:t>Lesson 5</a:t>
            </a:r>
            <a:endParaRPr lang="en-GB" sz="1800" b="1" dirty="0"/>
          </a:p>
          <a:p>
            <a:pPr marL="268288" indent="-268288">
              <a:spcBef>
                <a:spcPct val="60000"/>
              </a:spcBef>
              <a:spcAft>
                <a:spcPct val="60000"/>
              </a:spcAft>
            </a:pPr>
            <a:r>
              <a:rPr lang="en-GB" sz="1800" i="1" dirty="0"/>
              <a:t>Already from AS Level you know that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1800" dirty="0"/>
              <a:t>a covalent bond is a shared pair of electrons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</a:pPr>
            <a:endParaRPr lang="en-GB" sz="1800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bg1"/>
                </a:solidFill>
              </a:rPr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Give the five main shapes of simple molecules.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Identify the bond angles for these simple molecules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Give an example of a compound for each of the basic shapes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/>
                </a:solidFill>
              </a:rPr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spcBef>
                <a:spcPct val="60000"/>
              </a:spcBef>
              <a:spcAft>
                <a:spcPct val="60000"/>
              </a:spcAft>
            </a:pPr>
            <a:r>
              <a:rPr lang="en-GB" sz="2400" i="1" dirty="0" smtClean="0"/>
              <a:t>And after this Lesson you should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2400" dirty="0" smtClean="0"/>
              <a:t>understand the concept of bonding pairs of electrons as charge clouds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2400" dirty="0" smtClean="0"/>
              <a:t>be able to predict the shapes of simple molecules, and their bond angles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bg1"/>
                </a:solidFill>
              </a:rPr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Give the five main shapes of simple molecules.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Identify the bond angles for these simple molecules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Give an example of a compound for each of the basic shapes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Shapes of molecules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bg1"/>
                </a:solidFill>
              </a:rPr>
              <a:t>Shapes of Molecules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Pairs of electrons act like clouds of negative charge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They repel each other so that they are as far apart as possible.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This keeps the repulsion to a minimum and gives characteristic shapes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We can work out the shapes of compounds by counting the number of pairs around the central atom 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pic>
        <p:nvPicPr>
          <p:cNvPr id="37892" name="Picture 4" descr="03_05_PH_0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" y="1585913"/>
            <a:ext cx="1822450" cy="1781175"/>
          </a:xfrm>
          <a:prstGeom prst="rect">
            <a:avLst/>
          </a:prstGeom>
          <a:noFill/>
        </p:spPr>
      </p:pic>
      <p:pic>
        <p:nvPicPr>
          <p:cNvPr id="37893" name="Picture 5" descr="03_05_PH_01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6675" y="1966913"/>
            <a:ext cx="1390650" cy="1366837"/>
          </a:xfrm>
          <a:prstGeom prst="rect">
            <a:avLst/>
          </a:prstGeom>
          <a:noFill/>
        </p:spPr>
      </p:pic>
      <p:pic>
        <p:nvPicPr>
          <p:cNvPr id="37894" name="Picture 6" descr="03_05_PH_01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02413" y="1646238"/>
            <a:ext cx="1697037" cy="1697037"/>
          </a:xfrm>
          <a:prstGeom prst="rect">
            <a:avLst/>
          </a:prstGeom>
          <a:noFill/>
        </p:spPr>
      </p:pic>
      <p:pic>
        <p:nvPicPr>
          <p:cNvPr id="37895" name="Picture 7" descr="03_05_PH_01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0" y="3725863"/>
            <a:ext cx="1247775" cy="1250950"/>
          </a:xfrm>
          <a:prstGeom prst="rect">
            <a:avLst/>
          </a:prstGeom>
          <a:noFill/>
        </p:spPr>
      </p:pic>
      <p:pic>
        <p:nvPicPr>
          <p:cNvPr id="37896" name="Picture 8" descr="03_05_PH_01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21300" y="3725863"/>
            <a:ext cx="1381125" cy="1374775"/>
          </a:xfrm>
          <a:prstGeom prst="rect">
            <a:avLst/>
          </a:prstGeom>
          <a:noFill/>
        </p:spPr>
      </p:pic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250825" y="1338263"/>
            <a:ext cx="5213350" cy="42703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GB" sz="1400"/>
              <a:t>You can use balloons to model the five main molecular shapes.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Linear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xBOX_Template (2)">
  <a:themeElements>
    <a:clrScheme name="OxBOX_Template (2) 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CECFF"/>
      </a:accent1>
      <a:accent2>
        <a:srgbClr val="176A2F"/>
      </a:accent2>
      <a:accent3>
        <a:srgbClr val="FFFFFF"/>
      </a:accent3>
      <a:accent4>
        <a:srgbClr val="000000"/>
      </a:accent4>
      <a:accent5>
        <a:srgbClr val="E2F4FF"/>
      </a:accent5>
      <a:accent6>
        <a:srgbClr val="145F2A"/>
      </a:accent6>
      <a:hlink>
        <a:srgbClr val="0099FF"/>
      </a:hlink>
      <a:folHlink>
        <a:srgbClr val="9966FF"/>
      </a:folHlink>
    </a:clrScheme>
    <a:fontScheme name="OxBOX_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xBOX_Template (2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416CCB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3A61B8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6C38D4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6132C0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D99E33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C48F2D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E72553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D1204A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279544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2873D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176A2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145F2A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xBOX_Template (2)">
  <a:themeElements>
    <a:clrScheme name="OxBOX_Template (2) 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CECFF"/>
      </a:accent1>
      <a:accent2>
        <a:srgbClr val="176A2F"/>
      </a:accent2>
      <a:accent3>
        <a:srgbClr val="FFFFFF"/>
      </a:accent3>
      <a:accent4>
        <a:srgbClr val="000000"/>
      </a:accent4>
      <a:accent5>
        <a:srgbClr val="E2F4FF"/>
      </a:accent5>
      <a:accent6>
        <a:srgbClr val="145F2A"/>
      </a:accent6>
      <a:hlink>
        <a:srgbClr val="0099FF"/>
      </a:hlink>
      <a:folHlink>
        <a:srgbClr val="9966FF"/>
      </a:folHlink>
    </a:clrScheme>
    <a:fontScheme name="OxBOX_Template (2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xBOX_Template (2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416CCB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3A61B8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6C38D4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6132C0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D99E33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C48F2D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E72553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D1204A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279544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2873D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176A2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145F2A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660</Words>
  <Application>Microsoft Office PowerPoint</Application>
  <PresentationFormat>On-screen Show (4:3)</PresentationFormat>
  <Paragraphs>123</Paragraphs>
  <Slides>30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OxBOX_Template (2)</vt:lpstr>
      <vt:lpstr>1_OxBOX_Template (2)</vt:lpstr>
      <vt:lpstr>Slide 1</vt:lpstr>
      <vt:lpstr>Bonding and Periodicity</vt:lpstr>
      <vt:lpstr>Slide 3</vt:lpstr>
      <vt:lpstr>  Lesson Outcomes</vt:lpstr>
      <vt:lpstr>  Success Criteria</vt:lpstr>
      <vt:lpstr>Shapes of molecules</vt:lpstr>
      <vt:lpstr>  Shapes of Molecules</vt:lpstr>
      <vt:lpstr>Slide 8</vt:lpstr>
      <vt:lpstr>Linear</vt:lpstr>
      <vt:lpstr>Week 8: Images</vt:lpstr>
      <vt:lpstr>Slide 11</vt:lpstr>
      <vt:lpstr>Slide 12</vt:lpstr>
      <vt:lpstr>Slide 13</vt:lpstr>
      <vt:lpstr>Slide 14</vt:lpstr>
      <vt:lpstr>Slide 15</vt:lpstr>
      <vt:lpstr>Triagonal planar</vt:lpstr>
      <vt:lpstr>Slide 17</vt:lpstr>
      <vt:lpstr>Slide 18</vt:lpstr>
      <vt:lpstr>Tetrahedral</vt:lpstr>
      <vt:lpstr>Slide 20</vt:lpstr>
      <vt:lpstr>Slide 21</vt:lpstr>
      <vt:lpstr>Triagonal bipyramidal</vt:lpstr>
      <vt:lpstr>Slide 23</vt:lpstr>
      <vt:lpstr>Slide 24</vt:lpstr>
      <vt:lpstr>octahedral</vt:lpstr>
      <vt:lpstr>Slide 26</vt:lpstr>
      <vt:lpstr>Slide 27</vt:lpstr>
      <vt:lpstr>  Summary</vt:lpstr>
      <vt:lpstr>  Lesson Outcomes</vt:lpstr>
      <vt:lpstr>  Success Criteria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33</cp:revision>
  <dcterms:created xsi:type="dcterms:W3CDTF">2009-10-22T22:56:49Z</dcterms:created>
  <dcterms:modified xsi:type="dcterms:W3CDTF">2012-01-12T01:05:20Z</dcterms:modified>
</cp:coreProperties>
</file>