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5"/>
  </p:notesMasterIdLst>
  <p:sldIdLst>
    <p:sldId id="257" r:id="rId3"/>
    <p:sldId id="258" r:id="rId4"/>
    <p:sldId id="259" r:id="rId5"/>
    <p:sldId id="287" r:id="rId6"/>
    <p:sldId id="29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92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6C2DD-CF6C-4F71-BEDF-183B19954030}" type="datetimeFigureOut">
              <a:rPr lang="en-US" smtClean="0"/>
              <a:pPr/>
              <a:t>1/12/2012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5C256-17BE-4A4A-99B0-17136F4F3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EA257-578A-4F92-8EB2-9C006EA3FA12}" type="slidenum">
              <a:rPr lang="en-GB"/>
              <a:pPr/>
              <a:t>8</a:t>
            </a:fld>
            <a:endParaRPr lang="en-GB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comparison of the strength of repulsion by pairs of electrons.</a:t>
            </a:r>
          </a:p>
          <a:p>
            <a:r>
              <a:rPr lang="en-GB"/>
              <a:t>Section 3.06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4F4C3-6008-49E9-BD4D-9B947D2D4BB7}" type="slidenum">
              <a:rPr lang="en-GB"/>
              <a:pPr/>
              <a:t>21</a:t>
            </a:fld>
            <a:endParaRPr lang="en-GB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bond angle in water is 104.5˚ because of the presence of two lone pairs of electrons.</a:t>
            </a:r>
          </a:p>
          <a:p>
            <a:r>
              <a:rPr lang="en-GB"/>
              <a:t>Section 3.06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723DF-DD60-4FAC-ACEC-3E34192C3ED8}" type="slidenum">
              <a:rPr lang="en-GB"/>
              <a:pPr/>
              <a:t>23</a:t>
            </a:fld>
            <a:endParaRPr lang="en-GB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Phosphorus pentaflouride and sulphur tetraflouride molecules.</a:t>
            </a:r>
          </a:p>
          <a:p>
            <a:r>
              <a:rPr lang="en-GB"/>
              <a:t>Section 3.06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289EB-CB45-4BC6-8675-AC610B2A82F7}" type="slidenum">
              <a:rPr lang="en-GB"/>
              <a:pPr/>
              <a:t>24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Phosphorus pentaflouride and sulphur tetraflouride molecules.</a:t>
            </a:r>
          </a:p>
          <a:p>
            <a:r>
              <a:rPr lang="en-GB"/>
              <a:t>Section 3.06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C79C2C-282C-4F60-9887-46E6A141A5A8}" type="slidenum">
              <a:rPr lang="en-GB"/>
              <a:pPr/>
              <a:t>25</a:t>
            </a:fld>
            <a:endParaRPr lang="en-GB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chlorine triflouride molecule.</a:t>
            </a:r>
          </a:p>
          <a:p>
            <a:r>
              <a:rPr lang="en-GB"/>
              <a:t>Section 3.06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BFA0D-E62A-4FC9-B58B-109C98B572C8}" type="slidenum">
              <a:rPr lang="en-GB"/>
              <a:pPr/>
              <a:t>26</a:t>
            </a:fld>
            <a:endParaRPr lang="en-GB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chlorine triflouride molecule.</a:t>
            </a:r>
          </a:p>
          <a:p>
            <a:r>
              <a:rPr lang="en-GB"/>
              <a:t>Section 3.06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60349-BA01-4E5F-9AC3-66AA75597A98}" type="slidenum">
              <a:rPr lang="en-GB"/>
              <a:pPr/>
              <a:t>28</a:t>
            </a:fld>
            <a:endParaRPr lang="en-GB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Sulfur hexafluoride and iodine pentaflouride molecules.</a:t>
            </a:r>
          </a:p>
          <a:p>
            <a:r>
              <a:rPr lang="en-GB"/>
              <a:t>Section 3.06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5CCD2-BDE6-452E-BBDE-52AA7B77A5D9}" type="slidenum">
              <a:rPr lang="en-GB"/>
              <a:pPr/>
              <a:t>29</a:t>
            </a:fld>
            <a:endParaRPr 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Sulfur hexafluoride and iodine pentaflouride molecules.</a:t>
            </a:r>
          </a:p>
          <a:p>
            <a:r>
              <a:rPr lang="en-GB"/>
              <a:t>Section 3.06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67234-02BB-4AF3-9799-FB962491D6C4}" type="slidenum">
              <a:rPr lang="en-GB"/>
              <a:pPr/>
              <a:t>9</a:t>
            </a:fld>
            <a:endParaRPr lang="en-GB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comparison of the strength of repulsion by pairs of electrons.</a:t>
            </a:r>
          </a:p>
          <a:p>
            <a:r>
              <a:rPr lang="en-GB"/>
              <a:t>Section 3.06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0F3DA-1375-4C0A-A29A-63298FDF0655}" type="slidenum">
              <a:rPr lang="en-GB"/>
              <a:pPr/>
              <a:t>12</a:t>
            </a:fld>
            <a:endParaRPr lang="en-GB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Different bond styles show if a bond comes towards you or away.</a:t>
            </a:r>
          </a:p>
          <a:p>
            <a:r>
              <a:rPr lang="en-GB"/>
              <a:t>Section 3.06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ED53A-3800-4CB7-AE71-530A2A8C0251}" type="slidenum">
              <a:rPr lang="en-GB"/>
              <a:pPr/>
              <a:t>13</a:t>
            </a:fld>
            <a:endParaRPr lang="en-GB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Different bond styles show if a bond comes towards you or away.</a:t>
            </a:r>
          </a:p>
          <a:p>
            <a:r>
              <a:rPr lang="en-GB"/>
              <a:t>Section 3.06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C1316F-046C-43CD-9B70-8994DAF07F22}" type="slidenum">
              <a:rPr lang="en-GB"/>
              <a:pPr/>
              <a:t>14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diagram of a methane molecule. Two bonds are in the plane of the paper, the middle one comes out towards you and the left hand bond goes away from you.</a:t>
            </a:r>
          </a:p>
          <a:p>
            <a:r>
              <a:rPr lang="en-GB"/>
              <a:t>Section 3.06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74042-EC73-440F-A100-51E0240E288D}" type="slidenum">
              <a:rPr lang="en-GB"/>
              <a:pPr/>
              <a:t>15</a:t>
            </a:fld>
            <a:endParaRPr 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diagram of a methane molecule. Two bonds are in the plane of the paper, the middle one comes out towards you and the left hand bond goes away from you.</a:t>
            </a:r>
          </a:p>
          <a:p>
            <a:r>
              <a:rPr lang="en-GB"/>
              <a:t>Section 3.06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E149A6-7920-4D67-B92C-1910545A06A3}" type="slidenum">
              <a:rPr lang="en-GB"/>
              <a:pPr/>
              <a:t>18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bond angles in ammonia are 107˚ because of the presence of a lone pair of electrons.</a:t>
            </a:r>
          </a:p>
          <a:p>
            <a:r>
              <a:rPr lang="en-GB"/>
              <a:t>Section 3.06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EDCB2-F24F-4ADF-9363-21229D825243}" type="slidenum">
              <a:rPr lang="en-GB"/>
              <a:pPr/>
              <a:t>19</a:t>
            </a:fld>
            <a:endParaRPr lang="en-GB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bond angles in ammonia are 107˚ because of the presence of a lone pair of electrons.</a:t>
            </a:r>
          </a:p>
          <a:p>
            <a:r>
              <a:rPr lang="en-GB"/>
              <a:t>Section 3.06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0E27B-15AB-46CA-B3FA-A48FB7C84364}" type="slidenum">
              <a:rPr lang="en-GB"/>
              <a:pPr/>
              <a:t>20</a:t>
            </a:fld>
            <a:endParaRPr lang="en-GB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bond angle in water is 104.5˚ because of the presence of two lone pairs of electrons.</a:t>
            </a:r>
          </a:p>
          <a:p>
            <a:r>
              <a:rPr lang="en-GB"/>
              <a:t>Section 3.06</a:t>
            </a:r>
          </a:p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FooterBarChe"/>
          <p:cNvPicPr>
            <a:picLocks noChangeAspect="1" noChangeArrowheads="1"/>
          </p:cNvPicPr>
          <p:nvPr/>
        </p:nvPicPr>
        <p:blipFill>
          <a:blip r:embed="rId13"/>
          <a:srcRect r="5905"/>
          <a:stretch>
            <a:fillRect/>
          </a:stretch>
        </p:blipFill>
        <p:spPr bwMode="auto">
          <a:xfrm>
            <a:off x="0" y="6588125"/>
            <a:ext cx="9177338" cy="28575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370763" y="6626225"/>
            <a:ext cx="16113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700">
                <a:solidFill>
                  <a:schemeClr val="bg1"/>
                </a:solidFill>
                <a:latin typeface="Verdana" pitchFamily="34" charset="0"/>
              </a:rPr>
              <a:t>© Oxford University Press 2008</a:t>
            </a:r>
          </a:p>
        </p:txBody>
      </p:sp>
      <p:pic>
        <p:nvPicPr>
          <p:cNvPr id="28680" name="Picture 8" descr="HeaderBarChe"/>
          <p:cNvPicPr>
            <a:picLocks noChangeAspect="1" noChangeArrowheads="1"/>
          </p:cNvPicPr>
          <p:nvPr/>
        </p:nvPicPr>
        <p:blipFill>
          <a:blip r:embed="rId14"/>
          <a:srcRect r="5905"/>
          <a:stretch>
            <a:fillRect/>
          </a:stretch>
        </p:blipFill>
        <p:spPr bwMode="auto">
          <a:xfrm>
            <a:off x="1588" y="0"/>
            <a:ext cx="91773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endParaRPr lang="en-US" sz="2400" b="1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endParaRPr lang="en-US" sz="2400" b="1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Bonding and periodicity II</a:t>
            </a:r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4187825" y="6638925"/>
            <a:ext cx="765175" cy="179388"/>
            <a:chOff x="2640" y="4182"/>
            <a:chExt cx="482" cy="113"/>
          </a:xfrm>
        </p:grpSpPr>
        <p:pic>
          <p:nvPicPr>
            <p:cNvPr id="28686" name="Picture 14" descr="playback-button-up">
              <a:hlinkClick r:id="" action="ppaction://hlinkshowjump?jump=previousslide" highlightClick="1"/>
            </p:cNvPr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640" y="4182"/>
              <a:ext cx="141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7" name="Picture 15" descr="quit-button-up">
              <a:hlinkClick r:id="" action="ppaction://hlinkshowjump?jump=endshow" highlightClick="1"/>
            </p:cNvPr>
            <p:cNvPicPr>
              <a:picLocks noChangeAspect="1" noChangeArrowheads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981" y="4182"/>
              <a:ext cx="141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8" name="Picture 16" descr="play-button-up">
              <a:hlinkClick r:id="" action="ppaction://hlinkshowjump?jump=nextslide" highlightClick="1"/>
            </p:cNvPr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810" y="4182"/>
              <a:ext cx="140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1400">
          <a:solidFill>
            <a:schemeClr val="bg1"/>
          </a:solidFill>
          <a:latin typeface="+mn-lt"/>
          <a:ea typeface="+mn-ea"/>
          <a:cs typeface="+mn-cs"/>
        </a:defRPr>
      </a:lvl1pPr>
      <a:lvl2pPr marL="447675" indent="-268288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400">
          <a:solidFill>
            <a:schemeClr val="bg1"/>
          </a:solidFill>
          <a:latin typeface="+mn-lt"/>
        </a:defRPr>
      </a:lvl2pPr>
      <a:lvl3pPr marL="893763" indent="-266700" algn="l" rtl="0" fontAlgn="base">
        <a:spcBef>
          <a:spcPct val="20000"/>
        </a:spcBef>
        <a:spcAft>
          <a:spcPct val="0"/>
        </a:spcAft>
        <a:defRPr b="1">
          <a:solidFill>
            <a:schemeClr val="bg1"/>
          </a:solidFill>
          <a:latin typeface="+mn-lt"/>
        </a:defRPr>
      </a:lvl3pPr>
      <a:lvl4pPr marL="1076325" algn="l" rtl="0" fontAlgn="base">
        <a:spcBef>
          <a:spcPct val="20000"/>
        </a:spcBef>
        <a:spcAft>
          <a:spcPct val="0"/>
        </a:spcAft>
        <a:defRPr sz="1400">
          <a:solidFill>
            <a:schemeClr val="bg1"/>
          </a:solidFill>
          <a:latin typeface="+mn-lt"/>
        </a:defRPr>
      </a:lvl4pPr>
      <a:lvl5pPr marL="14303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Verdana" pitchFamily="34" charset="0"/>
        </a:defRPr>
      </a:lvl5pPr>
      <a:lvl6pPr marL="18875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Verdana" pitchFamily="34" charset="0"/>
        </a:defRPr>
      </a:lvl6pPr>
      <a:lvl7pPr marL="23447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Verdana" pitchFamily="34" charset="0"/>
        </a:defRPr>
      </a:lvl7pPr>
      <a:lvl8pPr marL="28019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Verdana" pitchFamily="34" charset="0"/>
        </a:defRPr>
      </a:lvl8pPr>
      <a:lvl9pPr marL="32591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9" name="Picture 45" descr="FooterBarChe"/>
          <p:cNvPicPr>
            <a:picLocks noChangeAspect="1" noChangeArrowheads="1"/>
          </p:cNvPicPr>
          <p:nvPr userDrawn="1"/>
        </p:nvPicPr>
        <p:blipFill>
          <a:blip r:embed="rId13"/>
          <a:srcRect r="5905"/>
          <a:stretch>
            <a:fillRect/>
          </a:stretch>
        </p:blipFill>
        <p:spPr bwMode="auto">
          <a:xfrm>
            <a:off x="0" y="6588125"/>
            <a:ext cx="9177338" cy="28575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7370763" y="6626225"/>
            <a:ext cx="16113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700">
                <a:solidFill>
                  <a:schemeClr val="bg1"/>
                </a:solidFill>
                <a:latin typeface="Verdana" pitchFamily="34" charset="0"/>
              </a:rPr>
              <a:t>© Oxford University Press 2008</a:t>
            </a:r>
          </a:p>
        </p:txBody>
      </p:sp>
      <p:pic>
        <p:nvPicPr>
          <p:cNvPr id="1068" name="Picture 44" descr="HeaderBarChe"/>
          <p:cNvPicPr>
            <a:picLocks noChangeAspect="1" noChangeArrowheads="1"/>
          </p:cNvPicPr>
          <p:nvPr userDrawn="1"/>
        </p:nvPicPr>
        <p:blipFill>
          <a:blip r:embed="rId14"/>
          <a:srcRect r="5905"/>
          <a:stretch>
            <a:fillRect/>
          </a:stretch>
        </p:blipFill>
        <p:spPr bwMode="auto">
          <a:xfrm>
            <a:off x="0" y="0"/>
            <a:ext cx="9177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6"/>
          <p:cNvGrpSpPr>
            <a:grpSpLocks/>
          </p:cNvGrpSpPr>
          <p:nvPr userDrawn="1"/>
        </p:nvGrpSpPr>
        <p:grpSpPr bwMode="auto">
          <a:xfrm>
            <a:off x="4187825" y="6638925"/>
            <a:ext cx="765175" cy="179388"/>
            <a:chOff x="2640" y="4182"/>
            <a:chExt cx="482" cy="113"/>
          </a:xfrm>
        </p:grpSpPr>
        <p:pic>
          <p:nvPicPr>
            <p:cNvPr id="1071" name="Picture 47" descr="playback-button-up">
              <a:hlinkClick r:id="" action="ppaction://hlinkshowjump?jump=previousslide" highlightClick="1"/>
            </p:cNvPr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640" y="4182"/>
              <a:ext cx="141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72" name="Picture 48" descr="quit-button-up">
              <a:hlinkClick r:id="" action="ppaction://hlinkshowjump?jump=endshow" highlightClick="1"/>
            </p:cNvPr>
            <p:cNvPicPr>
              <a:picLocks noChangeAspect="1" noChangeArrowheads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981" y="4182"/>
              <a:ext cx="141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73" name="Picture 49" descr="play-button-up">
              <a:hlinkClick r:id="" action="ppaction://hlinkshowjump?jump=nextslide" highlightClick="1"/>
            </p:cNvPr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810" y="4182"/>
              <a:ext cx="140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400" b="1">
          <a:solidFill>
            <a:srgbClr val="A3C928"/>
          </a:solidFill>
          <a:latin typeface="+mn-lt"/>
          <a:ea typeface="+mn-ea"/>
          <a:cs typeface="+mn-cs"/>
        </a:defRPr>
      </a:lvl1pPr>
      <a:lvl2pPr marL="447675" indent="-268288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2400" b="1">
          <a:solidFill>
            <a:schemeClr val="bg1"/>
          </a:solidFill>
          <a:latin typeface="+mn-lt"/>
        </a:defRPr>
      </a:lvl2pPr>
      <a:lvl3pPr marL="893763" indent="-266700" algn="l" rtl="0" fontAlgn="base">
        <a:spcBef>
          <a:spcPct val="20000"/>
        </a:spcBef>
        <a:spcAft>
          <a:spcPct val="0"/>
        </a:spcAft>
        <a:defRPr b="1">
          <a:solidFill>
            <a:schemeClr val="bg1"/>
          </a:solidFill>
          <a:latin typeface="+mn-lt"/>
        </a:defRPr>
      </a:lvl3pPr>
      <a:lvl4pPr marL="1076325" algn="l" rtl="0" fontAlgn="base">
        <a:spcBef>
          <a:spcPct val="20000"/>
        </a:spcBef>
        <a:spcAft>
          <a:spcPct val="0"/>
        </a:spcAft>
        <a:defRPr sz="1400">
          <a:solidFill>
            <a:schemeClr val="bg1"/>
          </a:solidFill>
          <a:latin typeface="+mn-lt"/>
        </a:defRPr>
      </a:lvl4pPr>
      <a:lvl5pPr marL="14303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j-lt"/>
        </a:defRPr>
      </a:lvl5pPr>
      <a:lvl6pPr marL="18875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j-lt"/>
        </a:defRPr>
      </a:lvl6pPr>
      <a:lvl7pPr marL="23447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j-lt"/>
        </a:defRPr>
      </a:lvl7pPr>
      <a:lvl8pPr marL="28019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j-lt"/>
        </a:defRPr>
      </a:lvl8pPr>
      <a:lvl9pPr marL="3259138" indent="7938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5113" indent="-265113">
              <a:spcBef>
                <a:spcPct val="0"/>
              </a:spcBef>
              <a:spcAft>
                <a:spcPct val="120000"/>
              </a:spcAft>
            </a:pPr>
            <a:r>
              <a:rPr lang="en-GB" sz="1800" b="1" dirty="0"/>
              <a:t>Objectives for </a:t>
            </a:r>
            <a:r>
              <a:rPr lang="en-GB" sz="1800" b="1" dirty="0" smtClean="0"/>
              <a:t>Bonding and Periodicity (2)</a:t>
            </a:r>
            <a:endParaRPr lang="en-GB" sz="1800" b="1" dirty="0"/>
          </a:p>
          <a:p>
            <a:pPr marL="265113" indent="-265113">
              <a:spcBef>
                <a:spcPct val="0"/>
              </a:spcBef>
              <a:spcAft>
                <a:spcPct val="60000"/>
              </a:spcAft>
              <a:buFontTx/>
              <a:buChar char="•"/>
            </a:pPr>
            <a:r>
              <a:rPr lang="en-GB" sz="1800" dirty="0"/>
              <a:t>to understand the concept of bonding and lone (non-bonding) pairs of electrons as charge clouds</a:t>
            </a:r>
          </a:p>
          <a:p>
            <a:pPr marL="265113" indent="-265113">
              <a:spcBef>
                <a:spcPct val="0"/>
              </a:spcBef>
              <a:spcAft>
                <a:spcPct val="60000"/>
              </a:spcAft>
              <a:buFontTx/>
              <a:buChar char="•"/>
            </a:pPr>
            <a:r>
              <a:rPr lang="en-GB" sz="1800" dirty="0"/>
              <a:t>to use the electron pair repulsion theory to predict the shapes and </a:t>
            </a:r>
            <a:br>
              <a:rPr lang="en-GB" sz="1800" dirty="0"/>
            </a:br>
            <a:r>
              <a:rPr lang="en-GB" sz="1800" dirty="0"/>
              <a:t>bond angles in simple molecules and 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Drawing molecules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chemeClr val="bg1"/>
                </a:solidFill>
              </a:rPr>
              <a:t>Drawing Molecules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To do this, you will need to draw 3D molecules in 2D. To do this you will need to know.....</a:t>
            </a:r>
            <a:endParaRPr lang="en-GB" sz="2400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03_06_AW_02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1838" y="3306763"/>
            <a:ext cx="5062537" cy="123825"/>
          </a:xfrm>
          <a:prstGeom prst="rect">
            <a:avLst/>
          </a:prstGeom>
          <a:noFill/>
        </p:spPr>
      </p:pic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250825" y="1338263"/>
            <a:ext cx="2967038" cy="603250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Different bond styles show if a bond comes towards you or away.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03_06_AW_02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3308350"/>
            <a:ext cx="5759450" cy="835025"/>
          </a:xfrm>
          <a:prstGeom prst="rect">
            <a:avLst/>
          </a:prstGeom>
          <a:noFill/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250825" y="1338263"/>
            <a:ext cx="2967038" cy="603250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Different bond styles show if a bond comes towards you or away.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03_06_AW_03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8963" y="1328738"/>
            <a:ext cx="2886075" cy="3382962"/>
          </a:xfrm>
          <a:prstGeom prst="rect">
            <a:avLst/>
          </a:prstGeom>
          <a:noFill/>
        </p:spPr>
      </p:pic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2235200" y="5265738"/>
            <a:ext cx="4673600" cy="823912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A diagram of a methane molecule. Two bonds are in the plane of the paper, the middle one comes out towards you and the left hand bond goes away from you.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03_06_AW_03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1338263"/>
            <a:ext cx="2867025" cy="3362325"/>
          </a:xfrm>
          <a:prstGeom prst="rect">
            <a:avLst/>
          </a:prstGeom>
          <a:noFill/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2235200" y="5265738"/>
            <a:ext cx="4673600" cy="823912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A diagram of a methane molecule. Two bonds are in the plane of the paper, the middle one comes out towards you and the left hand bond goes away from you.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Tetrahedral arrangements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chemeClr val="bg1"/>
                </a:solidFill>
              </a:rPr>
              <a:t>Tetrahedral Arrangements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In methane, there are four bonding pairs.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The bond angle is 109.5 °C.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Both ammonia and water are tetrahedral in shape but contain lone pairs instead of bonds.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This changes the bond angles</a:t>
            </a:r>
            <a:endParaRPr lang="en-GB" sz="2400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03_06_AW_04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89163" y="2609850"/>
            <a:ext cx="5278437" cy="2227263"/>
          </a:xfrm>
          <a:prstGeom prst="rect">
            <a:avLst/>
          </a:prstGeom>
          <a:noFill/>
        </p:spPr>
      </p:pic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250825" y="1338263"/>
            <a:ext cx="3960813" cy="603250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bond angles in ammonia are 107˚ because of the presence of a lone pair of electrons.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03_06_AW_04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2617788"/>
            <a:ext cx="5759450" cy="2216150"/>
          </a:xfrm>
          <a:prstGeom prst="rect">
            <a:avLst/>
          </a:prstGeom>
          <a:noFill/>
        </p:spPr>
      </p:pic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250825" y="1338263"/>
            <a:ext cx="3960813" cy="603250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bond angles in ammonia are 107˚ because of the presence of a lone pair of electrons.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Bonding and Periodicity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6 – Shapes of Molecules (2)</a:t>
            </a:r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03_06_AW_05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2659063"/>
            <a:ext cx="5759450" cy="2132012"/>
          </a:xfrm>
          <a:prstGeom prst="rect">
            <a:avLst/>
          </a:prstGeom>
          <a:noFill/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250825" y="1338263"/>
            <a:ext cx="3779838" cy="603250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bond angle in water is 104.5˚ because of the presence of two lone pairs of electrons.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03_06_AW_05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2647950"/>
            <a:ext cx="5759450" cy="2154238"/>
          </a:xfrm>
          <a:prstGeom prst="rect">
            <a:avLst/>
          </a:prstGeom>
          <a:noFill/>
        </p:spPr>
      </p:pic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250825" y="1338263"/>
            <a:ext cx="3779838" cy="603250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bond angle in water is 104.5˚ because of the presence of two lone pairs of electrons.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Triagonal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bipyramidal</a:t>
            </a:r>
            <a:r>
              <a:rPr lang="en-GB" dirty="0" smtClean="0">
                <a:solidFill>
                  <a:schemeClr val="bg1"/>
                </a:solidFill>
              </a:rPr>
              <a:t> arrangements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03_06_AW_06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9100" y="2247900"/>
            <a:ext cx="5772150" cy="2943225"/>
          </a:xfrm>
          <a:prstGeom prst="rect">
            <a:avLst/>
          </a:prstGeom>
          <a:noFill/>
        </p:spPr>
      </p:pic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250825" y="1338263"/>
            <a:ext cx="5095875" cy="382587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Phosphorus pentafluoride and sulfur tetrafluoride molecules.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03_06_AW_06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2252663"/>
            <a:ext cx="5759450" cy="2946400"/>
          </a:xfrm>
          <a:prstGeom prst="rect">
            <a:avLst/>
          </a:prstGeom>
          <a:noFill/>
        </p:spPr>
      </p:pic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250825" y="1338263"/>
            <a:ext cx="5095875" cy="382587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Phosphorus pentafluoride and sulphur tetrafluoride molecules.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03_06_AW_07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6038" y="2563813"/>
            <a:ext cx="1431925" cy="2324100"/>
          </a:xfrm>
          <a:prstGeom prst="rect">
            <a:avLst/>
          </a:prstGeom>
          <a:noFill/>
        </p:spPr>
      </p:pic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250825" y="1338263"/>
            <a:ext cx="2881313" cy="382587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chlorine trifluoride molecule.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03_06_AW_07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2863" y="2554288"/>
            <a:ext cx="1438275" cy="2343150"/>
          </a:xfrm>
          <a:prstGeom prst="rect">
            <a:avLst/>
          </a:prstGeom>
          <a:noFill/>
        </p:spPr>
      </p:pic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250825" y="1338263"/>
            <a:ext cx="2881313" cy="382587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The chlorine trifluoride molecule.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Octahedral arrangements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03_06_AW_08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2295525"/>
            <a:ext cx="5759450" cy="2840038"/>
          </a:xfrm>
          <a:prstGeom prst="rect">
            <a:avLst/>
          </a:prstGeom>
          <a:noFill/>
        </p:spPr>
      </p:pic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250825" y="1338263"/>
            <a:ext cx="2581275" cy="603250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Sulfur hexafluoride and iodine pentafluoride molecules.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03_06_AW_08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2300288"/>
            <a:ext cx="5759450" cy="2849562"/>
          </a:xfrm>
          <a:prstGeom prst="rect">
            <a:avLst/>
          </a:prstGeom>
          <a:noFill/>
        </p:spPr>
      </p:pic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250825" y="1338263"/>
            <a:ext cx="2581275" cy="603250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Sulfur hexafluoride and iodine pentafluoride molecules.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8288" indent="-268288">
              <a:spcBef>
                <a:spcPct val="60000"/>
              </a:spcBef>
              <a:spcAft>
                <a:spcPct val="60000"/>
              </a:spcAft>
            </a:pPr>
            <a:r>
              <a:rPr lang="en-GB" sz="1800" i="1" dirty="0" smtClean="0"/>
              <a:t>Already </a:t>
            </a:r>
            <a:r>
              <a:rPr lang="en-GB" sz="1800" i="1" dirty="0"/>
              <a:t>from AS Level you</a:t>
            </a:r>
          </a:p>
          <a:p>
            <a:pPr marL="268288" indent="-268288">
              <a:spcBef>
                <a:spcPct val="0"/>
              </a:spcBef>
              <a:spcAft>
                <a:spcPct val="60000"/>
              </a:spcAft>
              <a:buFontTx/>
              <a:buChar char="•"/>
            </a:pPr>
            <a:r>
              <a:rPr lang="en-GB" sz="1800" dirty="0"/>
              <a:t>understand the concept of bonding pairs of electrons as charge clouds</a:t>
            </a:r>
          </a:p>
          <a:p>
            <a:pPr marL="268288" indent="-268288">
              <a:spcBef>
                <a:spcPct val="0"/>
              </a:spcBef>
              <a:spcAft>
                <a:spcPct val="60000"/>
              </a:spcAft>
              <a:buFontTx/>
              <a:buChar char="•"/>
            </a:pPr>
            <a:r>
              <a:rPr lang="en-GB" sz="1800" dirty="0"/>
              <a:t>can predict the shapes of simple molecules and their bond angles</a:t>
            </a:r>
          </a:p>
          <a:p>
            <a:pPr marL="268288" indent="-268288">
              <a:spcBef>
                <a:spcPct val="0"/>
              </a:spcBef>
              <a:spcAft>
                <a:spcPct val="60000"/>
              </a:spcAft>
            </a:pPr>
            <a:endParaRPr lang="en-GB" sz="1800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bg1"/>
                </a:solidFill>
              </a:rPr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bg1"/>
                </a:solidFill>
              </a:rPr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spcBef>
                <a:spcPct val="60000"/>
              </a:spcBef>
              <a:spcAft>
                <a:spcPct val="60000"/>
              </a:spcAft>
            </a:pPr>
            <a:r>
              <a:rPr lang="en-GB" sz="2400" i="1" dirty="0" smtClean="0"/>
              <a:t>And after this Lesson you should be able to</a:t>
            </a:r>
          </a:p>
          <a:p>
            <a:pPr marL="268288" indent="-268288">
              <a:spcBef>
                <a:spcPct val="0"/>
              </a:spcBef>
              <a:spcAft>
                <a:spcPct val="60000"/>
              </a:spcAft>
              <a:buFontTx/>
              <a:buChar char="•"/>
            </a:pPr>
            <a:r>
              <a:rPr lang="en-GB" sz="2400" dirty="0" smtClean="0"/>
              <a:t>predict the shapes of simple molecules with lone pairs of electrons around the central atom, and their bond angles</a:t>
            </a:r>
            <a:endParaRPr lang="en-GB" sz="2400" baseline="-25000" dirty="0" smtClean="0"/>
          </a:p>
          <a:p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chemeClr val="bg1"/>
                </a:solidFill>
              </a:rPr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Recognise that lone pairs can affect shapes of molecules.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Draw one example for each combination of lone pairs and molecular shapes</a:t>
            </a:r>
            <a:endParaRPr lang="en-GB" sz="24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bg1"/>
                </a:solidFill>
              </a:rPr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spcBef>
                <a:spcPct val="60000"/>
              </a:spcBef>
              <a:spcAft>
                <a:spcPct val="60000"/>
              </a:spcAft>
            </a:pPr>
            <a:r>
              <a:rPr lang="en-GB" sz="2400" i="1" dirty="0" smtClean="0"/>
              <a:t>And after this Lesson you should be able to</a:t>
            </a:r>
          </a:p>
          <a:p>
            <a:pPr marL="268288" indent="-268288">
              <a:spcBef>
                <a:spcPct val="0"/>
              </a:spcBef>
              <a:spcAft>
                <a:spcPct val="60000"/>
              </a:spcAft>
              <a:buFontTx/>
              <a:buChar char="•"/>
            </a:pPr>
            <a:r>
              <a:rPr lang="en-GB" sz="2400" dirty="0" smtClean="0"/>
              <a:t>predict the shapes of simple molecules with lone pairs of electrons around the central atom, and their bond angles</a:t>
            </a:r>
            <a:endParaRPr lang="en-GB" sz="2400" baseline="-25000" dirty="0" smtClean="0"/>
          </a:p>
          <a:p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chemeClr val="bg1"/>
                </a:solidFill>
              </a:rPr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Recognise that lone pairs can affect shapes of molecules.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Draw one example for each combination of lone pairs and molecular shapes</a:t>
            </a:r>
            <a:endParaRPr lang="en-GB" sz="2400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Lone pairs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chemeClr val="bg1"/>
                </a:solidFill>
              </a:rPr>
              <a:t>Lone Pairs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Lone pairs affect the shape and bond angles of compounds</a:t>
            </a:r>
            <a:endParaRPr lang="en-GB" sz="2400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03_06_AW_01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3200" y="2900363"/>
            <a:ext cx="581025" cy="1646237"/>
          </a:xfrm>
          <a:prstGeom prst="rect">
            <a:avLst/>
          </a:prstGeom>
          <a:noFill/>
        </p:spPr>
      </p:pic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250825" y="1347788"/>
            <a:ext cx="2736850" cy="603250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A comparison of the strength of repulsion by pairs of electrons.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03_06_AW_01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2894013"/>
            <a:ext cx="5759450" cy="1662112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771775" y="0"/>
            <a:ext cx="63722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r>
              <a:rPr lang="en-GB" sz="2400" b="1"/>
              <a:t>Week 8: Images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250825" y="1347788"/>
            <a:ext cx="2736850" cy="603250"/>
          </a:xfrm>
          <a:prstGeom prst="roundRect">
            <a:avLst>
              <a:gd name="adj" fmla="val 6051"/>
            </a:avLst>
          </a:prstGeom>
          <a:solidFill>
            <a:schemeClr val="bg1">
              <a:alpha val="85001"/>
            </a:schemeClr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tIns="72000" bIns="72000" anchor="ctr">
            <a:spAutoFit/>
          </a:bodyPr>
          <a:lstStyle/>
          <a:p>
            <a:pPr>
              <a:spcBef>
                <a:spcPct val="30000"/>
              </a:spcBef>
            </a:pPr>
            <a:r>
              <a:rPr lang="en-GB" sz="1400"/>
              <a:t>A comparison of the strength of repulsion by pairs of electrons.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</p:bldLst>
  </p:timing>
</p:sld>
</file>

<file path=ppt/theme/theme1.xml><?xml version="1.0" encoding="utf-8"?>
<a:theme xmlns:a="http://schemas.openxmlformats.org/drawingml/2006/main" name="OxBOX_Template (2)">
  <a:themeElements>
    <a:clrScheme name="OxBOX_Template (2) 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CECFF"/>
      </a:accent1>
      <a:accent2>
        <a:srgbClr val="176A2F"/>
      </a:accent2>
      <a:accent3>
        <a:srgbClr val="FFFFFF"/>
      </a:accent3>
      <a:accent4>
        <a:srgbClr val="000000"/>
      </a:accent4>
      <a:accent5>
        <a:srgbClr val="E2F4FF"/>
      </a:accent5>
      <a:accent6>
        <a:srgbClr val="145F2A"/>
      </a:accent6>
      <a:hlink>
        <a:srgbClr val="0099FF"/>
      </a:hlink>
      <a:folHlink>
        <a:srgbClr val="9966FF"/>
      </a:folHlink>
    </a:clrScheme>
    <a:fontScheme name="OxBOX_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xBOX_Template (2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416CCB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3A61B8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6C38D4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6132C0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D99E33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C48F2D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E72553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D1204A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279544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2873D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176A2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145F2A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xBOX_Template (2)">
  <a:themeElements>
    <a:clrScheme name="OxBOX_Template (2) 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CECFF"/>
      </a:accent1>
      <a:accent2>
        <a:srgbClr val="176A2F"/>
      </a:accent2>
      <a:accent3>
        <a:srgbClr val="FFFFFF"/>
      </a:accent3>
      <a:accent4>
        <a:srgbClr val="000000"/>
      </a:accent4>
      <a:accent5>
        <a:srgbClr val="E2F4FF"/>
      </a:accent5>
      <a:accent6>
        <a:srgbClr val="145F2A"/>
      </a:accent6>
      <a:hlink>
        <a:srgbClr val="0099FF"/>
      </a:hlink>
      <a:folHlink>
        <a:srgbClr val="9966FF"/>
      </a:folHlink>
    </a:clrScheme>
    <a:fontScheme name="OxBOX_Template (2)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xBOX_Template (2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416CCB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3A61B8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6C38D4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6132C0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D99E33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C48F2D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E72553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D1204A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279544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2873D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xBOX_Template (2)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ECFF"/>
        </a:accent1>
        <a:accent2>
          <a:srgbClr val="176A2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145F2A"/>
        </a:accent6>
        <a:hlink>
          <a:srgbClr val="0099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846</Words>
  <Application>Microsoft Office PowerPoint</Application>
  <PresentationFormat>On-screen Show (4:3)</PresentationFormat>
  <Paragraphs>120</Paragraphs>
  <Slides>32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OxBOX_Template (2)</vt:lpstr>
      <vt:lpstr>1_OxBOX_Template (2)</vt:lpstr>
      <vt:lpstr>Slide 1</vt:lpstr>
      <vt:lpstr>Bonding and Periodicity </vt:lpstr>
      <vt:lpstr>Slide 3</vt:lpstr>
      <vt:lpstr>  Lesson Outcomes</vt:lpstr>
      <vt:lpstr>  Success Criteria</vt:lpstr>
      <vt:lpstr>Lone pairs</vt:lpstr>
      <vt:lpstr>  Lone Pairs</vt:lpstr>
      <vt:lpstr>Slide 8</vt:lpstr>
      <vt:lpstr>Slide 9</vt:lpstr>
      <vt:lpstr>Drawing molecules</vt:lpstr>
      <vt:lpstr>  Drawing Molecules</vt:lpstr>
      <vt:lpstr>Slide 12</vt:lpstr>
      <vt:lpstr>Slide 13</vt:lpstr>
      <vt:lpstr>Slide 14</vt:lpstr>
      <vt:lpstr>Slide 15</vt:lpstr>
      <vt:lpstr>Tetrahedral arrangements</vt:lpstr>
      <vt:lpstr>  Tetrahedral Arrangements</vt:lpstr>
      <vt:lpstr>Slide 18</vt:lpstr>
      <vt:lpstr>Slide 19</vt:lpstr>
      <vt:lpstr>Slide 20</vt:lpstr>
      <vt:lpstr>Slide 21</vt:lpstr>
      <vt:lpstr>Triagonal bipyramidal arrangements</vt:lpstr>
      <vt:lpstr>Slide 23</vt:lpstr>
      <vt:lpstr>Slide 24</vt:lpstr>
      <vt:lpstr>Slide 25</vt:lpstr>
      <vt:lpstr>Slide 26</vt:lpstr>
      <vt:lpstr>Octahedral arrangements</vt:lpstr>
      <vt:lpstr>Slide 28</vt:lpstr>
      <vt:lpstr>Slide 29</vt:lpstr>
      <vt:lpstr>  Summary</vt:lpstr>
      <vt:lpstr>  Lesson Outcomes</vt:lpstr>
      <vt:lpstr>  Success Criteria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31</cp:revision>
  <dcterms:created xsi:type="dcterms:W3CDTF">2009-10-22T23:15:05Z</dcterms:created>
  <dcterms:modified xsi:type="dcterms:W3CDTF">2012-01-12T01:05:45Z</dcterms:modified>
</cp:coreProperties>
</file>