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42" r:id="rId2"/>
    <p:sldId id="658" r:id="rId3"/>
    <p:sldId id="672" r:id="rId4"/>
    <p:sldId id="673" r:id="rId5"/>
    <p:sldId id="674" r:id="rId6"/>
    <p:sldId id="677" r:id="rId7"/>
    <p:sldId id="675" r:id="rId8"/>
    <p:sldId id="659" r:id="rId9"/>
    <p:sldId id="665" r:id="rId10"/>
    <p:sldId id="660" r:id="rId11"/>
    <p:sldId id="666" r:id="rId12"/>
    <p:sldId id="671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5E0A58"/>
    <a:srgbClr val="FF9999"/>
    <a:srgbClr val="FF7C80"/>
    <a:srgbClr val="F40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94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AC9963ED-7B53-4359-ACA3-D72DFD35B8FF}" type="datetimeFigureOut">
              <a:rPr lang="en-GB" smtClean="0"/>
              <a:pPr/>
              <a:t>12/10/2017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FCC02A20-88BE-4DC3-981B-F75F358C9B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1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B59CB398-DD71-4FB3-9AFE-11C88379A9B1}" type="datetimeFigureOut">
              <a:rPr lang="en-GB" smtClean="0"/>
              <a:pPr/>
              <a:t>12/10/2017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3" tIns="47781" rIns="95563" bIns="477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659000F3-3C8D-4961-ADF7-62DB7051DA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6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Once we know the</a:t>
            </a:r>
            <a:r>
              <a:rPr lang="en-GB" baseline="0" dirty="0" smtClean="0"/>
              <a:t> balanced equation for a chemical reaction, we can calculate the THEORETICAL YIELD – the theoretical amount that we should be able to make for any of the products.</a:t>
            </a:r>
          </a:p>
          <a:p>
            <a:r>
              <a:rPr lang="en-GB" baseline="0" dirty="0" smtClean="0"/>
              <a:t>Most chemical reactions produce 2 (or more) products, but often only 1 of them is needed. This means that some of them will be wasted – obviously not a good idea. </a:t>
            </a:r>
          </a:p>
          <a:p>
            <a:r>
              <a:rPr lang="en-GB" baseline="0" dirty="0" smtClean="0"/>
              <a:t>One technique that chemists use to assess a given process is to determine the % atom economy.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41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are % atom economies and % yield different to each other?</a:t>
            </a:r>
          </a:p>
          <a:p>
            <a:r>
              <a:rPr lang="en-GB" dirty="0" smtClean="0"/>
              <a:t>Atom economy tell us IN THEORY how many atoms MUST be wasted in a reaction.</a:t>
            </a:r>
          </a:p>
          <a:p>
            <a:r>
              <a:rPr lang="en-GB" dirty="0" smtClean="0"/>
              <a:t>The Yield</a:t>
            </a:r>
            <a:r>
              <a:rPr lang="en-GB" baseline="0" dirty="0" smtClean="0"/>
              <a:t> tells us about the practical efficiency of the process, i.e., how much is lost by: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The PRACTICAL process of obtaining a product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As a result of reactions that do not go to completion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100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334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Over 100 million tonnes of</a:t>
            </a:r>
            <a:r>
              <a:rPr lang="en-GB" baseline="0" dirty="0" smtClean="0"/>
              <a:t> ammonia manufactured worldwide each year. </a:t>
            </a:r>
          </a:p>
          <a:p>
            <a:r>
              <a:rPr lang="en-GB" baseline="0" dirty="0" smtClean="0"/>
              <a:t>About 85% used to make fertilizers.</a:t>
            </a:r>
          </a:p>
          <a:p>
            <a:r>
              <a:rPr lang="en-GB" baseline="0" dirty="0" smtClean="0"/>
              <a:t>Under typical conditions, the % yield of ammonia is only about 15%.</a:t>
            </a:r>
          </a:p>
          <a:p>
            <a:r>
              <a:rPr lang="en-GB" baseline="0" dirty="0" smtClean="0"/>
              <a:t>Reaction is reversible and does not go to completion.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993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FF0000"/>
                </a:solidFill>
              </a:rPr>
              <a:t>Is this MORE or LESS efficient than a process with an atom economy of 80%?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FF0000"/>
                </a:solidFill>
              </a:rPr>
              <a:t>ANS:</a:t>
            </a:r>
            <a:r>
              <a:rPr lang="en-GB" baseline="0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LESS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084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08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hydrogen gas used for? Why might industries want to make it?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Which process is more efficient?</a:t>
            </a:r>
            <a:r>
              <a:rPr lang="en-GB" baseline="0" dirty="0" smtClean="0"/>
              <a:t> </a:t>
            </a:r>
            <a:r>
              <a:rPr lang="en-GB" i="1" dirty="0" smtClean="0"/>
              <a:t>2. Reacting natural gas with steam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42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Ask pupils</a:t>
            </a:r>
            <a:r>
              <a:rPr lang="en-GB" baseline="0" dirty="0" smtClean="0"/>
              <a:t> to vote yes/no.</a:t>
            </a:r>
          </a:p>
          <a:p>
            <a:r>
              <a:rPr lang="en-GB" baseline="0" dirty="0" smtClean="0"/>
              <a:t>Question on reasons WHY.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21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 flipV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 descr="back_ground_el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0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atom_element_larg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3118149" y="44624"/>
            <a:ext cx="7474125" cy="797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6" descr="upper_swoosh_graphic_element_rever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lower_swoosh_graphic_elemen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Picture 10" descr="atom_element_smal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88224" y="1"/>
            <a:ext cx="2738438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27C7EAA-BE4A-4D34-B99B-1C24A78B0F77}" type="datetimeFigureOut">
              <a:rPr lang="en-GB" smtClean="0"/>
              <a:pPr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atom_element_sma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8224" y="1"/>
            <a:ext cx="2738438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5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5606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654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2865437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25606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None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MGB+windscreens&amp;source=images&amp;cd=&amp;cad=rja&amp;docid=Q3SlapY2bwgeIM&amp;tbnid=1bY3FEqLfS_UBM:&amp;ved=0CAUQjRw&amp;url=http://www.racelandus.com/windblockers/mg-mgb-windblocker.html&amp;ei=z8JRUbYo5rnRBc7PgcAD&amp;psig=AFQjCNF7T_HvQdy7Yyy99s5Xkd5WRRlhcQ&amp;ust=1364399167050818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REPLACEMENT+CAR+SEATS&amp;source=images&amp;cd=&amp;cad=rja&amp;docid=FJkCFblz1N56IM&amp;tbnid=UG0Z540G7DkptM:&amp;ved=0CAUQjRw&amp;url=http://www.carsite.co.uk/car-parts/part/seats&amp;ei=a8FRUaPZAsSn0AWg74HIBA&amp;psig=AFQjCNHMDYRBqe3wZaENRXQy0phTdEWo3Q&amp;ust=13643988184523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MGB+door&amp;source=images&amp;cd=&amp;cad=rja&amp;docid=aNTeqQ8urK8U_M&amp;tbnid=N4xbzP1vLom-pM:&amp;ved=0CAUQjRw&amp;url=http://www.joshuabart.plus.com/justinto/panels/&amp;ei=lsJRUemOMMXT0QWptoHACA&amp;psig=AFQjCNHAIPh7f3kD9y6JAdGMjEd6paw_Kw&amp;ust=1364399113466353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://www.google.co.uk/url?sa=i&amp;rct=j&amp;q=MGB&amp;source=images&amp;cd=&amp;cad=rja&amp;docid=pxUBO96NQfw4XM&amp;tbnid=gf9a5H0PG3G8ZM:&amp;ved=0CAUQjRw&amp;url=http://www.greatescapecars.co.uk/cars-mgbconvertible-mgbyorkshire.asp&amp;ei=-8JRUcPUJajT0QWX1YGABw&amp;psig=AFQjCNFOB_ITK_Cyw_QHvHr7mSe39PUmiA&amp;ust=1364399210926878" TargetMode="External"/><Relationship Id="rId4" Type="http://schemas.openxmlformats.org/officeDocument/2006/relationships/hyperlink" Target="http://www.google.co.uk/url?sa=i&amp;rct=j&amp;q=car+engine&amp;source=images&amp;cd=&amp;cad=rja&amp;docid=dMnJR2vUfh-pRM&amp;tbnid=wKZokDlp5OF0vM:&amp;ved=0CAUQjRw&amp;url=http://blogs.carcraft.com/6755780/auto-news/new-v-10-crate-engine-from-mopar/&amp;ei=h8BRUeniNuWI0AXDsIHoAw&amp;psig=AFQjCNEqvIoOr8zJxY5L_ZXjjFDCjuFHJQ&amp;ust=1364398591282167" TargetMode="Externa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8532440" cy="860425"/>
          </a:xfrm>
        </p:spPr>
        <p:txBody>
          <a:bodyPr/>
          <a:lstStyle/>
          <a:p>
            <a:pPr algn="ctr"/>
            <a:r>
              <a:rPr lang="en-GB" sz="4000" smtClean="0"/>
              <a:t>% </a:t>
            </a:r>
            <a:r>
              <a:rPr lang="en-GB" sz="4000" dirty="0" smtClean="0"/>
              <a:t>Yield and % Atom Economy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4509120"/>
            <a:ext cx="5760640" cy="234888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GB" sz="2400" b="1" dirty="0" smtClean="0"/>
              <a:t>Do Now: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400" dirty="0" smtClean="0"/>
              <a:t>What do the following mean?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400" dirty="0" smtClean="0"/>
              <a:t>How would you calculate them?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400" dirty="0" smtClean="0"/>
              <a:t>Why are they important?</a:t>
            </a:r>
          </a:p>
          <a:p>
            <a:pPr algn="ctr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% Yield</a:t>
            </a:r>
          </a:p>
          <a:p>
            <a:pPr algn="ctr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% Atom economy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35896" y="1628800"/>
            <a:ext cx="5508104" cy="2664296"/>
            <a:chOff x="3851920" y="1088325"/>
            <a:chExt cx="5328592" cy="1575316"/>
          </a:xfrm>
        </p:grpSpPr>
        <p:sp>
          <p:nvSpPr>
            <p:cNvPr id="7" name="TextBox 6"/>
            <p:cNvSpPr txBox="1"/>
            <p:nvPr/>
          </p:nvSpPr>
          <p:spPr>
            <a:xfrm>
              <a:off x="3851920" y="1088325"/>
              <a:ext cx="5328592" cy="1575316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indent="-514350">
                <a:spcBef>
                  <a:spcPct val="0"/>
                </a:spcBef>
              </a:pPr>
              <a:r>
                <a:rPr lang="en-GB" sz="2400" b="1" dirty="0" smtClean="0">
                  <a:ea typeface="+mj-ea"/>
                  <a:cs typeface="+mj-cs"/>
                </a:rPr>
                <a:t>Targets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2400" dirty="0" smtClean="0"/>
                <a:t>Be able to calculate % Atom Economy and % Yield from balanced equations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72200" y="1088326"/>
              <a:ext cx="2808312" cy="30559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GB" sz="2400" b="1" i="1" dirty="0" smtClean="0">
                  <a:solidFill>
                    <a:srgbClr val="FF0000"/>
                  </a:solidFill>
                </a:rPr>
                <a:t>Specification 3.1.2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692696"/>
            <a:ext cx="830580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i="1" dirty="0" smtClean="0"/>
              <a:t>Hydrogen gas is used in the manufacture of margarine and as a fuel. It can be produced in 2 ways:</a:t>
            </a:r>
          </a:p>
          <a:p>
            <a:pPr>
              <a:buNone/>
            </a:pPr>
            <a:endParaRPr lang="en-GB" i="1" dirty="0" smtClean="0"/>
          </a:p>
          <a:p>
            <a:pPr marL="457200" indent="-457200">
              <a:buAutoNum type="arabicPeriod"/>
            </a:pPr>
            <a:r>
              <a:rPr lang="en-GB" dirty="0" smtClean="0"/>
              <a:t>Reacting coal with steam</a:t>
            </a:r>
          </a:p>
          <a:p>
            <a:pPr marL="457200" indent="-457200">
              <a:buAutoNum type="arabicPeriod"/>
            </a:pPr>
            <a:endParaRPr lang="en-GB" dirty="0" smtClean="0"/>
          </a:p>
          <a:p>
            <a:pPr marL="457200" indent="-457200" algn="ctr">
              <a:buNone/>
            </a:pPr>
            <a:r>
              <a:rPr lang="en-GB" dirty="0" smtClean="0"/>
              <a:t>C(s) + H</a:t>
            </a:r>
            <a:r>
              <a:rPr lang="en-GB" baseline="-25000" dirty="0" smtClean="0"/>
              <a:t>2</a:t>
            </a:r>
            <a:r>
              <a:rPr lang="en-GB" dirty="0" smtClean="0"/>
              <a:t>O(g)	</a:t>
            </a:r>
            <a:r>
              <a:rPr lang="en-GB" dirty="0" smtClean="0">
                <a:latin typeface="Calibri"/>
              </a:rPr>
              <a:t>→	H</a:t>
            </a:r>
            <a:r>
              <a:rPr lang="en-GB" baseline="-25000" dirty="0" smtClean="0">
                <a:latin typeface="Calibri"/>
              </a:rPr>
              <a:t>2</a:t>
            </a:r>
            <a:r>
              <a:rPr lang="en-GB" dirty="0" smtClean="0">
                <a:latin typeface="Calibri"/>
              </a:rPr>
              <a:t>(g) + CO (g)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% Atom economy = 	</a:t>
            </a:r>
            <a:r>
              <a:rPr lang="en-GB" u="sng" dirty="0" smtClean="0">
                <a:solidFill>
                  <a:srgbClr val="FF0000"/>
                </a:solidFill>
              </a:rPr>
              <a:t>2.0</a:t>
            </a:r>
            <a:r>
              <a:rPr lang="en-GB" dirty="0" smtClean="0">
                <a:solidFill>
                  <a:srgbClr val="FF0000"/>
                </a:solidFill>
              </a:rPr>
              <a:t>		x 100	=	</a:t>
            </a:r>
            <a:r>
              <a:rPr lang="en-GB" b="1" dirty="0" smtClean="0">
                <a:solidFill>
                  <a:srgbClr val="FF0000"/>
                </a:solidFill>
              </a:rPr>
              <a:t>6.67%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				(2.0+28.0)</a:t>
            </a:r>
          </a:p>
          <a:p>
            <a:pPr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457200" indent="-457200">
              <a:buNone/>
            </a:pPr>
            <a:r>
              <a:rPr lang="en-GB" dirty="0" smtClean="0"/>
              <a:t>2. Reacting natural gas with steam</a:t>
            </a:r>
          </a:p>
          <a:p>
            <a:pPr marL="457200" indent="-457200">
              <a:buNone/>
            </a:pPr>
            <a:endParaRPr lang="en-GB" dirty="0" smtClean="0"/>
          </a:p>
          <a:p>
            <a:pPr marL="457200" indent="-457200" algn="ctr">
              <a:buNone/>
            </a:pPr>
            <a:r>
              <a:rPr lang="en-GB" dirty="0" smtClean="0"/>
              <a:t>CH</a:t>
            </a:r>
            <a:r>
              <a:rPr lang="en-GB" baseline="-25000" dirty="0" smtClean="0"/>
              <a:t>4</a:t>
            </a:r>
            <a:r>
              <a:rPr lang="en-GB" dirty="0" smtClean="0"/>
              <a:t>(s) + H</a:t>
            </a:r>
            <a:r>
              <a:rPr lang="en-GB" baseline="-25000" dirty="0" smtClean="0"/>
              <a:t>2</a:t>
            </a:r>
            <a:r>
              <a:rPr lang="en-GB" dirty="0" smtClean="0"/>
              <a:t>O(g)	→	3H</a:t>
            </a:r>
            <a:r>
              <a:rPr lang="en-GB" baseline="-25000" dirty="0" smtClean="0"/>
              <a:t>2</a:t>
            </a:r>
            <a:r>
              <a:rPr lang="en-GB" dirty="0" smtClean="0"/>
              <a:t>(g) + CO (g)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% Atom economy = 	</a:t>
            </a:r>
            <a:r>
              <a:rPr lang="en-GB" u="sng" dirty="0" smtClean="0">
                <a:solidFill>
                  <a:srgbClr val="FF0000"/>
                </a:solidFill>
              </a:rPr>
              <a:t>(3x2.0)	</a:t>
            </a:r>
            <a:r>
              <a:rPr lang="en-GB" dirty="0" smtClean="0">
                <a:solidFill>
                  <a:srgbClr val="FF0000"/>
                </a:solidFill>
              </a:rPr>
              <a:t>	x 100	=	</a:t>
            </a:r>
            <a:r>
              <a:rPr lang="en-GB" b="1" dirty="0" smtClean="0">
                <a:solidFill>
                  <a:srgbClr val="FF0000"/>
                </a:solidFill>
              </a:rPr>
              <a:t>17.6%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				([3x2.0]+28.0)</a:t>
            </a:r>
          </a:p>
          <a:p>
            <a:pPr marL="457200" indent="-457200">
              <a:buNone/>
            </a:pPr>
            <a:endParaRPr lang="en-GB" dirty="0" smtClean="0">
              <a:latin typeface="Calibri"/>
            </a:endParaRPr>
          </a:p>
          <a:p>
            <a:pPr marL="457200" indent="-457200">
              <a:buNone/>
            </a:pPr>
            <a:endParaRPr lang="en-GB" i="1" dirty="0" smtClean="0">
              <a:latin typeface="Calibri"/>
            </a:endParaRPr>
          </a:p>
          <a:p>
            <a:pPr marL="457200" indent="-457200">
              <a:buAutoNum type="arabicPeriod"/>
            </a:pPr>
            <a:endParaRPr lang="en-GB" i="1" dirty="0" smtClean="0"/>
          </a:p>
          <a:p>
            <a:pPr>
              <a:buNone/>
            </a:pPr>
            <a:endParaRPr lang="en-GB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639763"/>
          </a:xfrm>
        </p:spPr>
        <p:txBody>
          <a:bodyPr/>
          <a:lstStyle/>
          <a:p>
            <a:r>
              <a:rPr lang="en-GB" dirty="0" smtClean="0"/>
              <a:t>Comparing Reactions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i="1" dirty="0" smtClean="0"/>
              <a:t>Calculate the % Atom Economy when </a:t>
            </a:r>
            <a:r>
              <a:rPr lang="en-GB" i="1" dirty="0" err="1" smtClean="0"/>
              <a:t>ethene</a:t>
            </a:r>
            <a:r>
              <a:rPr lang="en-GB" i="1" dirty="0" smtClean="0"/>
              <a:t> reacts with bromine to for 1,2-dibromoethane.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CH</a:t>
            </a:r>
            <a:r>
              <a:rPr lang="en-GB" baseline="-25000" dirty="0" smtClean="0"/>
              <a:t>2</a:t>
            </a:r>
            <a:r>
              <a:rPr lang="en-GB" dirty="0" smtClean="0"/>
              <a:t>=CH</a:t>
            </a:r>
            <a:r>
              <a:rPr lang="en-GB" baseline="-25000" dirty="0" smtClean="0"/>
              <a:t>2</a:t>
            </a:r>
            <a:r>
              <a:rPr lang="en-GB" dirty="0" smtClean="0"/>
              <a:t> 	+	 Br</a:t>
            </a:r>
            <a:r>
              <a:rPr lang="en-GB" baseline="-25000" dirty="0" smtClean="0"/>
              <a:t>2</a:t>
            </a:r>
            <a:r>
              <a:rPr lang="en-GB" dirty="0" smtClean="0"/>
              <a:t>	</a:t>
            </a:r>
            <a:r>
              <a:rPr lang="en-GB" dirty="0" smtClean="0">
                <a:latin typeface="Calibri"/>
              </a:rPr>
              <a:t>→		CH</a:t>
            </a:r>
            <a:r>
              <a:rPr lang="en-GB" baseline="-25000" dirty="0" smtClean="0">
                <a:latin typeface="Calibri"/>
              </a:rPr>
              <a:t>2</a:t>
            </a:r>
            <a:r>
              <a:rPr lang="en-GB" dirty="0" smtClean="0">
                <a:latin typeface="Calibri"/>
              </a:rPr>
              <a:t>BrCH</a:t>
            </a:r>
            <a:r>
              <a:rPr lang="en-GB" baseline="-25000" dirty="0" smtClean="0">
                <a:latin typeface="Calibri"/>
              </a:rPr>
              <a:t>2</a:t>
            </a:r>
            <a:r>
              <a:rPr lang="en-GB" dirty="0" smtClean="0">
                <a:latin typeface="Calibri"/>
              </a:rPr>
              <a:t>Br</a:t>
            </a:r>
          </a:p>
          <a:p>
            <a:pPr>
              <a:buNone/>
            </a:pPr>
            <a:r>
              <a:rPr lang="en-GB" dirty="0" smtClean="0"/>
              <a:t>	Mr=28		Mr = 160		Mr = 188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% Atom economy = 	</a:t>
            </a:r>
            <a:r>
              <a:rPr lang="en-GB" u="sng" dirty="0" smtClean="0"/>
              <a:t>Mr of desired product</a:t>
            </a:r>
            <a:r>
              <a:rPr lang="en-GB" dirty="0" smtClean="0"/>
              <a:t>	x 100</a:t>
            </a:r>
          </a:p>
          <a:p>
            <a:pPr>
              <a:buNone/>
            </a:pPr>
            <a:r>
              <a:rPr lang="en-GB" dirty="0" smtClean="0"/>
              <a:t>			Total Mr of all products (or reactants)</a:t>
            </a:r>
          </a:p>
          <a:p>
            <a:pPr>
              <a:buNone/>
            </a:pPr>
            <a:r>
              <a:rPr lang="en-GB" dirty="0" smtClean="0"/>
              <a:t>			    = 	     </a:t>
            </a:r>
            <a:r>
              <a:rPr lang="en-GB" u="sng" dirty="0" smtClean="0"/>
              <a:t>188	</a:t>
            </a:r>
            <a:r>
              <a:rPr lang="en-GB" dirty="0" smtClean="0"/>
              <a:t>	x 100	=	</a:t>
            </a:r>
            <a:r>
              <a:rPr lang="en-GB" b="1" dirty="0" smtClean="0">
                <a:solidFill>
                  <a:srgbClr val="FF0000"/>
                </a:solidFill>
              </a:rPr>
              <a:t>100%</a:t>
            </a:r>
          </a:p>
          <a:p>
            <a:pPr>
              <a:buNone/>
            </a:pPr>
            <a:r>
              <a:rPr lang="en-GB" dirty="0" smtClean="0"/>
              <a:t>			   	 (28+160)</a:t>
            </a:r>
          </a:p>
          <a:p>
            <a:pPr>
              <a:buNone/>
            </a:pPr>
            <a:r>
              <a:rPr lang="en-GB" dirty="0" smtClean="0"/>
              <a:t>		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100% Atom Economy Possible?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 rot="480000">
            <a:off x="4789671" y="5269985"/>
            <a:ext cx="4284984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Yes,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100% Atom Economy Possible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IN THEORY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Tasks 12 and 13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Tasks 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338437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2800" b="1" dirty="0" smtClean="0"/>
              <a:t>What do the following mean?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b="1" dirty="0" smtClean="0"/>
              <a:t>How would you calculate them?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b="1" dirty="0" smtClean="0"/>
              <a:t>Why are they important?</a:t>
            </a:r>
          </a:p>
          <a:p>
            <a:pPr>
              <a:buNone/>
            </a:pPr>
            <a:endParaRPr lang="en-GB" sz="2800" b="1" dirty="0" smtClean="0"/>
          </a:p>
          <a:p>
            <a:pPr>
              <a:buNone/>
            </a:pPr>
            <a:endParaRPr lang="en-GB" sz="2800" b="1" dirty="0" smtClean="0"/>
          </a:p>
          <a:p>
            <a:pPr>
              <a:buNone/>
            </a:pPr>
            <a:r>
              <a:rPr lang="en-GB" sz="2800" b="1" dirty="0" smtClean="0"/>
              <a:t>% Yield</a:t>
            </a:r>
          </a:p>
          <a:p>
            <a:pPr>
              <a:buNone/>
            </a:pPr>
            <a:endParaRPr lang="en-GB" sz="2800" b="1" dirty="0" smtClean="0"/>
          </a:p>
          <a:p>
            <a:pPr>
              <a:buNone/>
            </a:pPr>
            <a:r>
              <a:rPr lang="en-GB" sz="2800" b="1" dirty="0" smtClean="0"/>
              <a:t>% Atom economy </a:t>
            </a:r>
          </a:p>
          <a:p>
            <a:pPr>
              <a:buNone/>
            </a:pPr>
            <a:endParaRPr lang="en-GB" sz="2800" b="1" dirty="0" smtClean="0"/>
          </a:p>
          <a:p>
            <a:pPr>
              <a:buNone/>
            </a:pPr>
            <a:endParaRPr lang="en-GB" sz="2800" b="1" dirty="0" smtClean="0"/>
          </a:p>
          <a:p>
            <a:pPr>
              <a:buNone/>
            </a:pPr>
            <a:endParaRPr lang="en-GB" sz="28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 back to GCSE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 rot="480000">
            <a:off x="3347864" y="3645024"/>
            <a:ext cx="5040560" cy="22322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These 2 equations are probably the most USEFUL if you study chemistry beyond A Level.</a:t>
            </a:r>
          </a:p>
          <a:p>
            <a:pPr algn="ctr"/>
            <a:endParaRPr lang="en-GB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Used on a DAILY basis during research and in industry 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3528392"/>
          </a:xfrm>
        </p:spPr>
        <p:txBody>
          <a:bodyPr>
            <a:noAutofit/>
          </a:bodyPr>
          <a:lstStyle/>
          <a:p>
            <a:r>
              <a:rPr lang="en-GB" dirty="0" smtClean="0"/>
              <a:t>The yield of a chemical reaction is the amount of product formed.</a:t>
            </a:r>
          </a:p>
          <a:p>
            <a:r>
              <a:rPr lang="en-GB" dirty="0" smtClean="0"/>
              <a:t>Calculate the THEORETICAL yield using a reacting masses calculation.</a:t>
            </a:r>
          </a:p>
          <a:p>
            <a:r>
              <a:rPr lang="en-GB" dirty="0" smtClean="0"/>
              <a:t>This is the MAXIMUM possible amount of product from a reaction.</a:t>
            </a:r>
          </a:p>
          <a:p>
            <a:r>
              <a:rPr lang="en-GB" dirty="0" smtClean="0"/>
              <a:t>The ACTUAL yield is usually much less than the theoretical yield: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The reactants may be impure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The reaction may not go to completion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Some of the product may be left in the container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It may be difficult to purify the product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39763"/>
          </a:xfrm>
        </p:spPr>
        <p:txBody>
          <a:bodyPr/>
          <a:lstStyle/>
          <a:p>
            <a:r>
              <a:rPr lang="en-GB" dirty="0" smtClean="0"/>
              <a:t>% Yield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907704" y="4869160"/>
            <a:ext cx="489654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% Yield	= </a:t>
            </a:r>
            <a:r>
              <a:rPr lang="en-GB" sz="2400" u="sng" dirty="0" smtClean="0">
                <a:solidFill>
                  <a:srgbClr val="FF0000"/>
                </a:solidFill>
              </a:rPr>
              <a:t>Actual yield</a:t>
            </a:r>
            <a:r>
              <a:rPr lang="en-GB" sz="2400" dirty="0" smtClean="0">
                <a:solidFill>
                  <a:srgbClr val="FF0000"/>
                </a:solidFill>
              </a:rPr>
              <a:t>		x 100</a:t>
            </a:r>
          </a:p>
          <a:p>
            <a:pPr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	Theoretical yield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3528392"/>
          </a:xfrm>
        </p:spPr>
        <p:txBody>
          <a:bodyPr>
            <a:noAutofit/>
          </a:bodyPr>
          <a:lstStyle/>
          <a:p>
            <a:r>
              <a:rPr lang="en-GB" dirty="0" smtClean="0"/>
              <a:t>The theoretical yield for a certain method to obtain copper(II) </a:t>
            </a:r>
            <a:r>
              <a:rPr lang="en-GB" dirty="0" err="1" smtClean="0"/>
              <a:t>sulfate</a:t>
            </a:r>
            <a:r>
              <a:rPr lang="en-GB" dirty="0" smtClean="0"/>
              <a:t> crystals is 2.0g. The actual yield obtained was 1.8g. What was the % yield?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% Yield	= </a:t>
            </a:r>
            <a:r>
              <a:rPr lang="en-GB" u="sng" dirty="0" smtClean="0"/>
              <a:t>Actual yield</a:t>
            </a:r>
            <a:r>
              <a:rPr lang="en-GB" dirty="0" smtClean="0"/>
              <a:t>	x 100</a:t>
            </a:r>
          </a:p>
          <a:p>
            <a:pPr>
              <a:buNone/>
            </a:pPr>
            <a:r>
              <a:rPr lang="en-GB" dirty="0" smtClean="0"/>
              <a:t>		Theoretical yield</a:t>
            </a:r>
          </a:p>
          <a:p>
            <a:pPr>
              <a:buNone/>
            </a:pPr>
            <a:r>
              <a:rPr lang="en-GB" dirty="0" smtClean="0"/>
              <a:t>		</a:t>
            </a:r>
          </a:p>
          <a:p>
            <a:pPr>
              <a:buNone/>
            </a:pPr>
            <a:r>
              <a:rPr lang="en-GB" dirty="0" smtClean="0"/>
              <a:t>		= </a:t>
            </a:r>
            <a:r>
              <a:rPr lang="en-GB" u="sng" dirty="0" smtClean="0"/>
              <a:t>1.8</a:t>
            </a:r>
            <a:r>
              <a:rPr lang="en-GB" dirty="0" smtClean="0"/>
              <a:t>	x 100 	=  </a:t>
            </a:r>
            <a:r>
              <a:rPr lang="en-GB" b="1" dirty="0" smtClean="0">
                <a:solidFill>
                  <a:srgbClr val="FF0000"/>
                </a:solidFill>
              </a:rPr>
              <a:t>90%</a:t>
            </a:r>
          </a:p>
          <a:p>
            <a:pPr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		     </a:t>
            </a:r>
            <a:r>
              <a:rPr lang="en-GB" sz="2400" dirty="0" smtClean="0"/>
              <a:t>2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39763"/>
          </a:xfrm>
        </p:spPr>
        <p:txBody>
          <a:bodyPr/>
          <a:lstStyle/>
          <a:p>
            <a:r>
              <a:rPr lang="en-GB" dirty="0" smtClean="0"/>
              <a:t>% Yield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i="1" dirty="0" smtClean="0">
                <a:sym typeface="Wingdings 3"/>
              </a:rPr>
              <a:t>If the % yield of ammonia in the Haber process is 15%, what mass of ammonia is produced from 6 tonnes of hydrogen?</a:t>
            </a:r>
          </a:p>
          <a:p>
            <a:pPr algn="ctr">
              <a:buNone/>
            </a:pPr>
            <a:r>
              <a:rPr lang="en-GB" dirty="0" smtClean="0"/>
              <a:t>N</a:t>
            </a:r>
            <a:r>
              <a:rPr lang="en-GB" baseline="-25000" dirty="0" smtClean="0"/>
              <a:t>2</a:t>
            </a:r>
            <a:r>
              <a:rPr lang="en-GB" dirty="0" smtClean="0"/>
              <a:t> (g)	 + 3H</a:t>
            </a:r>
            <a:r>
              <a:rPr lang="en-GB" baseline="-25000" dirty="0" smtClean="0"/>
              <a:t>2</a:t>
            </a:r>
            <a:r>
              <a:rPr lang="en-GB" dirty="0" smtClean="0"/>
              <a:t>(g)	</a:t>
            </a:r>
            <a:r>
              <a:rPr lang="en-GB" dirty="0" smtClean="0">
                <a:sym typeface="Wingdings 3"/>
              </a:rPr>
              <a:t>	2NH</a:t>
            </a:r>
            <a:r>
              <a:rPr lang="en-GB" baseline="-25000" dirty="0" smtClean="0">
                <a:sym typeface="Wingdings 3"/>
              </a:rPr>
              <a:t>3</a:t>
            </a:r>
            <a:r>
              <a:rPr lang="en-GB" dirty="0" smtClean="0">
                <a:sym typeface="Wingdings 3"/>
              </a:rPr>
              <a:t>(g)</a:t>
            </a:r>
          </a:p>
          <a:p>
            <a:pPr>
              <a:buNone/>
            </a:pPr>
            <a:r>
              <a:rPr lang="en-GB" dirty="0" smtClean="0">
                <a:sym typeface="Wingdings 3"/>
              </a:rPr>
              <a:t>				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sym typeface="Wingdings 3"/>
              </a:rPr>
              <a:t>				Mass = 6x10</a:t>
            </a:r>
            <a:r>
              <a:rPr lang="en-GB" baseline="30000" dirty="0" smtClean="0">
                <a:solidFill>
                  <a:srgbClr val="FF0000"/>
                </a:solidFill>
                <a:sym typeface="Wingdings 3"/>
              </a:rPr>
              <a:t>6</a:t>
            </a:r>
            <a:r>
              <a:rPr lang="en-GB" dirty="0" smtClean="0">
                <a:solidFill>
                  <a:srgbClr val="FF0000"/>
                </a:solidFill>
                <a:sym typeface="Wingdings 3"/>
              </a:rPr>
              <a:t> g	Mass = ? 	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sym typeface="Wingdings 3"/>
              </a:rPr>
              <a:t>				Mr = 2.0	 	Mr = 17.0</a:t>
            </a:r>
          </a:p>
          <a:p>
            <a:pPr>
              <a:buNone/>
            </a:pPr>
            <a:r>
              <a:rPr lang="en-GB" dirty="0" smtClean="0">
                <a:sym typeface="Wingdings 3"/>
              </a:rPr>
              <a:t>				</a:t>
            </a:r>
            <a:r>
              <a:rPr lang="en-GB" dirty="0" smtClean="0">
                <a:solidFill>
                  <a:srgbClr val="FF0000"/>
                </a:solidFill>
                <a:sym typeface="Wingdings 3"/>
              </a:rPr>
              <a:t>Moles = 3x10</a:t>
            </a:r>
            <a:r>
              <a:rPr lang="en-GB" baseline="30000" dirty="0" smtClean="0">
                <a:solidFill>
                  <a:srgbClr val="FF0000"/>
                </a:solidFill>
                <a:sym typeface="Wingdings 3"/>
              </a:rPr>
              <a:t>6</a:t>
            </a:r>
            <a:r>
              <a:rPr lang="en-GB" dirty="0" smtClean="0">
                <a:solidFill>
                  <a:srgbClr val="FF0000"/>
                </a:solidFill>
                <a:sym typeface="Wingdings 3"/>
              </a:rPr>
              <a:t>  mol</a:t>
            </a:r>
          </a:p>
          <a:p>
            <a:pPr>
              <a:buNone/>
            </a:pPr>
            <a:endParaRPr lang="en-GB" dirty="0" smtClean="0">
              <a:solidFill>
                <a:srgbClr val="FF0000"/>
              </a:solidFill>
              <a:sym typeface="Wingdings 3"/>
            </a:endParaRPr>
          </a:p>
          <a:p>
            <a:pPr>
              <a:buNone/>
            </a:pPr>
            <a:r>
              <a:rPr lang="en-GB" dirty="0" smtClean="0">
                <a:sym typeface="Wingdings 3"/>
              </a:rPr>
              <a:t>% Yield = </a:t>
            </a:r>
            <a:r>
              <a:rPr lang="en-GB" u="sng" dirty="0" smtClean="0">
                <a:sym typeface="Wingdings 3"/>
              </a:rPr>
              <a:t>actual yield </a:t>
            </a:r>
            <a:r>
              <a:rPr lang="en-GB" dirty="0" smtClean="0">
                <a:sym typeface="Wingdings 3"/>
              </a:rPr>
              <a:t>x 100</a:t>
            </a:r>
          </a:p>
          <a:p>
            <a:pPr>
              <a:buNone/>
            </a:pPr>
            <a:r>
              <a:rPr lang="en-GB" dirty="0" smtClean="0">
                <a:sym typeface="Wingdings 3"/>
              </a:rPr>
              <a:t>		    theoretical yield</a:t>
            </a:r>
          </a:p>
          <a:p>
            <a:pPr>
              <a:buNone/>
            </a:pPr>
            <a:endParaRPr lang="en-GB" dirty="0" smtClean="0">
              <a:sym typeface="Wingdings 3"/>
            </a:endParaRPr>
          </a:p>
          <a:p>
            <a:pPr>
              <a:buNone/>
            </a:pPr>
            <a:r>
              <a:rPr lang="en-GB" dirty="0" smtClean="0">
                <a:sym typeface="Wingdings 3"/>
              </a:rPr>
              <a:t>Actual yield = </a:t>
            </a:r>
            <a:r>
              <a:rPr lang="en-GB" u="sng" dirty="0" smtClean="0">
                <a:sym typeface="Wingdings 3"/>
              </a:rPr>
              <a:t>% yield x theoretical yield</a:t>
            </a:r>
            <a:r>
              <a:rPr lang="en-GB" dirty="0" smtClean="0">
                <a:sym typeface="Wingdings 3"/>
              </a:rPr>
              <a:t>= 15x 34.0x10</a:t>
            </a:r>
            <a:r>
              <a:rPr lang="en-GB" baseline="30000" dirty="0" smtClean="0">
                <a:sym typeface="Wingdings 3"/>
              </a:rPr>
              <a:t>6</a:t>
            </a:r>
            <a:r>
              <a:rPr lang="en-GB" dirty="0" smtClean="0">
                <a:sym typeface="Wingdings 3"/>
              </a:rPr>
              <a:t> = 5.1.0x10</a:t>
            </a:r>
            <a:r>
              <a:rPr lang="en-GB" baseline="30000" dirty="0" smtClean="0">
                <a:sym typeface="Wingdings 3"/>
              </a:rPr>
              <a:t>6 </a:t>
            </a:r>
            <a:r>
              <a:rPr lang="en-GB" dirty="0" smtClean="0">
                <a:sym typeface="Wingdings 3"/>
              </a:rPr>
              <a:t>= </a:t>
            </a:r>
            <a:r>
              <a:rPr lang="en-GB" b="1" dirty="0" smtClean="0">
                <a:solidFill>
                  <a:srgbClr val="FF0000"/>
                </a:solidFill>
                <a:sym typeface="Wingdings 3"/>
              </a:rPr>
              <a:t>5.1 tonnes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sym typeface="Wingdings 3"/>
              </a:rPr>
              <a:t>		      		  </a:t>
            </a:r>
            <a:r>
              <a:rPr lang="en-GB" dirty="0" smtClean="0">
                <a:sym typeface="Wingdings 3"/>
              </a:rPr>
              <a:t>100</a:t>
            </a:r>
            <a:r>
              <a:rPr lang="en-GB" dirty="0" smtClean="0">
                <a:solidFill>
                  <a:srgbClr val="FF0000"/>
                </a:solidFill>
                <a:sym typeface="Wingdings 3"/>
              </a:rPr>
              <a:t>		</a:t>
            </a:r>
          </a:p>
          <a:p>
            <a:pPr>
              <a:buNone/>
            </a:pPr>
            <a:endParaRPr lang="en-GB" dirty="0" smtClean="0">
              <a:sym typeface="Wingdings 3"/>
            </a:endParaRPr>
          </a:p>
          <a:p>
            <a:pPr>
              <a:buNone/>
            </a:pPr>
            <a:endParaRPr lang="en-GB" dirty="0" smtClean="0">
              <a:sym typeface="Wingdings 3"/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Haber Process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347864" y="2420888"/>
            <a:ext cx="64807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12160" y="2420888"/>
            <a:ext cx="64807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644008" y="3573016"/>
            <a:ext cx="410445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FF0000"/>
                </a:solidFill>
                <a:sym typeface="Wingdings 3"/>
              </a:rPr>
              <a:t>Moles = 2/3 x 3x10</a:t>
            </a:r>
            <a:r>
              <a:rPr lang="en-GB" sz="2200" baseline="30000" dirty="0" smtClean="0">
                <a:solidFill>
                  <a:srgbClr val="FF0000"/>
                </a:solidFill>
                <a:sym typeface="Wingdings 3"/>
              </a:rPr>
              <a:t>6</a:t>
            </a:r>
          </a:p>
          <a:p>
            <a:pPr algn="ctr"/>
            <a:r>
              <a:rPr lang="en-GB" sz="2200" dirty="0" smtClean="0">
                <a:solidFill>
                  <a:srgbClr val="FF0000"/>
                </a:solidFill>
                <a:sym typeface="Wingdings 3"/>
              </a:rPr>
              <a:t>	= 2.0x10</a:t>
            </a:r>
            <a:r>
              <a:rPr lang="en-GB" sz="2200" baseline="30000" dirty="0" smtClean="0">
                <a:solidFill>
                  <a:srgbClr val="FF0000"/>
                </a:solidFill>
                <a:sym typeface="Wingdings 3"/>
              </a:rPr>
              <a:t>6</a:t>
            </a:r>
            <a:r>
              <a:rPr lang="en-GB" sz="2200" dirty="0" smtClean="0">
                <a:solidFill>
                  <a:srgbClr val="FF0000"/>
                </a:solidFill>
                <a:sym typeface="Wingdings 3"/>
              </a:rPr>
              <a:t> mol</a:t>
            </a:r>
            <a:endParaRPr lang="en-GB" sz="2200" dirty="0"/>
          </a:p>
        </p:txBody>
      </p:sp>
      <p:sp>
        <p:nvSpPr>
          <p:cNvPr id="8" name="Rectangle 7"/>
          <p:cNvSpPr/>
          <p:nvPr/>
        </p:nvSpPr>
        <p:spPr>
          <a:xfrm>
            <a:off x="5076056" y="2708920"/>
            <a:ext cx="410445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FF0000"/>
                </a:solidFill>
                <a:sym typeface="Wingdings 3"/>
              </a:rPr>
              <a:t>Mass = Moles x Mr= 2.0x10</a:t>
            </a:r>
            <a:r>
              <a:rPr lang="en-GB" sz="2200" baseline="30000" dirty="0" smtClean="0">
                <a:solidFill>
                  <a:srgbClr val="FF0000"/>
                </a:solidFill>
                <a:sym typeface="Wingdings 3"/>
              </a:rPr>
              <a:t>6</a:t>
            </a:r>
            <a:r>
              <a:rPr lang="en-GB" sz="2200" dirty="0" smtClean="0">
                <a:solidFill>
                  <a:srgbClr val="FF0000"/>
                </a:solidFill>
                <a:sym typeface="Wingdings 3"/>
              </a:rPr>
              <a:t> x 17 = 34.0x10</a:t>
            </a:r>
            <a:r>
              <a:rPr lang="en-GB" sz="2200" baseline="30000" dirty="0" smtClean="0">
                <a:solidFill>
                  <a:srgbClr val="FF0000"/>
                </a:solidFill>
                <a:sym typeface="Wingdings 3"/>
              </a:rPr>
              <a:t>6 </a:t>
            </a:r>
            <a:r>
              <a:rPr lang="en-GB" sz="2200" dirty="0" smtClean="0">
                <a:solidFill>
                  <a:srgbClr val="FF0000"/>
                </a:solidFill>
                <a:sym typeface="Wingdings 3"/>
              </a:rPr>
              <a:t>g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ttp://cdn.carsite.co.uk/images/parts/seat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5"/>
          <a:stretch>
            <a:fillRect/>
          </a:stretch>
        </p:blipFill>
        <p:spPr bwMode="auto">
          <a:xfrm>
            <a:off x="2987675" y="765175"/>
            <a:ext cx="2287588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http://image.carcraft.com/f/auto-news/new-v-10-crate-engine-from-mopar/39656301/new-v-10-mopar-crate-eng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981075"/>
            <a:ext cx="254317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http://www.joshuabart.plus.com/justinto/panels/l101ba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981075"/>
            <a:ext cx="31845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" descr="http://t3.gstatic.com/images?q=tbn:ANd9GcSkoHJ_yrHGcVLdpYQ5c0M7dE7782S5n-9V1DVdpONiTFJUzRD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1" b="34279"/>
          <a:stretch>
            <a:fillRect/>
          </a:stretch>
        </p:blipFill>
        <p:spPr bwMode="auto">
          <a:xfrm>
            <a:off x="800100" y="4005263"/>
            <a:ext cx="40862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http://www.greatescapecars.co.uk/images/library/files/MGB_Yorkshire_0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698875"/>
            <a:ext cx="31670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3"/>
          <p:cNvSpPr txBox="1">
            <a:spLocks noChangeArrowheads="1"/>
          </p:cNvSpPr>
          <p:nvPr/>
        </p:nvSpPr>
        <p:spPr bwMode="auto">
          <a:xfrm>
            <a:off x="2484438" y="115888"/>
            <a:ext cx="4002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If a car factory can make…</a:t>
            </a:r>
          </a:p>
        </p:txBody>
      </p:sp>
      <p:sp>
        <p:nvSpPr>
          <p:cNvPr id="11272" name="TextBox 4"/>
          <p:cNvSpPr txBox="1">
            <a:spLocks noChangeArrowheads="1"/>
          </p:cNvSpPr>
          <p:nvPr/>
        </p:nvSpPr>
        <p:spPr bwMode="auto">
          <a:xfrm>
            <a:off x="107950" y="2994025"/>
            <a:ext cx="27035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/>
              <a:t>16 engines per week</a:t>
            </a:r>
          </a:p>
        </p:txBody>
      </p:sp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3271838" y="2997200"/>
            <a:ext cx="1368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/>
              <a:t>40 seats per week</a:t>
            </a:r>
          </a:p>
        </p:txBody>
      </p:sp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5586413" y="2994025"/>
            <a:ext cx="3198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/>
              <a:t>58 doors per week</a:t>
            </a:r>
          </a:p>
        </p:txBody>
      </p:sp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800100" y="5713413"/>
            <a:ext cx="408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/>
              <a:t>33 windscreens per week</a:t>
            </a:r>
          </a:p>
        </p:txBody>
      </p:sp>
      <p:sp>
        <p:nvSpPr>
          <p:cNvPr id="11276" name="TextBox 14"/>
          <p:cNvSpPr txBox="1">
            <a:spLocks noChangeArrowheads="1"/>
          </p:cNvSpPr>
          <p:nvPr/>
        </p:nvSpPr>
        <p:spPr bwMode="auto">
          <a:xfrm>
            <a:off x="4886325" y="5805488"/>
            <a:ext cx="42576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/>
              <a:t>… how many finished cars can it make in a week?</a:t>
            </a:r>
          </a:p>
        </p:txBody>
      </p:sp>
    </p:spTree>
    <p:extLst>
      <p:ext uri="{BB962C8B-B14F-4D97-AF65-F5344CB8AC3E}">
        <p14:creationId xmlns:p14="http://schemas.microsoft.com/office/powerpoint/2010/main" val="25527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517232"/>
          </a:xfrm>
        </p:spPr>
        <p:txBody>
          <a:bodyPr>
            <a:noAutofit/>
          </a:bodyPr>
          <a:lstStyle/>
          <a:p>
            <a:r>
              <a:rPr lang="en-GB" dirty="0" smtClean="0"/>
              <a:t>Reactants often mixed in different proportions from the ones in the balanced equation.</a:t>
            </a:r>
          </a:p>
          <a:p>
            <a:r>
              <a:rPr lang="en-GB" dirty="0" smtClean="0"/>
              <a:t>Where there are 2 reactants, one of them will be in EXCESS – it will not be used up in the reaction.</a:t>
            </a:r>
          </a:p>
          <a:p>
            <a:r>
              <a:rPr lang="en-GB" dirty="0" smtClean="0"/>
              <a:t>The other reactant is the LIMITING Reactant – it will be completely used in the reaction so determines the theoretical yield.</a:t>
            </a:r>
          </a:p>
          <a:p>
            <a:pPr algn="ctr">
              <a:buNone/>
            </a:pPr>
            <a:r>
              <a:rPr lang="en-GB" b="1" dirty="0" smtClean="0"/>
              <a:t>Fe(s) + S(s)	</a:t>
            </a:r>
            <a:r>
              <a:rPr lang="en-GB" b="1" dirty="0" smtClean="0">
                <a:latin typeface="Calibri"/>
              </a:rPr>
              <a:t>→	</a:t>
            </a:r>
            <a:r>
              <a:rPr lang="en-GB" b="1" dirty="0" err="1" smtClean="0">
                <a:latin typeface="Calibri"/>
              </a:rPr>
              <a:t>FeS</a:t>
            </a:r>
            <a:r>
              <a:rPr lang="en-GB" b="1" dirty="0" smtClean="0">
                <a:latin typeface="Calibri"/>
              </a:rPr>
              <a:t>(s)</a:t>
            </a:r>
          </a:p>
          <a:p>
            <a:r>
              <a:rPr lang="en-GB" dirty="0" smtClean="0">
                <a:latin typeface="Calibri"/>
              </a:rPr>
              <a:t>1 mole of Fe reacts with 1 mole of </a:t>
            </a:r>
            <a:r>
              <a:rPr lang="en-GB" dirty="0" err="1" smtClean="0">
                <a:latin typeface="Calibri"/>
              </a:rPr>
              <a:t>sulfur</a:t>
            </a:r>
            <a:r>
              <a:rPr lang="en-GB" dirty="0" smtClean="0">
                <a:latin typeface="Calibri"/>
              </a:rPr>
              <a:t> to produce 1 mole of iron(II) </a:t>
            </a:r>
            <a:r>
              <a:rPr lang="en-GB" dirty="0" err="1" smtClean="0">
                <a:latin typeface="Calibri"/>
              </a:rPr>
              <a:t>sulfide</a:t>
            </a:r>
            <a:r>
              <a:rPr lang="en-GB" dirty="0" smtClean="0">
                <a:latin typeface="Calibri"/>
              </a:rPr>
              <a:t>.</a:t>
            </a:r>
          </a:p>
          <a:p>
            <a:r>
              <a:rPr lang="en-GB" dirty="0" smtClean="0">
                <a:latin typeface="Calibri"/>
              </a:rPr>
              <a:t>If more than 1 mole of iron is mixed with 1 mole of </a:t>
            </a:r>
            <a:r>
              <a:rPr lang="en-GB" dirty="0" err="1" smtClean="0">
                <a:latin typeface="Calibri"/>
              </a:rPr>
              <a:t>sulfur</a:t>
            </a:r>
            <a:r>
              <a:rPr lang="en-GB" dirty="0" smtClean="0">
                <a:latin typeface="Calibri"/>
              </a:rPr>
              <a:t> the iron will be in excess. </a:t>
            </a:r>
            <a:r>
              <a:rPr lang="en-GB" dirty="0" err="1" smtClean="0">
                <a:latin typeface="Calibri"/>
              </a:rPr>
              <a:t>Sulfur</a:t>
            </a:r>
            <a:r>
              <a:rPr lang="en-GB" dirty="0" smtClean="0">
                <a:latin typeface="Calibri"/>
              </a:rPr>
              <a:t> will be the limiting reagent.</a:t>
            </a:r>
          </a:p>
          <a:p>
            <a:r>
              <a:rPr lang="en-GB" dirty="0" smtClean="0">
                <a:latin typeface="Calibri"/>
              </a:rPr>
              <a:t>No matter how much excess iron is added, no more than 1 mole of iron(II) </a:t>
            </a:r>
            <a:r>
              <a:rPr lang="en-GB" dirty="0" err="1" smtClean="0">
                <a:latin typeface="Calibri"/>
              </a:rPr>
              <a:t>sulfide</a:t>
            </a:r>
            <a:r>
              <a:rPr lang="en-GB" dirty="0" smtClean="0">
                <a:latin typeface="Calibri"/>
              </a:rPr>
              <a:t> can be produced from 1 mole of </a:t>
            </a:r>
            <a:r>
              <a:rPr lang="en-GB" dirty="0" err="1" smtClean="0">
                <a:latin typeface="Calibri"/>
              </a:rPr>
              <a:t>sulfur</a:t>
            </a:r>
            <a:r>
              <a:rPr lang="en-GB" dirty="0" smtClean="0">
                <a:latin typeface="Calibri"/>
              </a:rPr>
              <a:t>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Limiting Reactants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692696"/>
            <a:ext cx="8305800" cy="6408712"/>
          </a:xfrm>
        </p:spPr>
        <p:txBody>
          <a:bodyPr>
            <a:normAutofit/>
          </a:bodyPr>
          <a:lstStyle/>
          <a:p>
            <a:r>
              <a:rPr lang="en-GB" dirty="0" smtClean="0"/>
              <a:t>Found directly from the BALNACED EQUATION</a:t>
            </a:r>
          </a:p>
          <a:p>
            <a:r>
              <a:rPr lang="en-GB" dirty="0" smtClean="0">
                <a:latin typeface="Calibri"/>
              </a:rPr>
              <a:t>It is THEORETICAL rather than PRACTICAL</a:t>
            </a:r>
          </a:p>
          <a:p>
            <a:r>
              <a:rPr lang="en-GB" dirty="0" smtClean="0">
                <a:latin typeface="Calibri"/>
              </a:rPr>
              <a:t>The proportion of reactants that are converted into useful products rather than waste products.</a:t>
            </a:r>
          </a:p>
          <a:p>
            <a:endParaRPr lang="en-GB" dirty="0" smtClean="0">
              <a:latin typeface="Calibri"/>
            </a:endParaRPr>
          </a:p>
          <a:p>
            <a:endParaRPr lang="en-GB" dirty="0" smtClean="0">
              <a:latin typeface="Calibri"/>
            </a:endParaRPr>
          </a:p>
          <a:p>
            <a:endParaRPr lang="en-GB" dirty="0" smtClean="0">
              <a:latin typeface="Calibri"/>
            </a:endParaRPr>
          </a:p>
          <a:p>
            <a:endParaRPr lang="en-GB" dirty="0" smtClean="0">
              <a:latin typeface="Calibri"/>
            </a:endParaRPr>
          </a:p>
          <a:p>
            <a:r>
              <a:rPr lang="en-GB" i="1" dirty="0" smtClean="0">
                <a:latin typeface="Calibri"/>
              </a:rPr>
              <a:t>E.g., In a cretin process, 50 tonnes of reactants produce 30 tonnes of the desired product and 20 tonnes of waste by-product.</a:t>
            </a:r>
            <a:endParaRPr lang="en-GB" i="1" dirty="0" smtClean="0">
              <a:solidFill>
                <a:srgbClr val="002060"/>
              </a:solidFill>
              <a:latin typeface="Calibri"/>
            </a:endParaRPr>
          </a:p>
          <a:p>
            <a:pPr algn="ctr">
              <a:buNone/>
            </a:pPr>
            <a:r>
              <a:rPr lang="en-GB" dirty="0" smtClean="0"/>
              <a:t>% Atom economy = 	</a:t>
            </a:r>
            <a:r>
              <a:rPr lang="en-GB" u="sng" dirty="0" smtClean="0"/>
              <a:t>30</a:t>
            </a:r>
            <a:r>
              <a:rPr lang="en-GB" dirty="0" smtClean="0"/>
              <a:t>	x 100 	= </a:t>
            </a:r>
            <a:r>
              <a:rPr lang="en-GB" b="1" dirty="0" smtClean="0">
                <a:solidFill>
                  <a:srgbClr val="FF0000"/>
                </a:solidFill>
              </a:rPr>
              <a:t>60%</a:t>
            </a:r>
          </a:p>
          <a:p>
            <a:pPr algn="ctr">
              <a:buNone/>
            </a:pPr>
            <a:r>
              <a:rPr lang="en-GB" dirty="0" smtClean="0">
                <a:solidFill>
                  <a:srgbClr val="002060"/>
                </a:solidFill>
              </a:rPr>
              <a:t>	</a:t>
            </a:r>
            <a:r>
              <a:rPr lang="en-GB" dirty="0" smtClean="0"/>
              <a:t>      50</a:t>
            </a:r>
          </a:p>
          <a:p>
            <a:pPr algn="ctr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>
              <a:latin typeface="Calibri"/>
            </a:endParaRPr>
          </a:p>
          <a:p>
            <a:endParaRPr lang="en-GB" dirty="0" smtClean="0">
              <a:latin typeface="Calibri"/>
            </a:endParaRPr>
          </a:p>
          <a:p>
            <a:endParaRPr lang="en-GB" dirty="0" smtClean="0">
              <a:latin typeface="Calibri"/>
            </a:endParaRPr>
          </a:p>
          <a:p>
            <a:pPr>
              <a:buNone/>
            </a:pPr>
            <a:endParaRPr lang="en-GB" i="1" dirty="0" smtClean="0"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639763"/>
          </a:xfrm>
        </p:spPr>
        <p:txBody>
          <a:bodyPr/>
          <a:lstStyle/>
          <a:p>
            <a:r>
              <a:rPr lang="en-GB" dirty="0" smtClean="0"/>
              <a:t>Atom Economy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8" y="2348880"/>
            <a:ext cx="8028384" cy="13464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% Atom economy = 	</a:t>
            </a:r>
            <a:r>
              <a:rPr lang="en-GB" sz="2400" u="sng" dirty="0" smtClean="0">
                <a:solidFill>
                  <a:srgbClr val="FF0000"/>
                </a:solidFill>
              </a:rPr>
              <a:t>Mass of desired product</a:t>
            </a:r>
            <a:r>
              <a:rPr lang="en-GB" sz="2400" dirty="0" smtClean="0">
                <a:solidFill>
                  <a:srgbClr val="FF0000"/>
                </a:solidFill>
              </a:rPr>
              <a:t>	x 100</a:t>
            </a:r>
          </a:p>
          <a:p>
            <a:pPr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			Total mass </a:t>
            </a:r>
            <a:r>
              <a:rPr lang="en-GB" sz="2400" smtClean="0">
                <a:solidFill>
                  <a:srgbClr val="FF0000"/>
                </a:solidFill>
              </a:rPr>
              <a:t>of products</a:t>
            </a:r>
            <a:endParaRPr lang="en-GB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692696"/>
            <a:ext cx="8305800" cy="6408712"/>
          </a:xfrm>
        </p:spPr>
        <p:txBody>
          <a:bodyPr>
            <a:normAutofit/>
          </a:bodyPr>
          <a:lstStyle/>
          <a:p>
            <a:r>
              <a:rPr lang="en-GB" dirty="0" smtClean="0"/>
              <a:t>% atom economy can also be predicted from the Mr of the reactants and products:</a:t>
            </a:r>
            <a:endParaRPr lang="en-GB" dirty="0" smtClean="0">
              <a:latin typeface="Calibri"/>
            </a:endParaRPr>
          </a:p>
          <a:p>
            <a:endParaRPr lang="en-GB" dirty="0" smtClean="0">
              <a:latin typeface="Calibri"/>
            </a:endParaRPr>
          </a:p>
          <a:p>
            <a:endParaRPr lang="en-GB" dirty="0" smtClean="0">
              <a:latin typeface="Calibri"/>
            </a:endParaRPr>
          </a:p>
          <a:p>
            <a:r>
              <a:rPr lang="en-GB" dirty="0" smtClean="0"/>
              <a:t>You need to know: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The balanced equation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The </a:t>
            </a:r>
            <a:r>
              <a:rPr lang="en-GB" dirty="0" err="1" smtClean="0"/>
              <a:t>Ar</a:t>
            </a:r>
            <a:r>
              <a:rPr lang="en-GB" dirty="0" smtClean="0"/>
              <a:t>/Mr of the products</a:t>
            </a:r>
          </a:p>
          <a:p>
            <a:pPr marL="457200" indent="-457200">
              <a:buNone/>
            </a:pPr>
            <a:r>
              <a:rPr lang="en-GB" i="1" dirty="0" smtClean="0"/>
              <a:t>E.g., Iron can be extracted from its ore by using carbon monoxide in a blast furnace. What is the atom economy of this process?</a:t>
            </a:r>
          </a:p>
          <a:p>
            <a:pPr marL="457200" indent="-457200" algn="ctr">
              <a:buNone/>
            </a:pPr>
            <a:r>
              <a:rPr lang="en-GB" b="1" dirty="0" smtClean="0"/>
              <a:t>Fe</a:t>
            </a:r>
            <a:r>
              <a:rPr lang="en-GB" b="1" baseline="-25000" dirty="0" smtClean="0"/>
              <a:t>2</a:t>
            </a:r>
            <a:r>
              <a:rPr lang="en-GB" b="1" dirty="0" smtClean="0"/>
              <a:t>O</a:t>
            </a:r>
            <a:r>
              <a:rPr lang="en-GB" b="1" baseline="-25000" dirty="0" smtClean="0"/>
              <a:t>3</a:t>
            </a:r>
            <a:r>
              <a:rPr lang="en-GB" b="1" dirty="0" smtClean="0"/>
              <a:t>(s) + 3CO(g)	 </a:t>
            </a:r>
            <a:r>
              <a:rPr lang="en-GB" b="1" dirty="0" smtClean="0">
                <a:latin typeface="Calibri"/>
              </a:rPr>
              <a:t>→ 	2Fe(l) + 	3CO</a:t>
            </a:r>
            <a:r>
              <a:rPr lang="en-GB" b="1" baseline="-25000" dirty="0" smtClean="0">
                <a:latin typeface="Calibri"/>
              </a:rPr>
              <a:t>2</a:t>
            </a:r>
            <a:r>
              <a:rPr lang="en-GB" b="1" dirty="0" smtClean="0">
                <a:latin typeface="Calibri"/>
              </a:rPr>
              <a:t>(g)</a:t>
            </a:r>
          </a:p>
          <a:p>
            <a:pPr marL="457200" indent="-457200">
              <a:buNone/>
            </a:pPr>
            <a:r>
              <a:rPr lang="en-GB" dirty="0" smtClean="0">
                <a:latin typeface="Calibri"/>
              </a:rPr>
              <a:t>						</a:t>
            </a:r>
            <a:r>
              <a:rPr lang="en-GB" dirty="0" err="1" smtClean="0">
                <a:solidFill>
                  <a:srgbClr val="FF0000"/>
                </a:solidFill>
                <a:latin typeface="Calibri"/>
              </a:rPr>
              <a:t>Ar</a:t>
            </a:r>
            <a:r>
              <a:rPr lang="en-GB" dirty="0" smtClean="0">
                <a:solidFill>
                  <a:srgbClr val="FF0000"/>
                </a:solidFill>
                <a:latin typeface="Calibri"/>
              </a:rPr>
              <a:t>=55.8	</a:t>
            </a:r>
            <a:r>
              <a:rPr lang="en-GB" dirty="0" smtClean="0">
                <a:solidFill>
                  <a:srgbClr val="FF0000"/>
                </a:solidFill>
              </a:rPr>
              <a:t> Mr=44.0 </a:t>
            </a:r>
          </a:p>
          <a:p>
            <a:pPr marL="457200" indent="-457200">
              <a:buNone/>
            </a:pPr>
            <a:r>
              <a:rPr lang="en-GB" dirty="0" smtClean="0">
                <a:latin typeface="Calibri"/>
              </a:rPr>
              <a:t>Total relative mass of desired product = 2x 55.8 = 111.6</a:t>
            </a:r>
          </a:p>
          <a:p>
            <a:pPr>
              <a:buNone/>
            </a:pPr>
            <a:r>
              <a:rPr lang="en-GB" dirty="0" smtClean="0">
                <a:latin typeface="Calibri"/>
              </a:rPr>
              <a:t>Total relative mass of all products = (2x55.8)+(3x44.0) = 243.6	</a:t>
            </a:r>
            <a:r>
              <a:rPr lang="en-GB" dirty="0" smtClean="0"/>
              <a:t>% Atom economy = 	</a:t>
            </a:r>
            <a:r>
              <a:rPr lang="en-GB" u="sng" dirty="0" smtClean="0"/>
              <a:t>111.6</a:t>
            </a:r>
            <a:r>
              <a:rPr lang="en-GB" dirty="0" smtClean="0"/>
              <a:t>	x 100 =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45.8%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					</a:t>
            </a:r>
            <a:r>
              <a:rPr lang="en-GB" dirty="0" smtClean="0"/>
              <a:t>243.6</a:t>
            </a:r>
          </a:p>
          <a:p>
            <a:pPr marL="457200" indent="-457200">
              <a:buNone/>
            </a:pPr>
            <a:endParaRPr lang="en-GB" dirty="0" smtClean="0">
              <a:latin typeface="Calibri"/>
            </a:endParaRPr>
          </a:p>
          <a:p>
            <a:pPr marL="457200" indent="-457200">
              <a:buNone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None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>
              <a:latin typeface="Calibri"/>
            </a:endParaRPr>
          </a:p>
          <a:p>
            <a:endParaRPr lang="en-GB" dirty="0" smtClean="0">
              <a:latin typeface="Calibri"/>
            </a:endParaRPr>
          </a:p>
          <a:p>
            <a:endParaRPr lang="en-GB" dirty="0" smtClean="0">
              <a:latin typeface="Calibri"/>
            </a:endParaRPr>
          </a:p>
          <a:p>
            <a:pPr>
              <a:buNone/>
            </a:pPr>
            <a:endParaRPr lang="en-GB" i="1" dirty="0" smtClean="0"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639763"/>
          </a:xfrm>
        </p:spPr>
        <p:txBody>
          <a:bodyPr/>
          <a:lstStyle/>
          <a:p>
            <a:r>
              <a:rPr lang="en-GB" dirty="0" smtClean="0"/>
              <a:t>Atom Economy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8" y="1412776"/>
            <a:ext cx="802838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% Atom economy = 	</a:t>
            </a:r>
            <a:r>
              <a:rPr lang="en-GB" sz="2400" u="sng" dirty="0" smtClean="0">
                <a:solidFill>
                  <a:srgbClr val="FF0000"/>
                </a:solidFill>
              </a:rPr>
              <a:t>Molar mass of </a:t>
            </a:r>
            <a:r>
              <a:rPr lang="en-GB" sz="2400" u="sng" dirty="0" smtClean="0">
                <a:solidFill>
                  <a:srgbClr val="FF0000"/>
                </a:solidFill>
              </a:rPr>
              <a:t>desired </a:t>
            </a:r>
            <a:r>
              <a:rPr lang="en-GB" sz="2400" u="sng" dirty="0" smtClean="0">
                <a:solidFill>
                  <a:srgbClr val="FF0000"/>
                </a:solidFill>
              </a:rPr>
              <a:t>product </a:t>
            </a:r>
            <a:r>
              <a:rPr lang="en-GB" sz="2400" dirty="0" smtClean="0">
                <a:solidFill>
                  <a:srgbClr val="FF0000"/>
                </a:solidFill>
              </a:rPr>
              <a:t>x </a:t>
            </a:r>
            <a:r>
              <a:rPr lang="en-GB" sz="2400" dirty="0" smtClean="0">
                <a:solidFill>
                  <a:srgbClr val="FF0000"/>
                </a:solidFill>
              </a:rPr>
              <a:t>100</a:t>
            </a:r>
          </a:p>
          <a:p>
            <a:pPr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		</a:t>
            </a:r>
            <a:r>
              <a:rPr lang="en-GB" sz="2400" dirty="0" smtClean="0">
                <a:solidFill>
                  <a:srgbClr val="FF0000"/>
                </a:solidFill>
              </a:rPr>
              <a:t>Total mo</a:t>
            </a:r>
            <a:r>
              <a:rPr lang="en-GB" sz="2400" dirty="0" smtClean="0">
                <a:solidFill>
                  <a:srgbClr val="FF0000"/>
                </a:solidFill>
              </a:rPr>
              <a:t>lar mass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of all products (or reactants)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PM_atom_molecule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B050"/>
      </a:accent1>
      <a:accent2>
        <a:srgbClr val="0070C0"/>
      </a:accent2>
      <a:accent3>
        <a:srgbClr val="7030A0"/>
      </a:accent3>
      <a:accent4>
        <a:srgbClr val="00B050"/>
      </a:accent4>
      <a:accent5>
        <a:srgbClr val="0070C0"/>
      </a:accent5>
      <a:accent6>
        <a:srgbClr val="7030A0"/>
      </a:accent6>
      <a:hlink>
        <a:srgbClr val="00B0F0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5450</TotalTime>
  <Words>828</Words>
  <Application>Microsoft Office PowerPoint</Application>
  <PresentationFormat>On-screen Show (4:3)</PresentationFormat>
  <Paragraphs>174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Perpetua</vt:lpstr>
      <vt:lpstr>Segoe UI</vt:lpstr>
      <vt:lpstr>Times New Roman</vt:lpstr>
      <vt:lpstr>Wingdings 3</vt:lpstr>
      <vt:lpstr>PM_atom_molecule</vt:lpstr>
      <vt:lpstr>% Yield and % Atom Economy </vt:lpstr>
      <vt:lpstr>Think back to GCSE</vt:lpstr>
      <vt:lpstr>% Yield</vt:lpstr>
      <vt:lpstr>% Yield</vt:lpstr>
      <vt:lpstr>The Haber Process</vt:lpstr>
      <vt:lpstr>PowerPoint Presentation</vt:lpstr>
      <vt:lpstr>Limiting Reactants</vt:lpstr>
      <vt:lpstr>Atom Economy</vt:lpstr>
      <vt:lpstr>Atom Economy</vt:lpstr>
      <vt:lpstr>Comparing Reactions</vt:lpstr>
      <vt:lpstr>Is 100% Atom Economy Possible?</vt:lpstr>
      <vt:lpstr>Tasks ...</vt:lpstr>
    </vt:vector>
  </TitlesOfParts>
  <Company>WHS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Blocks</dc:title>
  <dc:creator>waring</dc:creator>
  <cp:lastModifiedBy>Chris</cp:lastModifiedBy>
  <cp:revision>598</cp:revision>
  <cp:lastPrinted>2014-01-14T14:28:45Z</cp:lastPrinted>
  <dcterms:created xsi:type="dcterms:W3CDTF">2011-03-27T12:01:19Z</dcterms:created>
  <dcterms:modified xsi:type="dcterms:W3CDTF">2017-10-12T18:22:32Z</dcterms:modified>
</cp:coreProperties>
</file>