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9" r:id="rId5"/>
    <p:sldId id="258" r:id="rId6"/>
    <p:sldId id="259" r:id="rId7"/>
    <p:sldId id="268" r:id="rId8"/>
    <p:sldId id="263" r:id="rId9"/>
    <p:sldId id="260" r:id="rId10"/>
    <p:sldId id="265" r:id="rId11"/>
    <p:sldId id="261" r:id="rId12"/>
    <p:sldId id="262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978" autoAdjust="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 graph to show how change in mass of calcium carbonate changes the volume of carbon dioxide produced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xVal>
            <c:numRef>
              <c:f>Sheet1!$A$1:$A$7</c:f>
              <c:numCache>
                <c:formatCode>General</c:formatCode>
                <c:ptCount val="7"/>
                <c:pt idx="0">
                  <c:v>0.05</c:v>
                </c:pt>
                <c:pt idx="1">
                  <c:v>0.11</c:v>
                </c:pt>
                <c:pt idx="2">
                  <c:v>0.17</c:v>
                </c:pt>
                <c:pt idx="3">
                  <c:v>0.21</c:v>
                </c:pt>
                <c:pt idx="4">
                  <c:v>0.24</c:v>
                </c:pt>
                <c:pt idx="5">
                  <c:v>0.32</c:v>
                </c:pt>
                <c:pt idx="6">
                  <c:v>0.33</c:v>
                </c:pt>
              </c:numCache>
            </c:numRef>
          </c:xVal>
          <c:yVal>
            <c:numRef>
              <c:f>Sheet1!$B$1:$B$7</c:f>
              <c:numCache>
                <c:formatCode>General</c:formatCode>
                <c:ptCount val="7"/>
                <c:pt idx="0">
                  <c:v>11</c:v>
                </c:pt>
                <c:pt idx="1">
                  <c:v>27</c:v>
                </c:pt>
                <c:pt idx="2">
                  <c:v>32</c:v>
                </c:pt>
                <c:pt idx="3">
                  <c:v>50</c:v>
                </c:pt>
                <c:pt idx="4">
                  <c:v>59</c:v>
                </c:pt>
                <c:pt idx="5">
                  <c:v>74</c:v>
                </c:pt>
                <c:pt idx="6">
                  <c:v>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26400"/>
        <c:axId val="172632000"/>
      </c:scatterChart>
      <c:valAx>
        <c:axId val="17262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32000"/>
        <c:crosses val="autoZero"/>
        <c:crossBetween val="midCat"/>
      </c:valAx>
      <c:valAx>
        <c:axId val="1726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6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FC61-C527-4417-95B6-199C17856540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850D-C2FB-4AC9-80E3-50117B85C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0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https://www.youtube.com/watch?v=sFpFCPTDv2w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850D-C2FB-4AC9-80E3-50117B85CB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5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F415F-2A0B-44D1-B441-BCF764F2F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DD11C5-7A5A-4A85-AE3E-8BCB29DBB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A8A761-FA98-40BD-A090-E55FCAD3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A983C0-87E7-4C57-941C-B55509F3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A2BE0C-CF95-47EF-9CC6-7AFEB446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74551-FA7C-4E08-9671-07669077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B5A370-2D22-4BF0-AE6E-9B04C3BB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AA6B6E-5745-47BA-915E-1CA6203C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7F96C-BE8C-498E-A52E-D9DDECEF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CE959C-FF73-408E-8940-795395FC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AD9B95-8E07-4BC8-BD04-B98622056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DEE456-D88A-44D6-9071-BEE0A6811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E71791-FFC1-475C-B3E0-0C38B42D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B5F9D0-2B50-45DD-A86F-EDC2D325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F93C1-787B-4C6D-81CA-93D833EB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57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BA929-078E-482B-B19D-40F7104E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355414-9731-427E-BD89-E032D006E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94DB6B-7C80-436F-83E3-DDA712DB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26429A-C40E-48CA-8222-31EB002F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2B006A-F095-454B-BBCB-C3DCC6B9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5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D9A28-9773-417B-9B5B-CA0F5169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F5BFD3-D075-4A74-AFCF-234C6827D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123484-D49B-481B-AEE8-2FC84159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515B55-F9EE-4264-8055-9222FC1C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A344B9-C676-4D91-854E-A0BA079A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A79449-FFF1-4A25-9646-A9FDCF71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61B8A-D6B3-46E5-BDF4-621354DA8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491716-7791-4E24-9AAF-387A0EEC0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5F0617-ED0A-406A-92E1-1FB00898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1D2E9C-4A43-4933-9254-EEB0A279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4876CE-AEC6-4C2A-A7F3-AA152ECB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4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55BD3-7717-474B-8B26-D803E257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55F20B-822F-4BB0-843F-6948DF1E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184D26-0686-4777-9CFD-3943A0B9C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D979B0-9EB3-48F8-B2EC-35EA82332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55A2D8-A607-4E85-8148-D9D846849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3653377-05E9-4A2A-88DB-64003E18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F200F9D-EAAF-42C6-9DD7-8D66EA70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DF7823-C7EA-4729-9AB1-B075FCE3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5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2446E-B686-4A3C-81F8-F9E3E9D0F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D08F9F-D4D7-47FB-B598-EE99E406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728054-1869-4EBF-8BED-07FC11B7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7A0B5C-69D6-4BC8-910E-93DCE99D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8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295A83-0BA0-4449-85C3-8C1AA26C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E49C87-0D58-4AB1-B49D-C26F35AF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FA7B92-2CA1-4BE9-A858-B26CB44A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6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BFFA2-099B-4303-B991-D109E556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1B2C41-042C-47BE-A96C-8EB325859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3B2496-4EF6-44D5-85F9-95CFD2E23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7C9A01-3557-4FAE-B299-3DEE8F9E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EB791A-018E-4CA6-BDAA-7F5290DB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BBBB1F-8D12-463C-AF6D-89B984DEA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1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BFDB6-7E4F-4158-84B3-168A3491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535FE34-43A4-433F-A223-B44D05DC3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6610B0-54C4-4B33-BDCB-B6EB4A4F4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66AF19-D71E-4CD3-8104-2A1A2A6A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DDAC7B-59CB-4334-B58C-49E4F971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9D1601-A510-4F58-9346-C1B90F3A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4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504029-276D-403C-910B-EBC07D81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0ADF36-7B4E-4A67-A6D4-3B586DA56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6DA85-4595-4A25-A0CF-199172567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7AEA-488D-47DF-89E6-5FF93A642DF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3E060-C075-4F17-A4E9-FCBB9A925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75DF0-5579-4AE9-9044-711FFC4B7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FE0B-3974-4ADB-AA69-DCBDE4F7E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89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9CC300-8C09-4FCE-9075-0754D9DC204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Do 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C1D5A3C-045A-4C96-B4C4-E6A93066E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 out analysis and answers to questions from Core Practical 1</a:t>
            </a:r>
          </a:p>
        </p:txBody>
      </p:sp>
    </p:spTree>
    <p:extLst>
      <p:ext uri="{BB962C8B-B14F-4D97-AF65-F5344CB8AC3E}">
        <p14:creationId xmlns:p14="http://schemas.microsoft.com/office/powerpoint/2010/main" val="317857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FEAB54-430D-4CAA-86DF-58EBFC1D3B1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Percentage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7180DD-AED7-402C-A168-98F6E0A4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% uncertainty = </a:t>
            </a:r>
            <a:r>
              <a:rPr lang="en-GB" u="sng" dirty="0"/>
              <a:t>actual measurement uncertainty x 100</a:t>
            </a:r>
          </a:p>
          <a:p>
            <a:pPr marL="0" indent="0">
              <a:buNone/>
            </a:pPr>
            <a:r>
              <a:rPr lang="en-GB" dirty="0"/>
              <a:t>				   value recorded</a:t>
            </a:r>
          </a:p>
          <a:p>
            <a:pPr marL="0" indent="0">
              <a:buNone/>
            </a:pPr>
            <a:r>
              <a:rPr lang="en-GB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53435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C989B-CD0F-4448-8C64-A0B1179D9D6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Glassware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3B62AB4-B8D2-40F3-A9AE-7E8675D05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656406"/>
              </p:ext>
            </p:extLst>
          </p:nvPr>
        </p:nvGraphicFramePr>
        <p:xfrm>
          <a:off x="838200" y="1825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37245546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30813644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605338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08019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Apparatus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Uncertainty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Percentage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90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Burette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50cm</a:t>
                      </a:r>
                      <a:r>
                        <a:rPr lang="en-GB" sz="2400" baseline="30000" dirty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±0.05cm</a:t>
                      </a:r>
                      <a:r>
                        <a:rPr lang="en-GB" sz="2400" baseline="30000" dirty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23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Pipette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25cm</a:t>
                      </a:r>
                      <a:r>
                        <a:rPr lang="en-GB" sz="2400" baseline="30000" dirty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±0.06cm</a:t>
                      </a:r>
                      <a:r>
                        <a:rPr lang="en-GB" sz="2400" baseline="30000" dirty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391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Volumetric flask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250cm</a:t>
                      </a:r>
                      <a:r>
                        <a:rPr lang="en-GB" sz="2400" baseline="30000" dirty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±0.3cm</a:t>
                      </a:r>
                      <a:r>
                        <a:rPr lang="en-GB" sz="2400" baseline="30000" dirty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06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21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86395-6719-4004-8BE9-1A06D947B24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Balances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85C6E1-B662-4FBB-99F8-23450738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precision of the balance i.e. the number of decimal places to which the balance can be read</a:t>
            </a:r>
          </a:p>
          <a:p>
            <a:endParaRPr lang="en-GB" dirty="0"/>
          </a:p>
          <a:p>
            <a:r>
              <a:rPr lang="en-GB" dirty="0"/>
              <a:t>The mass being weighed, as the percentage uncertainty will be greater for a smaller mass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What is the percentage uncertainty when weighing 3.57g of marble chip, using a two-decimal place balance with uncertainty of ±0.005g?</a:t>
            </a:r>
          </a:p>
        </p:txBody>
      </p:sp>
    </p:spTree>
    <p:extLst>
      <p:ext uri="{BB962C8B-B14F-4D97-AF65-F5344CB8AC3E}">
        <p14:creationId xmlns:p14="http://schemas.microsoft.com/office/powerpoint/2010/main" val="216688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12207C-6427-4F21-BEF3-3DF79B37B5D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5D2B3B-E896-41DA-8DC9-E5F2481FD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Mass of weighing bottle + solid = 20.354g</a:t>
            </a:r>
          </a:p>
          <a:p>
            <a:r>
              <a:rPr lang="en-GB" dirty="0"/>
              <a:t>Mass of weighing bottle = 19.816g</a:t>
            </a:r>
          </a:p>
          <a:p>
            <a:r>
              <a:rPr lang="en-GB" dirty="0"/>
              <a:t>Mass of solid = 0.538g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measurement uncertainty in a three-decimal place balance is ±0.0005g. 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What is the percentage uncertainty?</a:t>
            </a:r>
          </a:p>
        </p:txBody>
      </p:sp>
    </p:spTree>
    <p:extLst>
      <p:ext uri="{BB962C8B-B14F-4D97-AF65-F5344CB8AC3E}">
        <p14:creationId xmlns:p14="http://schemas.microsoft.com/office/powerpoint/2010/main" val="25086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50837-5707-47A6-93A4-1F50AAA1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88" y="2178427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Exam Question</a:t>
            </a:r>
          </a:p>
        </p:txBody>
      </p:sp>
    </p:spTree>
    <p:extLst>
      <p:ext uri="{BB962C8B-B14F-4D97-AF65-F5344CB8AC3E}">
        <p14:creationId xmlns:p14="http://schemas.microsoft.com/office/powerpoint/2010/main" val="120725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A521A-1840-4596-9891-19586A4482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Analysis – Question 2 and 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787" t="19936" r="26721" b="29862"/>
          <a:stretch/>
        </p:blipFill>
        <p:spPr>
          <a:xfrm>
            <a:off x="1123013" y="1810609"/>
            <a:ext cx="10515600" cy="47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8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43936"/>
              </p:ext>
            </p:extLst>
          </p:nvPr>
        </p:nvGraphicFramePr>
        <p:xfrm>
          <a:off x="449704" y="0"/>
          <a:ext cx="11742295" cy="64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 rot="16200000">
            <a:off x="-1225446" y="3174168"/>
            <a:ext cx="2900597" cy="449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Amount of carbon dioxide produced (cm</a:t>
            </a:r>
            <a:r>
              <a:rPr lang="en-GB" sz="1200" baseline="30000" dirty="0" smtClean="0"/>
              <a:t>3</a:t>
            </a:r>
            <a:r>
              <a:rPr lang="en-GB" sz="1200" dirty="0" smtClean="0"/>
              <a:t>)</a:t>
            </a:r>
            <a:endParaRPr lang="en-GB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4698168" y="6408296"/>
            <a:ext cx="2900597" cy="449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Mass of calcium carbonate (g)</a:t>
            </a:r>
            <a:endParaRPr lang="en-GB" sz="12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39449" y="1349115"/>
            <a:ext cx="11047751" cy="466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3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526" t="32715" r="28687" b="36479"/>
          <a:stretch/>
        </p:blipFill>
        <p:spPr>
          <a:xfrm>
            <a:off x="269822" y="1334124"/>
            <a:ext cx="11637917" cy="334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9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A521A-1840-4596-9891-19586A4482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Analysis – 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6652D6-B91D-41B0-9F4D-88A0A982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CaCO</a:t>
            </a:r>
            <a:r>
              <a:rPr lang="en-GB" baseline="-25000" dirty="0"/>
              <a:t>3</a:t>
            </a:r>
            <a:r>
              <a:rPr lang="en-GB" dirty="0"/>
              <a:t> + CH</a:t>
            </a:r>
            <a:r>
              <a:rPr lang="en-GB" baseline="-25000" dirty="0"/>
              <a:t>3</a:t>
            </a:r>
            <a:r>
              <a:rPr lang="en-GB" dirty="0"/>
              <a:t>COOH </a:t>
            </a:r>
            <a:r>
              <a:rPr lang="en-GB" dirty="0">
                <a:sym typeface="Wingdings" panose="05000000000000000000" pitchFamily="2" charset="2"/>
              </a:rPr>
              <a:t>  (CH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COO)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Ca + 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 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Moles of CaCO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= mass/Mr = 0.25/100.1 = 0.00250moles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Therefore moles of 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= 0.00250moles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52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CBF172-AB76-4999-9C03-C4D79C4F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2273438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Questions (1-5)</a:t>
            </a:r>
          </a:p>
        </p:txBody>
      </p:sp>
    </p:spTree>
    <p:extLst>
      <p:ext uri="{BB962C8B-B14F-4D97-AF65-F5344CB8AC3E}">
        <p14:creationId xmlns:p14="http://schemas.microsoft.com/office/powerpoint/2010/main" val="299555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525" t="54393" r="27951" b="10009"/>
          <a:stretch/>
        </p:blipFill>
        <p:spPr>
          <a:xfrm>
            <a:off x="0" y="1154244"/>
            <a:ext cx="11902190" cy="390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2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9BB05-F760-47CB-AD30-6E68A83683B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How to do a titration? </a:t>
            </a:r>
            <a:br>
              <a:rPr lang="en-GB" dirty="0"/>
            </a:br>
            <a:r>
              <a:rPr lang="en-GB" dirty="0"/>
              <a:t>Preparation of Core Practical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14A3FF-C137-407B-B492-20391A584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a </a:t>
            </a:r>
            <a:r>
              <a:rPr lang="en-GB" dirty="0" err="1"/>
              <a:t>titrand</a:t>
            </a:r>
            <a:r>
              <a:rPr lang="en-GB" dirty="0"/>
              <a:t> (USA)/analyte (UK)?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What is a titrant?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Why do we use an indicator?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Why do we use a conical flask?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Why rinse your burette with small amount of titrant before starting the titration?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Do you need to fill to the zero mark?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How do you get rid of air bubbles?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Where do you read your volume from?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How many drops of indicator do you use?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Why use white paper underneath the conical flask?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How many hands do you use to carry out a titration?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What is the first titration?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What does a dark solution indicate?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What is the desired end point?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 What should you do when flashes of colour appear in the conical flask?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50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C2837A-EB7A-4351-BB78-19787C542ED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Percentage Measure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0BAC88-8740-4D88-B909-797449EB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Each piece of apparatus you use to record a value has a measurement of uncertainty</a:t>
            </a:r>
          </a:p>
          <a:p>
            <a:endParaRPr lang="en-GB" dirty="0"/>
          </a:p>
          <a:p>
            <a:r>
              <a:rPr lang="en-GB" dirty="0"/>
              <a:t>This is due to how it is manufactured and calibrated</a:t>
            </a:r>
          </a:p>
          <a:p>
            <a:endParaRPr lang="en-GB" dirty="0"/>
          </a:p>
          <a:p>
            <a:r>
              <a:rPr lang="en-GB" dirty="0"/>
              <a:t>Most cases, the percentage uncertainty when you use the apparatus depends on the value you measure.</a:t>
            </a:r>
          </a:p>
          <a:p>
            <a:endParaRPr lang="en-GB" dirty="0"/>
          </a:p>
          <a:p>
            <a:r>
              <a:rPr lang="en-GB" dirty="0"/>
              <a:t>It mostly depends on how many values you record with the apparatus and how big the value is compared to the capacity of the apparatus.</a:t>
            </a:r>
          </a:p>
        </p:txBody>
      </p:sp>
    </p:spTree>
    <p:extLst>
      <p:ext uri="{BB962C8B-B14F-4D97-AF65-F5344CB8AC3E}">
        <p14:creationId xmlns:p14="http://schemas.microsoft.com/office/powerpoint/2010/main" val="86520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309</Words>
  <Application>Microsoft Office PowerPoint</Application>
  <PresentationFormat>Widescreen</PresentationFormat>
  <Paragraphs>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Do Now</vt:lpstr>
      <vt:lpstr>Analysis – Question 2 and 3</vt:lpstr>
      <vt:lpstr>PowerPoint Presentation</vt:lpstr>
      <vt:lpstr>PowerPoint Presentation</vt:lpstr>
      <vt:lpstr>Analysis – Question 4</vt:lpstr>
      <vt:lpstr>Questions (1-5)</vt:lpstr>
      <vt:lpstr>PowerPoint Presentation</vt:lpstr>
      <vt:lpstr>How to do a titration?  Preparation of Core Practical 2.</vt:lpstr>
      <vt:lpstr>Percentage Measure Uncertainty</vt:lpstr>
      <vt:lpstr>Percentage Uncertainty</vt:lpstr>
      <vt:lpstr>Glassware</vt:lpstr>
      <vt:lpstr>Balances</vt:lpstr>
      <vt:lpstr>Questions</vt:lpstr>
      <vt:lpstr>Exam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Charlotte Murray</dc:creator>
  <cp:lastModifiedBy>Charlotte Murray</cp:lastModifiedBy>
  <cp:revision>8</cp:revision>
  <dcterms:created xsi:type="dcterms:W3CDTF">2017-10-26T17:39:54Z</dcterms:created>
  <dcterms:modified xsi:type="dcterms:W3CDTF">2017-10-27T06:47:42Z</dcterms:modified>
</cp:coreProperties>
</file>