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18" r:id="rId3"/>
    <p:sldId id="277" r:id="rId4"/>
    <p:sldId id="304" r:id="rId5"/>
    <p:sldId id="305" r:id="rId6"/>
    <p:sldId id="306" r:id="rId7"/>
    <p:sldId id="315" r:id="rId8"/>
    <p:sldId id="307" r:id="rId9"/>
    <p:sldId id="308" r:id="rId10"/>
    <p:sldId id="309" r:id="rId11"/>
    <p:sldId id="310" r:id="rId12"/>
    <p:sldId id="311" r:id="rId13"/>
    <p:sldId id="312" r:id="rId14"/>
    <p:sldId id="316" r:id="rId15"/>
    <p:sldId id="317" r:id="rId16"/>
    <p:sldId id="314" r:id="rId17"/>
    <p:sldId id="300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A2CF6-6BB6-442A-8080-7BBDC30EBE6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B5002-C460-44D6-922A-C4A7587E7FB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5DE3D-0BB7-4569-AED3-45BDB8911D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50099-2492-48EF-B325-A0912958DF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57B36-C9DD-4AF2-999B-691BF788CF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831C9-A15A-4D93-B813-E38F5616551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460F-79AF-4520-9427-3A0FB0F9B7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F1636-4710-4201-833B-E541270B7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50B74-5D1E-4567-A03C-BC09547BCFC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59E7-77EC-4E5C-97C2-D9AF37A2ED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503A47-6B9B-48F5-B672-2A671951E2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AF6C2D-BBEB-4F05-A4C6-F8B099AF497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AS Chemistry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371600"/>
            <a:ext cx="6400800" cy="1752600"/>
          </a:xfrm>
        </p:spPr>
        <p:txBody>
          <a:bodyPr/>
          <a:lstStyle/>
          <a:p>
            <a:pPr eaLnBrk="1" hangingPunct="1"/>
            <a:r>
              <a:rPr lang="en-GB" dirty="0" smtClean="0"/>
              <a:t>Atoms and Reactions Lesson 1</a:t>
            </a:r>
          </a:p>
          <a:p>
            <a:pPr eaLnBrk="1" hangingPunct="1"/>
            <a:r>
              <a:rPr lang="en-GB" sz="3600" dirty="0" smtClean="0">
                <a:solidFill>
                  <a:srgbClr val="FF0000"/>
                </a:solidFill>
              </a:rPr>
              <a:t>1.1.2. Atomic Masses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31242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eaLnBrk="0" hangingPunct="0">
              <a:spcBef>
                <a:spcPct val="20000"/>
              </a:spcBef>
            </a:pPr>
            <a:r>
              <a:rPr lang="en-GB" sz="2400"/>
              <a:t>WARM UP:</a:t>
            </a:r>
          </a:p>
          <a:p>
            <a:pPr marL="609600" indent="-609600" eaLnBrk="0" hangingPunct="0">
              <a:spcBef>
                <a:spcPct val="20000"/>
              </a:spcBef>
            </a:pPr>
            <a:r>
              <a:rPr lang="en-GB" sz="2400"/>
              <a:t>Work out the relative molecular mass of:</a:t>
            </a:r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</a:pPr>
            <a:r>
              <a:rPr lang="en-GB" sz="2400"/>
              <a:t>Calcium carbonate - CaCO</a:t>
            </a:r>
            <a:r>
              <a:rPr lang="en-GB" sz="2400" baseline="-25000"/>
              <a:t>3</a:t>
            </a:r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</a:pPr>
            <a:r>
              <a:rPr lang="en-GB" sz="2400"/>
              <a:t>Magnesium chloride - MgCl</a:t>
            </a:r>
            <a:r>
              <a:rPr lang="en-GB" sz="2400" baseline="-25000"/>
              <a:t>2</a:t>
            </a:r>
            <a:r>
              <a:rPr lang="en-GB" sz="2400"/>
              <a:t> </a:t>
            </a:r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</a:pPr>
            <a:r>
              <a:rPr lang="en-GB" sz="2400"/>
              <a:t>Methane – CH</a:t>
            </a:r>
            <a:r>
              <a:rPr lang="en-GB" sz="2400" baseline="-25000"/>
              <a:t>4</a:t>
            </a:r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</a:pPr>
            <a:r>
              <a:rPr lang="en-GB" sz="2400"/>
              <a:t>Copper sulphate - CuSO</a:t>
            </a:r>
            <a:r>
              <a:rPr lang="en-GB" sz="2400" baseline="-25000"/>
              <a:t>4</a:t>
            </a:r>
            <a:endParaRPr lang="en-GB" sz="2400"/>
          </a:p>
          <a:p>
            <a:pPr marL="609600" indent="-609600" eaLnBrk="0" hangingPunct="0">
              <a:spcBef>
                <a:spcPct val="20000"/>
              </a:spcBef>
              <a:buFontTx/>
              <a:buAutoNum type="arabicPeriod"/>
            </a:pPr>
            <a:r>
              <a:rPr lang="en-GB" sz="2400"/>
              <a:t>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Atomic Mass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GB" dirty="0" smtClean="0"/>
              <a:t>So what two things do we need to calculate the relative atomic mass for an element?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 relative isotopic masses of the different isotopes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The relative abundance of these isotopes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</a:p>
          <a:p>
            <a:pPr marL="609600" indent="-609600"/>
            <a:endParaRPr lang="en-GB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Atomic Mass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dirty="0" smtClean="0"/>
              <a:t>What is the relative atomic mass of chlorine:</a:t>
            </a:r>
          </a:p>
          <a:p>
            <a:pPr marL="609600" indent="-609600"/>
            <a:r>
              <a:rPr lang="en-GB" dirty="0" smtClean="0"/>
              <a:t>75.5% of chlorine atoms are chlorine-35</a:t>
            </a:r>
          </a:p>
          <a:p>
            <a:pPr marL="609600" indent="-609600"/>
            <a:r>
              <a:rPr lang="en-GB" dirty="0" smtClean="0"/>
              <a:t>24.5% of chlorine atoms are chlorine-37</a:t>
            </a:r>
          </a:p>
          <a:p>
            <a:pPr marL="609600" indent="-609600"/>
            <a:endParaRPr lang="en-GB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Relative atomic mass = </a:t>
            </a:r>
            <a:r>
              <a:rPr lang="en-GB" sz="2800" u="sng" dirty="0" smtClean="0">
                <a:solidFill>
                  <a:srgbClr val="FF0000"/>
                </a:solidFill>
              </a:rPr>
              <a:t>(75.5 x 35 + 24.5 x 37)</a:t>
            </a:r>
          </a:p>
          <a:p>
            <a:pPr marL="609600" indent="-609600">
              <a:buFontTx/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						       100</a:t>
            </a:r>
          </a:p>
          <a:p>
            <a:pPr marL="609600" indent="-609600">
              <a:buFontTx/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				        = 35.5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Atomic Mass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dirty="0" smtClean="0"/>
              <a:t>In general</a:t>
            </a:r>
          </a:p>
          <a:p>
            <a:pPr marL="609600" indent="-609600">
              <a:buFontTx/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R.A.M. = </a:t>
            </a:r>
            <a:r>
              <a:rPr lang="en-GB" sz="2400" u="sng" dirty="0" smtClean="0">
                <a:solidFill>
                  <a:srgbClr val="FF0000"/>
                </a:solidFill>
              </a:rPr>
              <a:t>(R.I.M.</a:t>
            </a:r>
            <a:r>
              <a:rPr lang="en-GB" sz="2400" u="sng" baseline="30000" dirty="0" smtClean="0">
                <a:solidFill>
                  <a:srgbClr val="FF0000"/>
                </a:solidFill>
              </a:rPr>
              <a:t>1</a:t>
            </a:r>
            <a:r>
              <a:rPr lang="en-GB" sz="2400" u="sng" dirty="0" smtClean="0">
                <a:solidFill>
                  <a:srgbClr val="FF0000"/>
                </a:solidFill>
              </a:rPr>
              <a:t> x abundance</a:t>
            </a:r>
            <a:r>
              <a:rPr lang="en-GB" sz="2400" u="sng" baseline="30000" dirty="0" smtClean="0">
                <a:solidFill>
                  <a:srgbClr val="FF0000"/>
                </a:solidFill>
              </a:rPr>
              <a:t>1</a:t>
            </a:r>
            <a:r>
              <a:rPr lang="en-GB" sz="2400" u="sng" dirty="0" smtClean="0">
                <a:solidFill>
                  <a:srgbClr val="FF0000"/>
                </a:solidFill>
              </a:rPr>
              <a:t>) + (R.I.M.</a:t>
            </a:r>
            <a:r>
              <a:rPr lang="en-GB" sz="2400" u="sng" baseline="30000" dirty="0" smtClean="0">
                <a:solidFill>
                  <a:srgbClr val="FF0000"/>
                </a:solidFill>
              </a:rPr>
              <a:t>2</a:t>
            </a:r>
            <a:r>
              <a:rPr lang="en-GB" sz="2400" u="sng" dirty="0" smtClean="0">
                <a:solidFill>
                  <a:srgbClr val="FF0000"/>
                </a:solidFill>
              </a:rPr>
              <a:t> x </a:t>
            </a:r>
            <a:r>
              <a:rPr lang="en-GB" sz="2400" u="sng" dirty="0" smtClean="0">
                <a:solidFill>
                  <a:srgbClr val="FF0000"/>
                </a:solidFill>
              </a:rPr>
              <a:t>    abundance</a:t>
            </a:r>
            <a:r>
              <a:rPr lang="en-GB" sz="2400" u="sng" baseline="30000" dirty="0" smtClean="0">
                <a:solidFill>
                  <a:srgbClr val="FF0000"/>
                </a:solidFill>
              </a:rPr>
              <a:t>2</a:t>
            </a:r>
            <a:r>
              <a:rPr lang="en-GB" sz="2400" u="sng" dirty="0" smtClean="0">
                <a:solidFill>
                  <a:srgbClr val="FF0000"/>
                </a:solidFill>
              </a:rPr>
              <a:t>)</a:t>
            </a:r>
          </a:p>
          <a:p>
            <a:pPr marL="609600" indent="-609600">
              <a:buFontTx/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					         100</a:t>
            </a:r>
          </a:p>
          <a:p>
            <a:pPr marL="609600" indent="-609600">
              <a:buFontTx/>
              <a:buNone/>
            </a:pPr>
            <a:endParaRPr lang="en-GB" sz="2400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endParaRPr lang="en-GB" sz="28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447800"/>
            <a:ext cx="8458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Molecular Mass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The relative molecular mass, M</a:t>
            </a:r>
            <a:r>
              <a:rPr lang="en-GB" i="1" baseline="-25000" dirty="0" smtClean="0">
                <a:solidFill>
                  <a:srgbClr val="FF0000"/>
                </a:solidFill>
              </a:rPr>
              <a:t>r</a:t>
            </a:r>
            <a:r>
              <a:rPr lang="en-GB" dirty="0" smtClean="0">
                <a:solidFill>
                  <a:srgbClr val="FF0000"/>
                </a:solidFill>
              </a:rPr>
              <a:t> is the weighted mean mass of a molecule compared with one-twelfth of the mass of an atom of carbon-12</a:t>
            </a:r>
            <a:endParaRPr lang="en-GB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Formula Mass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GB" dirty="0" smtClean="0"/>
              <a:t>Relative molecular mass refers to compounds containing </a:t>
            </a:r>
            <a:r>
              <a:rPr lang="en-GB" dirty="0" smtClean="0">
                <a:solidFill>
                  <a:srgbClr val="FF0000"/>
                </a:solidFill>
              </a:rPr>
              <a:t>molecules</a:t>
            </a:r>
            <a:r>
              <a:rPr lang="en-GB" dirty="0" smtClean="0"/>
              <a:t>.</a:t>
            </a:r>
          </a:p>
          <a:p>
            <a:pPr marL="609600" indent="-609600"/>
            <a:r>
              <a:rPr lang="en-GB" dirty="0" smtClean="0"/>
              <a:t>The term </a:t>
            </a:r>
            <a:r>
              <a:rPr lang="en-GB" dirty="0" smtClean="0">
                <a:solidFill>
                  <a:srgbClr val="FF0000"/>
                </a:solidFill>
              </a:rPr>
              <a:t>relative formula mass</a:t>
            </a:r>
            <a:r>
              <a:rPr lang="en-GB" dirty="0" smtClean="0"/>
              <a:t>, is used for compounds containing </a:t>
            </a:r>
            <a:r>
              <a:rPr lang="en-GB" dirty="0" smtClean="0">
                <a:solidFill>
                  <a:srgbClr val="FF0000"/>
                </a:solidFill>
              </a:rPr>
              <a:t>ions</a:t>
            </a:r>
            <a:r>
              <a:rPr lang="en-GB" dirty="0" smtClean="0"/>
              <a:t>.</a:t>
            </a:r>
          </a:p>
          <a:p>
            <a:pPr marL="609600" indent="-609600"/>
            <a:r>
              <a:rPr lang="en-GB" dirty="0" smtClean="0"/>
              <a:t>This is because ionic compounds exist as a giant lattice so the concept of a single molecule is misleading.</a:t>
            </a:r>
          </a:p>
          <a:p>
            <a:pPr marL="609600" indent="-609600"/>
            <a:endParaRPr lang="en-GB" dirty="0" smtClean="0"/>
          </a:p>
          <a:p>
            <a:pPr marL="609600" indent="-609600"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447800"/>
            <a:ext cx="8458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Formula Mass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dirty="0" smtClean="0">
                <a:solidFill>
                  <a:srgbClr val="FF0000"/>
                </a:solidFill>
              </a:rPr>
              <a:t>The relative formula mass, is the weighted mean mass of a formula unit compared with one-twelfth of the mass of an atom of carbon-12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</a:p>
          <a:p>
            <a:pPr marL="609600" indent="-609600">
              <a:buFontTx/>
              <a:buNone/>
            </a:pPr>
            <a:endParaRPr lang="en-GB" sz="2800" dirty="0" smtClean="0">
              <a:solidFill>
                <a:srgbClr val="FFFF00"/>
              </a:solidFill>
            </a:endParaRPr>
          </a:p>
          <a:p>
            <a:pPr marL="609600" indent="-609600">
              <a:buFontTx/>
              <a:buNone/>
            </a:pPr>
            <a:r>
              <a:rPr lang="en-GB" sz="2800" dirty="0" smtClean="0"/>
              <a:t>Now complete questions 2 and 3 on page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Personal Study Task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GB" dirty="0" smtClean="0"/>
              <a:t>Complete the GCSE question sheet “</a:t>
            </a:r>
            <a:r>
              <a:rPr lang="en-GB" dirty="0" smtClean="0">
                <a:solidFill>
                  <a:srgbClr val="FF0000"/>
                </a:solidFill>
              </a:rPr>
              <a:t>Remember these</a:t>
            </a:r>
            <a:r>
              <a:rPr lang="en-GB" dirty="0" smtClean="0"/>
              <a:t>”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Make sure you have, and know, and understand definitions for:</a:t>
            </a:r>
          </a:p>
          <a:p>
            <a:pPr marL="1009650" lvl="1" indent="-609600">
              <a:buFontTx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Relative atomic mass </a:t>
            </a:r>
            <a:r>
              <a:rPr lang="en-GB" dirty="0" err="1" smtClean="0">
                <a:solidFill>
                  <a:srgbClr val="FF0000"/>
                </a:solidFill>
              </a:rPr>
              <a:t>A</a:t>
            </a:r>
            <a:r>
              <a:rPr lang="en-GB" i="1" baseline="-25000" dirty="0" err="1" smtClean="0">
                <a:solidFill>
                  <a:srgbClr val="FF0000"/>
                </a:solidFill>
              </a:rPr>
              <a:t>r</a:t>
            </a:r>
            <a:endParaRPr lang="en-GB" i="1" baseline="-25000" dirty="0" smtClean="0">
              <a:solidFill>
                <a:srgbClr val="FF0000"/>
              </a:solidFill>
            </a:endParaRPr>
          </a:p>
          <a:p>
            <a:pPr marL="1009650" lvl="1" indent="-609600">
              <a:buFontTx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Relative isotopic mass</a:t>
            </a:r>
          </a:p>
          <a:p>
            <a:pPr marL="1009650" lvl="1" indent="-609600">
              <a:buFontTx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Relative molecular mass M</a:t>
            </a:r>
            <a:r>
              <a:rPr lang="en-GB" i="1" baseline="-25000" dirty="0" smtClean="0">
                <a:solidFill>
                  <a:srgbClr val="FF0000"/>
                </a:solidFill>
              </a:rPr>
              <a:t>r</a:t>
            </a:r>
          </a:p>
          <a:p>
            <a:pPr marL="1009650" lvl="1" indent="-609600">
              <a:buFontTx/>
              <a:buAutoNum type="arabicPeriod"/>
            </a:pPr>
            <a:r>
              <a:rPr lang="en-GB" dirty="0" smtClean="0">
                <a:solidFill>
                  <a:srgbClr val="FF0000"/>
                </a:solidFill>
              </a:rPr>
              <a:t>Relative formula mass</a:t>
            </a:r>
          </a:p>
          <a:p>
            <a:pPr marL="609600" indent="-609600">
              <a:buFontTx/>
              <a:buNone/>
            </a:pPr>
            <a:r>
              <a:rPr lang="en-GB" dirty="0" smtClean="0"/>
              <a:t>and are able to calculate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Lesson objectives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371600"/>
            <a:ext cx="7696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dirty="0" smtClean="0">
                <a:solidFill>
                  <a:srgbClr val="FF0000"/>
                </a:solidFill>
              </a:rPr>
              <a:t>Relative masses</a:t>
            </a:r>
          </a:p>
          <a:p>
            <a:r>
              <a:rPr lang="en-GB" sz="2400" dirty="0" smtClean="0"/>
              <a:t>(f) state that </a:t>
            </a:r>
            <a:r>
              <a:rPr lang="en-GB" sz="2400" baseline="30000" dirty="0" smtClean="0"/>
              <a:t>12</a:t>
            </a:r>
            <a:r>
              <a:rPr lang="en-GB" sz="2400" dirty="0" smtClean="0"/>
              <a:t>C is used as the standard measurement of relative masses; </a:t>
            </a:r>
          </a:p>
          <a:p>
            <a:r>
              <a:rPr lang="en-GB" sz="2400" dirty="0" smtClean="0"/>
              <a:t>(g) define the terms </a:t>
            </a:r>
            <a:r>
              <a:rPr lang="en-GB" sz="2400" i="1" dirty="0" smtClean="0"/>
              <a:t>relative isotopic mass and relative atomic mass, based on the </a:t>
            </a:r>
            <a:r>
              <a:rPr lang="en-GB" sz="2400" i="1" baseline="30000" dirty="0" smtClean="0"/>
              <a:t>12</a:t>
            </a:r>
            <a:r>
              <a:rPr lang="en-GB" sz="2400" i="1" dirty="0" smtClean="0"/>
              <a:t>C scale;</a:t>
            </a:r>
          </a:p>
          <a:p>
            <a:r>
              <a:rPr lang="en-GB" sz="2400" dirty="0" smtClean="0"/>
              <a:t>(h) calculate the relative atomic mass of an element given the relative abundances of its isotopes; </a:t>
            </a:r>
          </a:p>
          <a:p>
            <a:r>
              <a:rPr lang="en-GB" sz="2400" dirty="0" smtClean="0"/>
              <a:t>(</a:t>
            </a:r>
            <a:r>
              <a:rPr lang="en-GB" sz="2400" dirty="0" err="1" smtClean="0"/>
              <a:t>i</a:t>
            </a:r>
            <a:r>
              <a:rPr lang="en-GB" sz="2400" dirty="0" smtClean="0"/>
              <a:t>) use the terms </a:t>
            </a:r>
            <a:r>
              <a:rPr lang="en-GB" sz="2400" i="1" dirty="0" smtClean="0"/>
              <a:t>relative molecular mass and relative formula mass and calculate values from relative atomic masses.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Warm-up questions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 dirty="0" smtClean="0"/>
              <a:t>Work out the relative molecular mass of: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Calcium carbonate - CaCO</a:t>
            </a:r>
            <a:r>
              <a:rPr lang="en-GB" baseline="-25000" dirty="0" smtClean="0"/>
              <a:t>3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Magnesium chloride - MgCl</a:t>
            </a:r>
            <a:r>
              <a:rPr lang="en-GB" baseline="-25000" dirty="0" smtClean="0"/>
              <a:t>2</a:t>
            </a:r>
            <a:r>
              <a:rPr lang="en-GB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Methane – CH</a:t>
            </a:r>
            <a:r>
              <a:rPr lang="en-GB" baseline="-25000" dirty="0" smtClean="0"/>
              <a:t>4</a:t>
            </a:r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Copper sulphate - CuSO</a:t>
            </a:r>
            <a:r>
              <a:rPr lang="en-GB" baseline="-25000" dirty="0" smtClean="0"/>
              <a:t>4</a:t>
            </a:r>
            <a:endParaRPr lang="en-GB" dirty="0" smtClean="0"/>
          </a:p>
          <a:p>
            <a:pPr marL="609600" indent="-609600">
              <a:buFontTx/>
              <a:buAutoNum type="arabicPeriod"/>
            </a:pPr>
            <a:r>
              <a:rPr lang="en-GB" dirty="0" smtClean="0"/>
              <a:t>Water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543800" y="21971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FF0000"/>
                </a:solidFill>
              </a:rPr>
              <a:t>100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7772400" y="28194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FF0000"/>
                </a:solidFill>
              </a:rPr>
              <a:t>95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772400" y="34163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FF0000"/>
                </a:solidFill>
              </a:rPr>
              <a:t>16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7543800" y="40386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FF0000"/>
                </a:solidFill>
              </a:rPr>
              <a:t>160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772400" y="464820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solidFill>
                  <a:srgbClr val="FF0000"/>
                </a:solidFill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Lesson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371600"/>
            <a:ext cx="7696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b="1" dirty="0" smtClean="0">
                <a:solidFill>
                  <a:srgbClr val="FFFF00"/>
                </a:solidFill>
              </a:rPr>
              <a:t>Relative masses</a:t>
            </a:r>
          </a:p>
          <a:p>
            <a:r>
              <a:rPr lang="en-GB" sz="2400" dirty="0" smtClean="0"/>
              <a:t>(f) state that </a:t>
            </a:r>
            <a:r>
              <a:rPr lang="en-GB" sz="2400" baseline="30000" dirty="0" smtClean="0"/>
              <a:t>12</a:t>
            </a:r>
            <a:r>
              <a:rPr lang="en-GB" sz="2400" dirty="0" smtClean="0"/>
              <a:t>C is used as the standard measurement of relative masses; </a:t>
            </a:r>
          </a:p>
          <a:p>
            <a:r>
              <a:rPr lang="en-GB" sz="2400" dirty="0" smtClean="0"/>
              <a:t>(g) define the terms </a:t>
            </a:r>
            <a:r>
              <a:rPr lang="en-GB" sz="2400" i="1" dirty="0" smtClean="0"/>
              <a:t>relative isotopic mass and relative atomic mass, based on the </a:t>
            </a:r>
            <a:r>
              <a:rPr lang="en-GB" sz="2400" i="1" baseline="30000" dirty="0" smtClean="0"/>
              <a:t>12</a:t>
            </a:r>
            <a:r>
              <a:rPr lang="en-GB" sz="2400" i="1" dirty="0" smtClean="0"/>
              <a:t>C scale;</a:t>
            </a:r>
          </a:p>
          <a:p>
            <a:r>
              <a:rPr lang="en-GB" sz="2400" dirty="0" smtClean="0"/>
              <a:t>(h) calculate the relative atomic mass of an element given the relative abundances of its isotopes; </a:t>
            </a:r>
          </a:p>
          <a:p>
            <a:r>
              <a:rPr lang="en-GB" sz="2400" dirty="0" smtClean="0"/>
              <a:t>(</a:t>
            </a:r>
            <a:r>
              <a:rPr lang="en-GB" sz="2400" dirty="0" err="1" smtClean="0"/>
              <a:t>i</a:t>
            </a:r>
            <a:r>
              <a:rPr lang="en-GB" sz="2400" dirty="0" smtClean="0"/>
              <a:t>) use the terms </a:t>
            </a:r>
            <a:r>
              <a:rPr lang="en-GB" sz="2400" i="1" dirty="0" smtClean="0"/>
              <a:t>relative molecular mass and relative formula mass and calculate values from relative atomic masses.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do we count atoms?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r>
              <a:rPr lang="en-GB" dirty="0" smtClean="0"/>
              <a:t>How does a bank count very large numbers of coins?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By weighing them.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95400"/>
            <a:ext cx="34099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90700"/>
            <a:ext cx="428625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do we count atoms?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 smtClean="0"/>
              <a:t>What do they need to </a:t>
            </a:r>
            <a:br>
              <a:rPr lang="en-GB" sz="2800" dirty="0" smtClean="0"/>
            </a:br>
            <a:r>
              <a:rPr lang="en-GB" sz="2800" dirty="0" smtClean="0"/>
              <a:t>know in order to do</a:t>
            </a:r>
            <a:br>
              <a:rPr lang="en-GB" sz="2800" dirty="0" smtClean="0"/>
            </a:br>
            <a:r>
              <a:rPr lang="en-GB" sz="2800" dirty="0" smtClean="0"/>
              <a:t>this?</a:t>
            </a:r>
          </a:p>
          <a:p>
            <a:pPr>
              <a:lnSpc>
                <a:spcPct val="90000"/>
              </a:lnSpc>
            </a:pPr>
            <a:r>
              <a:rPr lang="en-GB" sz="2800" dirty="0" smtClean="0">
                <a:solidFill>
                  <a:srgbClr val="FF0000"/>
                </a:solidFill>
              </a:rPr>
              <a:t>How much a single</a:t>
            </a:r>
            <a:br>
              <a:rPr lang="en-GB" sz="2800" dirty="0" smtClean="0">
                <a:solidFill>
                  <a:srgbClr val="FF0000"/>
                </a:solidFill>
              </a:rPr>
            </a:br>
            <a:r>
              <a:rPr lang="en-GB" sz="2800" dirty="0" smtClean="0">
                <a:solidFill>
                  <a:srgbClr val="FF0000"/>
                </a:solidFill>
              </a:rPr>
              <a:t>coin weighs</a:t>
            </a:r>
            <a:r>
              <a:rPr lang="en-GB" sz="2800" dirty="0" smtClean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Chemists count atoms in the same way, but we need to know how much an atom weighs – this is it’s </a:t>
            </a:r>
            <a:r>
              <a:rPr lang="en-GB" sz="2800" dirty="0" smtClean="0">
                <a:solidFill>
                  <a:srgbClr val="FF0000"/>
                </a:solidFill>
              </a:rPr>
              <a:t>R.A.M</a:t>
            </a:r>
            <a:r>
              <a:rPr lang="en-GB" sz="2800" dirty="0" smtClean="0">
                <a:solidFill>
                  <a:srgbClr val="FFFF00"/>
                </a:solidFill>
              </a:rPr>
              <a:t>.</a:t>
            </a:r>
            <a:r>
              <a:rPr lang="en-GB" sz="2800" dirty="0" smtClean="0"/>
              <a:t> (Relative atomic mass)</a:t>
            </a:r>
          </a:p>
          <a:p>
            <a:pPr>
              <a:lnSpc>
                <a:spcPct val="90000"/>
              </a:lnSpc>
            </a:pPr>
            <a:endParaRPr lang="en-GB" sz="2800" dirty="0" smtClean="0">
              <a:solidFill>
                <a:srgbClr val="FFFF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95400"/>
            <a:ext cx="340995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352800"/>
            <a:ext cx="8229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Atomic Mass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Relative atomic mass is also written </a:t>
            </a:r>
            <a:r>
              <a:rPr lang="en-GB" smtClean="0">
                <a:solidFill>
                  <a:srgbClr val="FFFF00"/>
                </a:solidFill>
              </a:rPr>
              <a:t>A</a:t>
            </a:r>
            <a:r>
              <a:rPr lang="en-GB" i="1" baseline="-25000" smtClean="0">
                <a:solidFill>
                  <a:srgbClr val="FFFF00"/>
                </a:solidFill>
              </a:rPr>
              <a:t>r</a:t>
            </a:r>
          </a:p>
          <a:p>
            <a:r>
              <a:rPr lang="en-GB" smtClean="0"/>
              <a:t>This is </a:t>
            </a:r>
            <a:r>
              <a:rPr lang="en-GB" smtClean="0">
                <a:solidFill>
                  <a:srgbClr val="FFFF00"/>
                </a:solidFill>
              </a:rPr>
              <a:t>relative to carbon-12</a:t>
            </a:r>
          </a:p>
          <a:p>
            <a:r>
              <a:rPr lang="en-GB" smtClean="0">
                <a:solidFill>
                  <a:srgbClr val="FFFF00"/>
                </a:solidFill>
              </a:rPr>
              <a:t>Definition:</a:t>
            </a:r>
          </a:p>
          <a:p>
            <a:pPr>
              <a:buFontTx/>
              <a:buNone/>
            </a:pPr>
            <a:r>
              <a:rPr lang="en-GB" smtClean="0">
                <a:solidFill>
                  <a:srgbClr val="FFFF00"/>
                </a:solidFill>
              </a:rPr>
              <a:t>Relative atomic mass A</a:t>
            </a:r>
            <a:r>
              <a:rPr lang="en-GB" i="1" baseline="-25000" smtClean="0">
                <a:solidFill>
                  <a:srgbClr val="FFFF00"/>
                </a:solidFill>
              </a:rPr>
              <a:t>r</a:t>
            </a:r>
            <a:r>
              <a:rPr lang="en-GB" smtClean="0">
                <a:solidFill>
                  <a:srgbClr val="FFFF00"/>
                </a:solidFill>
              </a:rPr>
              <a:t>, is the weighted mean mass of an atom of an element compared with one-twelfth of the mass of an atom of carbon-12</a:t>
            </a:r>
            <a:endParaRPr lang="en-GB" i="1" baseline="-250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3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Atomic Mass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Carbon 12 is used as the </a:t>
            </a:r>
            <a:r>
              <a:rPr lang="en-GB" dirty="0" smtClean="0">
                <a:solidFill>
                  <a:srgbClr val="FF0000"/>
                </a:solidFill>
              </a:rPr>
              <a:t>standard</a:t>
            </a:r>
            <a:r>
              <a:rPr lang="en-GB" dirty="0" smtClean="0"/>
              <a:t>.</a:t>
            </a:r>
          </a:p>
          <a:p>
            <a:r>
              <a:rPr lang="en-GB" dirty="0" smtClean="0"/>
              <a:t>All masses are </a:t>
            </a:r>
            <a:r>
              <a:rPr lang="en-GB" dirty="0" smtClean="0">
                <a:solidFill>
                  <a:srgbClr val="FF0000"/>
                </a:solidFill>
              </a:rPr>
              <a:t>relative</a:t>
            </a:r>
            <a:r>
              <a:rPr lang="en-GB" dirty="0" smtClean="0"/>
              <a:t> to this.</a:t>
            </a:r>
          </a:p>
          <a:p>
            <a:r>
              <a:rPr lang="en-GB" dirty="0" smtClean="0"/>
              <a:t>1/12 of the mass of </a:t>
            </a:r>
            <a:r>
              <a:rPr lang="en-GB" baseline="30000" dirty="0" smtClean="0"/>
              <a:t>12</a:t>
            </a:r>
            <a:r>
              <a:rPr lang="en-GB" dirty="0" smtClean="0"/>
              <a:t>C </a:t>
            </a:r>
            <a:r>
              <a:rPr lang="en-GB" i="1" dirty="0" smtClean="0"/>
              <a:t>is</a:t>
            </a:r>
            <a:r>
              <a:rPr lang="en-GB" dirty="0" smtClean="0"/>
              <a:t> one mass unit.</a:t>
            </a:r>
          </a:p>
          <a:p>
            <a:r>
              <a:rPr lang="en-GB" dirty="0" smtClean="0"/>
              <a:t>Carbon 12 is the isotope of carbon that has…</a:t>
            </a:r>
          </a:p>
          <a:p>
            <a:r>
              <a:rPr lang="en-GB" dirty="0" smtClean="0"/>
              <a:t>…</a:t>
            </a:r>
            <a:r>
              <a:rPr lang="en-GB" dirty="0" smtClean="0">
                <a:solidFill>
                  <a:srgbClr val="FF0000"/>
                </a:solidFill>
              </a:rPr>
              <a:t>6 protons and 6 neutrons</a:t>
            </a:r>
          </a:p>
          <a:p>
            <a:r>
              <a:rPr lang="en-GB" dirty="0" smtClean="0"/>
              <a:t>Carbon-12 is defined as having a </a:t>
            </a:r>
            <a:r>
              <a:rPr lang="en-GB" dirty="0" smtClean="0">
                <a:solidFill>
                  <a:srgbClr val="FF0000"/>
                </a:solidFill>
              </a:rPr>
              <a:t>relative isotopic mass </a:t>
            </a:r>
            <a:r>
              <a:rPr lang="en-GB" dirty="0" smtClean="0"/>
              <a:t>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00200"/>
            <a:ext cx="8229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Isotopic Mass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Relative isotopic mass is the mass of an atom of an isotope compared with one-twelfth of the mass of an atom of carbon-12</a:t>
            </a:r>
          </a:p>
          <a:p>
            <a:r>
              <a:rPr lang="en-GB" dirty="0" smtClean="0"/>
              <a:t>E.g. oxygen-16 has a </a:t>
            </a:r>
            <a:r>
              <a:rPr lang="en-GB" dirty="0" smtClean="0">
                <a:solidFill>
                  <a:srgbClr val="FF0000"/>
                </a:solidFill>
              </a:rPr>
              <a:t>relative isotopic mass </a:t>
            </a:r>
            <a:r>
              <a:rPr lang="en-GB" dirty="0" smtClean="0"/>
              <a:t>of 16.0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Relative Atomic Mass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Relative atomic masses are found in the periodic table.</a:t>
            </a:r>
          </a:p>
          <a:p>
            <a:r>
              <a:rPr lang="en-GB" dirty="0" smtClean="0"/>
              <a:t>Why are these not whole numbers?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They are actually the average mass of all atoms of that element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smtClean="0"/>
              <a:t>So why do we need an average?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Elements have more than one naturally occurring isotope with different masses.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7414</TotalTime>
  <Words>703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Flow</vt:lpstr>
      <vt:lpstr>AS Chemistry</vt:lpstr>
      <vt:lpstr>Warm-up questions</vt:lpstr>
      <vt:lpstr>Lesson objectives</vt:lpstr>
      <vt:lpstr>How do we count atoms?</vt:lpstr>
      <vt:lpstr>How do we count atoms?</vt:lpstr>
      <vt:lpstr>Relative Atomic Mass</vt:lpstr>
      <vt:lpstr>Relative Atomic Mass</vt:lpstr>
      <vt:lpstr>Relative Isotopic Mass</vt:lpstr>
      <vt:lpstr>Relative Atomic Mass</vt:lpstr>
      <vt:lpstr>Relative Atomic Mass</vt:lpstr>
      <vt:lpstr>Relative Atomic Mass</vt:lpstr>
      <vt:lpstr>Relative Atomic Mass</vt:lpstr>
      <vt:lpstr>Relative Molecular Mass</vt:lpstr>
      <vt:lpstr>Relative Formula Mass</vt:lpstr>
      <vt:lpstr>Relative Formula Mass</vt:lpstr>
      <vt:lpstr>Personal Study Task</vt:lpstr>
      <vt:lpstr>Lesson 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Brentnall</dc:creator>
  <cp:lastModifiedBy>David</cp:lastModifiedBy>
  <cp:revision>83</cp:revision>
  <cp:lastPrinted>1601-01-01T00:00:00Z</cp:lastPrinted>
  <dcterms:created xsi:type="dcterms:W3CDTF">1601-01-01T00:00:00Z</dcterms:created>
  <dcterms:modified xsi:type="dcterms:W3CDTF">2013-09-09T11:24:47Z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