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7"/>
  </p:notesMasterIdLst>
  <p:sldIdLst>
    <p:sldId id="281" r:id="rId2"/>
    <p:sldId id="289" r:id="rId3"/>
    <p:sldId id="256" r:id="rId4"/>
    <p:sldId id="257" r:id="rId5"/>
    <p:sldId id="302" r:id="rId6"/>
    <p:sldId id="303" r:id="rId7"/>
    <p:sldId id="304" r:id="rId8"/>
    <p:sldId id="261" r:id="rId9"/>
    <p:sldId id="305" r:id="rId10"/>
    <p:sldId id="306" r:id="rId11"/>
    <p:sldId id="307" r:id="rId12"/>
    <p:sldId id="308" r:id="rId13"/>
    <p:sldId id="338" r:id="rId14"/>
    <p:sldId id="263" r:id="rId15"/>
    <p:sldId id="264" r:id="rId16"/>
    <p:sldId id="265" r:id="rId17"/>
    <p:sldId id="309" r:id="rId18"/>
    <p:sldId id="310" r:id="rId19"/>
    <p:sldId id="266" r:id="rId20"/>
    <p:sldId id="311" r:id="rId21"/>
    <p:sldId id="267" r:id="rId22"/>
    <p:sldId id="268" r:id="rId23"/>
    <p:sldId id="331" r:id="rId24"/>
    <p:sldId id="313" r:id="rId25"/>
    <p:sldId id="269" r:id="rId26"/>
    <p:sldId id="270" r:id="rId27"/>
    <p:sldId id="271" r:id="rId28"/>
    <p:sldId id="272" r:id="rId29"/>
    <p:sldId id="342" r:id="rId30"/>
    <p:sldId id="343" r:id="rId31"/>
    <p:sldId id="273" r:id="rId32"/>
    <p:sldId id="274" r:id="rId33"/>
    <p:sldId id="332" r:id="rId34"/>
    <p:sldId id="335" r:id="rId35"/>
    <p:sldId id="336" r:id="rId36"/>
    <p:sldId id="341" r:id="rId37"/>
    <p:sldId id="337" r:id="rId38"/>
    <p:sldId id="334" r:id="rId39"/>
    <p:sldId id="324" r:id="rId40"/>
    <p:sldId id="325" r:id="rId41"/>
    <p:sldId id="327" r:id="rId42"/>
    <p:sldId id="326" r:id="rId43"/>
    <p:sldId id="339" r:id="rId44"/>
    <p:sldId id="340" r:id="rId45"/>
    <p:sldId id="33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1AF0B0-94CC-4784-886C-A4D66A08D4EA}" type="datetimeFigureOut">
              <a:rPr lang="en-GB" smtClean="0"/>
              <a:pPr/>
              <a:t>21/10/2016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748981-FE18-4FA5-A7BD-BDA8892A7CBF}" type="slidenum">
              <a:rPr lang="en-GB" smtClean="0"/>
              <a:pPr/>
              <a:t>‹#›</a:t>
            </a:fld>
            <a:endParaRPr lang="en-GB"/>
          </a:p>
        </p:txBody>
      </p:sp>
    </p:spTree>
    <p:extLst>
      <p:ext uri="{BB962C8B-B14F-4D97-AF65-F5344CB8AC3E}">
        <p14:creationId xmlns:p14="http://schemas.microsoft.com/office/powerpoint/2010/main" val="1036374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0D2475A-F91F-4A0F-97D9-31DCB8E53458}" type="slidenum">
              <a:rPr lang="en-GB" smtClean="0"/>
              <a:pPr>
                <a:defRPr/>
              </a:pPr>
              <a:t>19</a:t>
            </a:fld>
            <a:endParaRPr lang="en-GB" smtClean="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350823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0D2475A-F91F-4A0F-97D9-31DCB8E53458}" type="slidenum">
              <a:rPr lang="en-GB" smtClean="0"/>
              <a:pPr>
                <a:defRPr/>
              </a:pPr>
              <a:t>20</a:t>
            </a:fld>
            <a:endParaRPr lang="en-GB" smtClean="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2699718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3827C6B-95BF-4495-A189-7DAC8CC9FD99}" type="slidenum">
              <a:rPr lang="en-GB" smtClean="0"/>
              <a:pPr/>
              <a:t>24</a:t>
            </a:fld>
            <a:endParaRPr lang="en-GB" smtClean="0"/>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3630711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ahoma" panose="020B0604030504040204" pitchFamily="34" charset="0"/>
              </a:defRPr>
            </a:lvl1pPr>
            <a:lvl2pPr marL="742950" indent="-285750">
              <a:spcBef>
                <a:spcPct val="30000"/>
              </a:spcBef>
              <a:defRPr sz="1200">
                <a:solidFill>
                  <a:schemeClr val="tx1"/>
                </a:solidFill>
                <a:latin typeface="Tahoma" panose="020B0604030504040204" pitchFamily="34" charset="0"/>
              </a:defRPr>
            </a:lvl2pPr>
            <a:lvl3pPr marL="1143000" indent="-228600">
              <a:spcBef>
                <a:spcPct val="30000"/>
              </a:spcBef>
              <a:defRPr sz="1200">
                <a:solidFill>
                  <a:schemeClr val="tx1"/>
                </a:solidFill>
                <a:latin typeface="Tahoma" panose="020B0604030504040204" pitchFamily="34" charset="0"/>
              </a:defRPr>
            </a:lvl3pPr>
            <a:lvl4pPr marL="1600200" indent="-228600">
              <a:spcBef>
                <a:spcPct val="30000"/>
              </a:spcBef>
              <a:defRPr sz="1200">
                <a:solidFill>
                  <a:schemeClr val="tx1"/>
                </a:solidFill>
                <a:latin typeface="Tahoma" panose="020B0604030504040204" pitchFamily="34" charset="0"/>
              </a:defRPr>
            </a:lvl4pPr>
            <a:lvl5pPr marL="2057400" indent="-22860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a:spcBef>
                <a:spcPct val="0"/>
              </a:spcBef>
            </a:pPr>
            <a:fld id="{2E0AC4F2-2BD1-4BDC-AD4B-7DB8679D354E}" type="slidenum">
              <a:rPr lang="en-GB" smtClean="0"/>
              <a:pPr>
                <a:spcBef>
                  <a:spcPct val="0"/>
                </a:spcBef>
              </a:pPr>
              <a:t>29</a:t>
            </a:fld>
            <a:endParaRPr lang="en-GB" smtClean="0"/>
          </a:p>
        </p:txBody>
      </p:sp>
      <p:sp>
        <p:nvSpPr>
          <p:cNvPr id="2457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3053777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mtClean="0"/>
              <a:t>edexcel</a:t>
            </a:r>
            <a:endParaRPr lang="en-GB"/>
          </a:p>
        </p:txBody>
      </p:sp>
      <p:sp>
        <p:nvSpPr>
          <p:cNvPr id="4" name="Slide Number Placeholder 3"/>
          <p:cNvSpPr>
            <a:spLocks noGrp="1"/>
          </p:cNvSpPr>
          <p:nvPr>
            <p:ph type="sldNum" sz="quarter" idx="10"/>
          </p:nvPr>
        </p:nvSpPr>
        <p:spPr/>
        <p:txBody>
          <a:bodyPr/>
          <a:lstStyle/>
          <a:p>
            <a:fld id="{17748981-FE18-4FA5-A7BD-BDA8892A7CBF}" type="slidenum">
              <a:rPr lang="en-GB" smtClean="0"/>
              <a:pPr/>
              <a:t>39</a:t>
            </a:fld>
            <a:endParaRPr lang="en-GB"/>
          </a:p>
        </p:txBody>
      </p:sp>
    </p:spTree>
    <p:extLst>
      <p:ext uri="{BB962C8B-B14F-4D97-AF65-F5344CB8AC3E}">
        <p14:creationId xmlns:p14="http://schemas.microsoft.com/office/powerpoint/2010/main" val="3143500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mtClean="0"/>
              <a:t>edexcel</a:t>
            </a:r>
            <a:endParaRPr lang="en-GB"/>
          </a:p>
        </p:txBody>
      </p:sp>
      <p:sp>
        <p:nvSpPr>
          <p:cNvPr id="4" name="Slide Number Placeholder 3"/>
          <p:cNvSpPr>
            <a:spLocks noGrp="1"/>
          </p:cNvSpPr>
          <p:nvPr>
            <p:ph type="sldNum" sz="quarter" idx="10"/>
          </p:nvPr>
        </p:nvSpPr>
        <p:spPr/>
        <p:txBody>
          <a:bodyPr/>
          <a:lstStyle/>
          <a:p>
            <a:fld id="{17748981-FE18-4FA5-A7BD-BDA8892A7CBF}" type="slidenum">
              <a:rPr lang="en-GB" smtClean="0"/>
              <a:pPr/>
              <a:t>40</a:t>
            </a:fld>
            <a:endParaRPr lang="en-GB"/>
          </a:p>
        </p:txBody>
      </p:sp>
    </p:spTree>
    <p:extLst>
      <p:ext uri="{BB962C8B-B14F-4D97-AF65-F5344CB8AC3E}">
        <p14:creationId xmlns:p14="http://schemas.microsoft.com/office/powerpoint/2010/main" val="3555225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mtClean="0"/>
              <a:t>edexcel</a:t>
            </a:r>
            <a:endParaRPr lang="en-GB"/>
          </a:p>
        </p:txBody>
      </p:sp>
      <p:sp>
        <p:nvSpPr>
          <p:cNvPr id="4" name="Slide Number Placeholder 3"/>
          <p:cNvSpPr>
            <a:spLocks noGrp="1"/>
          </p:cNvSpPr>
          <p:nvPr>
            <p:ph type="sldNum" sz="quarter" idx="10"/>
          </p:nvPr>
        </p:nvSpPr>
        <p:spPr/>
        <p:txBody>
          <a:bodyPr/>
          <a:lstStyle/>
          <a:p>
            <a:fld id="{17748981-FE18-4FA5-A7BD-BDA8892A7CBF}" type="slidenum">
              <a:rPr lang="en-GB" smtClean="0"/>
              <a:pPr/>
              <a:t>41</a:t>
            </a:fld>
            <a:endParaRPr lang="en-GB"/>
          </a:p>
        </p:txBody>
      </p:sp>
    </p:spTree>
    <p:extLst>
      <p:ext uri="{BB962C8B-B14F-4D97-AF65-F5344CB8AC3E}">
        <p14:creationId xmlns:p14="http://schemas.microsoft.com/office/powerpoint/2010/main" val="2574168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mtClean="0"/>
              <a:t>edexcel</a:t>
            </a:r>
            <a:endParaRPr lang="en-GB"/>
          </a:p>
        </p:txBody>
      </p:sp>
      <p:sp>
        <p:nvSpPr>
          <p:cNvPr id="4" name="Slide Number Placeholder 3"/>
          <p:cNvSpPr>
            <a:spLocks noGrp="1"/>
          </p:cNvSpPr>
          <p:nvPr>
            <p:ph type="sldNum" sz="quarter" idx="10"/>
          </p:nvPr>
        </p:nvSpPr>
        <p:spPr/>
        <p:txBody>
          <a:bodyPr/>
          <a:lstStyle/>
          <a:p>
            <a:fld id="{17748981-FE18-4FA5-A7BD-BDA8892A7CBF}" type="slidenum">
              <a:rPr lang="en-GB" smtClean="0"/>
              <a:pPr/>
              <a:t>42</a:t>
            </a:fld>
            <a:endParaRPr lang="en-GB"/>
          </a:p>
        </p:txBody>
      </p:sp>
    </p:spTree>
    <p:extLst>
      <p:ext uri="{BB962C8B-B14F-4D97-AF65-F5344CB8AC3E}">
        <p14:creationId xmlns:p14="http://schemas.microsoft.com/office/powerpoint/2010/main" val="1602735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0EDD7F1-0445-476E-8253-EAEB0B41FCED}" type="datetimeFigureOut">
              <a:rPr lang="en-GB" smtClean="0"/>
              <a:pPr/>
              <a:t>21/10/2016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D08888-7B9B-4124-80F7-6F418776691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EDD7F1-0445-476E-8253-EAEB0B41FCED}" type="datetimeFigureOut">
              <a:rPr lang="en-GB" smtClean="0"/>
              <a:pPr/>
              <a:t>21/10/2016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D08888-7B9B-4124-80F7-6F418776691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EDD7F1-0445-476E-8253-EAEB0B41FCED}" type="datetimeFigureOut">
              <a:rPr lang="en-GB" smtClean="0"/>
              <a:pPr/>
              <a:t>21/10/2016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D08888-7B9B-4124-80F7-6F418776691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EDD7F1-0445-476E-8253-EAEB0B41FCED}" type="datetimeFigureOut">
              <a:rPr lang="en-GB" smtClean="0"/>
              <a:pPr/>
              <a:t>21/10/2016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D08888-7B9B-4124-80F7-6F418776691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EDD7F1-0445-476E-8253-EAEB0B41FCED}" type="datetimeFigureOut">
              <a:rPr lang="en-GB" smtClean="0"/>
              <a:pPr/>
              <a:t>21/10/2016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D08888-7B9B-4124-80F7-6F418776691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0EDD7F1-0445-476E-8253-EAEB0B41FCED}" type="datetimeFigureOut">
              <a:rPr lang="en-GB" smtClean="0"/>
              <a:pPr/>
              <a:t>21/10/2016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D08888-7B9B-4124-80F7-6F418776691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0EDD7F1-0445-476E-8253-EAEB0B41FCED}" type="datetimeFigureOut">
              <a:rPr lang="en-GB" smtClean="0"/>
              <a:pPr/>
              <a:t>21/10/2016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D08888-7B9B-4124-80F7-6F418776691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0EDD7F1-0445-476E-8253-EAEB0B41FCED}" type="datetimeFigureOut">
              <a:rPr lang="en-GB" smtClean="0"/>
              <a:pPr/>
              <a:t>21/10/2016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D08888-7B9B-4124-80F7-6F418776691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EDD7F1-0445-476E-8253-EAEB0B41FCED}" type="datetimeFigureOut">
              <a:rPr lang="en-GB" smtClean="0"/>
              <a:pPr/>
              <a:t>21/10/2016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D08888-7B9B-4124-80F7-6F418776691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EDD7F1-0445-476E-8253-EAEB0B41FCED}" type="datetimeFigureOut">
              <a:rPr lang="en-GB" smtClean="0"/>
              <a:pPr/>
              <a:t>21/10/2016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D08888-7B9B-4124-80F7-6F418776691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EDD7F1-0445-476E-8253-EAEB0B41FCED}" type="datetimeFigureOut">
              <a:rPr lang="en-GB" smtClean="0"/>
              <a:pPr/>
              <a:t>21/10/2016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D08888-7B9B-4124-80F7-6F418776691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EDD7F1-0445-476E-8253-EAEB0B41FCED}" type="datetimeFigureOut">
              <a:rPr lang="en-GB" smtClean="0"/>
              <a:pPr/>
              <a:t>21/10/2016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D08888-7B9B-4124-80F7-6F418776691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hemnotes.org.uk/f321.html" TargetMode="External"/><Relationship Id="rId2" Type="http://schemas.openxmlformats.org/officeDocument/2006/relationships/hyperlink" Target="http://www.chemguide.co.uk/atoms/structsmenu.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Complete spot the bonding worksheet</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23850" y="0"/>
            <a:ext cx="8464550" cy="692150"/>
          </a:xfrm>
          <a:prstGeom prst="rect">
            <a:avLst/>
          </a:prstGeom>
        </p:spPr>
        <p:txBody>
          <a:bodyPr/>
          <a:lstStyle/>
          <a:p>
            <a:pPr marL="342900" indent="-342900" algn="ctr">
              <a:spcBef>
                <a:spcPct val="20000"/>
              </a:spcBef>
              <a:buFont typeface="Arial" charset="0"/>
              <a:buNone/>
              <a:defRPr/>
            </a:pPr>
            <a:r>
              <a:rPr lang="en-GB" sz="3200" b="1" u="sng" dirty="0">
                <a:latin typeface="+mn-lt"/>
                <a:cs typeface="+mn-cs"/>
              </a:rPr>
              <a:t>Exam </a:t>
            </a:r>
            <a:r>
              <a:rPr lang="en-GB" sz="3200" b="1" u="sng" dirty="0" smtClean="0">
                <a:latin typeface="+mn-lt"/>
                <a:cs typeface="+mn-cs"/>
              </a:rPr>
              <a:t>questions</a:t>
            </a:r>
          </a:p>
          <a:p>
            <a:pPr marL="342900" indent="-342900">
              <a:spcBef>
                <a:spcPct val="20000"/>
              </a:spcBef>
              <a:buFont typeface="Arial" charset="0"/>
              <a:buNone/>
              <a:defRPr/>
            </a:pPr>
            <a:r>
              <a:rPr lang="en-GB" sz="3200" dirty="0" err="1" smtClean="0"/>
              <a:t>i</a:t>
            </a:r>
            <a:r>
              <a:rPr lang="en-GB" sz="3200" dirty="0" smtClean="0"/>
              <a:t>) Describe the structure of a metal (2 marks)</a:t>
            </a:r>
          </a:p>
          <a:p>
            <a:pPr marL="342900" indent="-342900">
              <a:spcBef>
                <a:spcPct val="20000"/>
              </a:spcBef>
              <a:buFont typeface="Arial" charset="0"/>
              <a:buNone/>
              <a:defRPr/>
            </a:pPr>
            <a:r>
              <a:rPr lang="en-GB" sz="3200" dirty="0" smtClean="0">
                <a:latin typeface="+mn-lt"/>
                <a:cs typeface="+mn-cs"/>
              </a:rPr>
              <a:t>ii) Explain the bonding in a metal (2 marks)</a:t>
            </a:r>
            <a:endParaRPr lang="en-GB" sz="3200" dirty="0">
              <a:latin typeface="+mn-lt"/>
              <a:cs typeface="+mn-cs"/>
            </a:endParaRPr>
          </a:p>
        </p:txBody>
      </p:sp>
      <p:pic>
        <p:nvPicPr>
          <p:cNvPr id="3074" name="Picture 2"/>
          <p:cNvPicPr>
            <a:picLocks noChangeAspect="1" noChangeArrowheads="1"/>
          </p:cNvPicPr>
          <p:nvPr/>
        </p:nvPicPr>
        <p:blipFill>
          <a:blip r:embed="rId2" cstate="print"/>
          <a:srcRect/>
          <a:stretch>
            <a:fillRect/>
          </a:stretch>
        </p:blipFill>
        <p:spPr bwMode="auto">
          <a:xfrm>
            <a:off x="467544" y="1988840"/>
            <a:ext cx="7266476" cy="48691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heckerboard(across)">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23850" y="0"/>
            <a:ext cx="8464550" cy="692150"/>
          </a:xfrm>
          <a:prstGeom prst="rect">
            <a:avLst/>
          </a:prstGeom>
        </p:spPr>
        <p:txBody>
          <a:bodyPr/>
          <a:lstStyle/>
          <a:p>
            <a:pPr marL="342900" indent="-342900" algn="ctr">
              <a:spcBef>
                <a:spcPct val="20000"/>
              </a:spcBef>
              <a:buFont typeface="Arial" charset="0"/>
              <a:buNone/>
              <a:defRPr/>
            </a:pPr>
            <a:r>
              <a:rPr lang="en-GB" sz="3200" b="1" u="sng" dirty="0">
                <a:latin typeface="+mn-lt"/>
                <a:cs typeface="+mn-cs"/>
              </a:rPr>
              <a:t>Exam </a:t>
            </a:r>
            <a:r>
              <a:rPr lang="en-GB" sz="3200" b="1" u="sng" dirty="0" smtClean="0">
                <a:latin typeface="+mn-lt"/>
                <a:cs typeface="+mn-cs"/>
              </a:rPr>
              <a:t>questions</a:t>
            </a:r>
          </a:p>
          <a:p>
            <a:pPr marL="342900" indent="-342900">
              <a:spcBef>
                <a:spcPct val="20000"/>
              </a:spcBef>
              <a:buFont typeface="Arial" charset="0"/>
              <a:buNone/>
              <a:defRPr/>
            </a:pPr>
            <a:r>
              <a:rPr lang="en-GB" sz="3200" dirty="0" smtClean="0"/>
              <a:t>Explain the bonding in a metal (2 marks)</a:t>
            </a:r>
            <a:endParaRPr lang="en-GB" sz="3200" dirty="0">
              <a:latin typeface="+mn-lt"/>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p:cNvPicPr>
            <a:picLocks noChangeAspect="1" noChangeArrowheads="1"/>
          </p:cNvPicPr>
          <p:nvPr/>
        </p:nvPicPr>
        <p:blipFill>
          <a:blip r:embed="rId2" cstate="print"/>
          <a:srcRect/>
          <a:stretch>
            <a:fillRect/>
          </a:stretch>
        </p:blipFill>
        <p:spPr bwMode="auto">
          <a:xfrm>
            <a:off x="250825" y="0"/>
            <a:ext cx="6238875" cy="5686425"/>
          </a:xfrm>
          <a:prstGeom prst="rect">
            <a:avLst/>
          </a:prstGeom>
          <a:noFill/>
          <a:ln w="9525">
            <a:noFill/>
            <a:miter lim="800000"/>
            <a:headEnd/>
            <a:tailEnd/>
          </a:ln>
        </p:spPr>
      </p:pic>
      <p:pic>
        <p:nvPicPr>
          <p:cNvPr id="75778" name="Picture 2"/>
          <p:cNvPicPr>
            <a:picLocks noChangeAspect="1" noChangeArrowheads="1"/>
          </p:cNvPicPr>
          <p:nvPr/>
        </p:nvPicPr>
        <p:blipFill>
          <a:blip r:embed="rId3" cstate="print"/>
          <a:srcRect/>
          <a:stretch>
            <a:fillRect/>
          </a:stretch>
        </p:blipFill>
        <p:spPr bwMode="auto">
          <a:xfrm>
            <a:off x="2857500" y="2962275"/>
            <a:ext cx="6286500" cy="3895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box(in)">
                                      <p:cBhvr>
                                        <p:cTn id="7" dur="500"/>
                                        <p:tgtEl>
                                          <p:spTgt spid="75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115888"/>
            <a:ext cx="8856662" cy="6626225"/>
          </a:xfrm>
        </p:spPr>
        <p:txBody>
          <a:bodyPr>
            <a:normAutofit lnSpcReduction="10000"/>
          </a:bodyPr>
          <a:lstStyle/>
          <a:p>
            <a:pPr marL="0" indent="0" algn="ctr">
              <a:buFont typeface="Arial" panose="020B0604020202020204" pitchFamily="34" charset="0"/>
              <a:buNone/>
              <a:defRPr/>
            </a:pPr>
            <a:r>
              <a:rPr lang="en-GB" sz="2300" b="1" u="sng" dirty="0" smtClean="0"/>
              <a:t>Properties of ionic </a:t>
            </a:r>
            <a:r>
              <a:rPr lang="en-GB" sz="2300" b="1" u="sng" dirty="0" smtClean="0"/>
              <a:t>and metallic substances </a:t>
            </a:r>
            <a:r>
              <a:rPr lang="en-GB" sz="2300" b="1" u="sng" dirty="0" smtClean="0"/>
              <a:t>investigation</a:t>
            </a:r>
          </a:p>
          <a:p>
            <a:pPr>
              <a:buFont typeface="+mj-lt"/>
              <a:buAutoNum type="arabicPeriod"/>
              <a:defRPr/>
            </a:pPr>
            <a:r>
              <a:rPr lang="en-GB" sz="2300" dirty="0" smtClean="0"/>
              <a:t>Put some sodium chloride into a boiling tube.</a:t>
            </a:r>
          </a:p>
          <a:p>
            <a:pPr>
              <a:buFont typeface="+mj-lt"/>
              <a:buAutoNum type="arabicPeriod"/>
              <a:defRPr/>
            </a:pPr>
            <a:r>
              <a:rPr lang="en-GB" sz="2300" dirty="0" smtClean="0"/>
              <a:t>Heat it using a Bunsen burner.  </a:t>
            </a:r>
            <a:r>
              <a:rPr lang="en-GB" sz="2300" b="1" dirty="0" smtClean="0"/>
              <a:t>Does it melt?</a:t>
            </a:r>
            <a:br>
              <a:rPr lang="en-GB" sz="2300" b="1" dirty="0" smtClean="0"/>
            </a:br>
            <a:r>
              <a:rPr lang="en-GB" sz="2300" b="1" dirty="0" smtClean="0"/>
              <a:t>What does this tell you about it’s boiling point?</a:t>
            </a:r>
          </a:p>
          <a:p>
            <a:pPr>
              <a:buFont typeface="+mj-lt"/>
              <a:buAutoNum type="arabicPeriod"/>
              <a:defRPr/>
            </a:pPr>
            <a:r>
              <a:rPr lang="en-GB" sz="2300" dirty="0" smtClean="0"/>
              <a:t>Transfer the sodium chloride to a beaker.</a:t>
            </a:r>
          </a:p>
          <a:p>
            <a:pPr marL="514350" indent="-514350" eaLnBrk="1" hangingPunct="1">
              <a:buFont typeface="+mj-lt"/>
              <a:buAutoNum type="arabicPeriod"/>
              <a:defRPr/>
            </a:pPr>
            <a:r>
              <a:rPr lang="en-GB" sz="2300" dirty="0" smtClean="0"/>
              <a:t>Then submerge the electrodes and connect them to a lamp and power supply</a:t>
            </a:r>
            <a:br>
              <a:rPr lang="en-GB" sz="2300" dirty="0" smtClean="0"/>
            </a:br>
            <a:r>
              <a:rPr lang="en-GB" sz="2300" b="1" dirty="0" smtClean="0"/>
              <a:t>What did the bulb do?</a:t>
            </a:r>
            <a:endParaRPr lang="en-GB" sz="2300" dirty="0" smtClean="0"/>
          </a:p>
          <a:p>
            <a:pPr marL="514350" indent="-514350" eaLnBrk="1" hangingPunct="1">
              <a:buFont typeface="+mj-lt"/>
              <a:buAutoNum type="arabicPeriod"/>
              <a:defRPr/>
            </a:pPr>
            <a:r>
              <a:rPr lang="en-GB" sz="2300" dirty="0" smtClean="0"/>
              <a:t>Turn on the power and make observations</a:t>
            </a:r>
          </a:p>
          <a:p>
            <a:pPr marL="514350" indent="-514350" eaLnBrk="1" hangingPunct="1">
              <a:buFont typeface="+mj-lt"/>
              <a:buAutoNum type="arabicPeriod"/>
              <a:defRPr/>
            </a:pPr>
            <a:r>
              <a:rPr lang="en-GB" sz="2300" dirty="0" smtClean="0"/>
              <a:t>Add distilled water to the sodium chloride crystals in the beaker, swirl the solution. </a:t>
            </a:r>
            <a:br>
              <a:rPr lang="en-GB" sz="2300" dirty="0" smtClean="0"/>
            </a:br>
            <a:r>
              <a:rPr lang="en-GB" sz="2300" b="1" dirty="0" smtClean="0"/>
              <a:t>Do the sodium chloride crystals dissolve?</a:t>
            </a:r>
            <a:br>
              <a:rPr lang="en-GB" sz="2300" b="1" dirty="0" smtClean="0"/>
            </a:br>
            <a:r>
              <a:rPr lang="en-GB" sz="2300" dirty="0" smtClean="0"/>
              <a:t>What does this tell you about their solubility?</a:t>
            </a:r>
          </a:p>
          <a:p>
            <a:pPr marL="514350" indent="-514350" eaLnBrk="1" hangingPunct="1">
              <a:buFont typeface="+mj-lt"/>
              <a:buAutoNum type="arabicPeriod"/>
              <a:defRPr/>
            </a:pPr>
            <a:r>
              <a:rPr lang="en-GB" sz="2300" dirty="0" smtClean="0"/>
              <a:t>Then submerge the electrodes again.</a:t>
            </a:r>
            <a:br>
              <a:rPr lang="en-GB" sz="2300" dirty="0" smtClean="0"/>
            </a:br>
            <a:r>
              <a:rPr lang="en-GB" sz="2300" dirty="0" smtClean="0"/>
              <a:t>Make observations.</a:t>
            </a:r>
            <a:br>
              <a:rPr lang="en-GB" sz="2300" dirty="0" smtClean="0"/>
            </a:br>
            <a:r>
              <a:rPr lang="en-GB" sz="2300" b="1" dirty="0" smtClean="0"/>
              <a:t>What did the bulb do?</a:t>
            </a:r>
            <a:br>
              <a:rPr lang="en-GB" sz="2300" b="1" dirty="0" smtClean="0"/>
            </a:br>
            <a:r>
              <a:rPr lang="en-GB" sz="2300" b="1" dirty="0" smtClean="0"/>
              <a:t>What is happening at the electrodes</a:t>
            </a:r>
            <a:r>
              <a:rPr lang="en-GB" sz="2300" b="1" dirty="0" smtClean="0"/>
              <a:t>?</a:t>
            </a:r>
          </a:p>
          <a:p>
            <a:pPr marL="514350" indent="-514350" eaLnBrk="1" hangingPunct="1">
              <a:buFont typeface="+mj-lt"/>
              <a:buAutoNum type="arabicPeriod"/>
              <a:defRPr/>
            </a:pPr>
            <a:r>
              <a:rPr lang="en-GB" sz="2300" b="1" dirty="0" smtClean="0">
                <a:solidFill>
                  <a:srgbClr val="FF0000"/>
                </a:solidFill>
              </a:rPr>
              <a:t>Repeat the above for copper</a:t>
            </a:r>
            <a:endParaRPr lang="en-GB" sz="2300" b="1" dirty="0" smtClean="0">
              <a:solidFill>
                <a:srgbClr val="FF0000"/>
              </a:solidFill>
            </a:endParaRPr>
          </a:p>
          <a:p>
            <a:pPr>
              <a:buFont typeface="+mj-lt"/>
              <a:buAutoNum type="arabicPeriod"/>
              <a:defRPr/>
            </a:pPr>
            <a:endParaRPr lang="en-GB" sz="2300" dirty="0" smtClean="0"/>
          </a:p>
          <a:p>
            <a:pPr>
              <a:buFont typeface="+mj-lt"/>
              <a:buAutoNum type="arabicPeriod"/>
              <a:defRPr/>
            </a:pPr>
            <a:endParaRPr lang="en-GB" sz="2300" dirty="0"/>
          </a:p>
        </p:txBody>
      </p:sp>
    </p:spTree>
    <p:extLst>
      <p:ext uri="{BB962C8B-B14F-4D97-AF65-F5344CB8AC3E}">
        <p14:creationId xmlns:p14="http://schemas.microsoft.com/office/powerpoint/2010/main" val="2585225358"/>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28625" y="0"/>
            <a:ext cx="8229600" cy="1143000"/>
          </a:xfrm>
        </p:spPr>
        <p:txBody>
          <a:bodyPr/>
          <a:lstStyle/>
          <a:p>
            <a:pPr eaLnBrk="1" hangingPunct="1"/>
            <a:r>
              <a:rPr lang="en-GB" smtClean="0"/>
              <a:t>Metallic Bonding</a:t>
            </a:r>
          </a:p>
        </p:txBody>
      </p:sp>
      <p:pic>
        <p:nvPicPr>
          <p:cNvPr id="38915" name="Picture 8"/>
          <p:cNvPicPr>
            <a:picLocks noChangeAspect="1" noChangeArrowheads="1"/>
          </p:cNvPicPr>
          <p:nvPr/>
        </p:nvPicPr>
        <p:blipFill>
          <a:blip r:embed="rId2" cstate="print"/>
          <a:srcRect/>
          <a:stretch>
            <a:fillRect/>
          </a:stretch>
        </p:blipFill>
        <p:spPr bwMode="auto">
          <a:xfrm>
            <a:off x="468313" y="981075"/>
            <a:ext cx="2336800" cy="1431925"/>
          </a:xfrm>
          <a:prstGeom prst="rect">
            <a:avLst/>
          </a:prstGeom>
          <a:noFill/>
          <a:ln w="9525">
            <a:solidFill>
              <a:schemeClr val="tx1"/>
            </a:solidFill>
            <a:miter lim="800000"/>
            <a:headEnd/>
            <a:tailEnd/>
          </a:ln>
        </p:spPr>
      </p:pic>
      <p:pic>
        <p:nvPicPr>
          <p:cNvPr id="38916" name="Picture 11"/>
          <p:cNvPicPr>
            <a:picLocks noChangeAspect="1" noChangeArrowheads="1"/>
          </p:cNvPicPr>
          <p:nvPr/>
        </p:nvPicPr>
        <p:blipFill>
          <a:blip r:embed="rId3" cstate="print"/>
          <a:srcRect/>
          <a:stretch>
            <a:fillRect/>
          </a:stretch>
        </p:blipFill>
        <p:spPr bwMode="auto">
          <a:xfrm>
            <a:off x="3500438" y="1285875"/>
            <a:ext cx="2252662" cy="1928813"/>
          </a:xfrm>
          <a:prstGeom prst="rect">
            <a:avLst/>
          </a:prstGeom>
          <a:noFill/>
          <a:ln w="9525">
            <a:solidFill>
              <a:schemeClr val="tx1"/>
            </a:solidFill>
            <a:miter lim="800000"/>
            <a:headEnd/>
            <a:tailEnd/>
          </a:ln>
        </p:spPr>
      </p:pic>
      <p:pic>
        <p:nvPicPr>
          <p:cNvPr id="38917" name="Picture 15"/>
          <p:cNvPicPr>
            <a:picLocks noChangeAspect="1" noChangeArrowheads="1"/>
          </p:cNvPicPr>
          <p:nvPr/>
        </p:nvPicPr>
        <p:blipFill>
          <a:blip r:embed="rId4" cstate="print"/>
          <a:srcRect/>
          <a:stretch>
            <a:fillRect/>
          </a:stretch>
        </p:blipFill>
        <p:spPr bwMode="auto">
          <a:xfrm>
            <a:off x="6443663" y="1052513"/>
            <a:ext cx="2406650" cy="1981200"/>
          </a:xfrm>
          <a:prstGeom prst="rect">
            <a:avLst/>
          </a:prstGeom>
          <a:noFill/>
          <a:ln w="9525">
            <a:solidFill>
              <a:schemeClr val="tx1"/>
            </a:solidFill>
            <a:miter lim="800000"/>
            <a:headEnd/>
            <a:tailEnd/>
          </a:ln>
        </p:spPr>
      </p:pic>
      <p:pic>
        <p:nvPicPr>
          <p:cNvPr id="38918" name="Picture 26"/>
          <p:cNvPicPr>
            <a:picLocks noChangeAspect="1" noChangeArrowheads="1"/>
          </p:cNvPicPr>
          <p:nvPr/>
        </p:nvPicPr>
        <p:blipFill>
          <a:blip r:embed="rId5" cstate="print"/>
          <a:srcRect/>
          <a:stretch>
            <a:fillRect/>
          </a:stretch>
        </p:blipFill>
        <p:spPr bwMode="auto">
          <a:xfrm>
            <a:off x="7740650" y="3284538"/>
            <a:ext cx="952500" cy="287337"/>
          </a:xfrm>
          <a:prstGeom prst="rect">
            <a:avLst/>
          </a:prstGeom>
          <a:noFill/>
          <a:ln w="9525">
            <a:solidFill>
              <a:schemeClr val="tx1"/>
            </a:solidFill>
            <a:miter lim="800000"/>
            <a:headEnd/>
            <a:tailEnd/>
          </a:ln>
        </p:spPr>
      </p:pic>
      <p:pic>
        <p:nvPicPr>
          <p:cNvPr id="38919" name="Picture 33"/>
          <p:cNvPicPr>
            <a:picLocks noChangeAspect="1" noChangeArrowheads="1"/>
          </p:cNvPicPr>
          <p:nvPr/>
        </p:nvPicPr>
        <p:blipFill>
          <a:blip r:embed="rId6" cstate="print"/>
          <a:srcRect/>
          <a:stretch>
            <a:fillRect/>
          </a:stretch>
        </p:blipFill>
        <p:spPr bwMode="auto">
          <a:xfrm>
            <a:off x="1908175" y="4437063"/>
            <a:ext cx="1404938" cy="396875"/>
          </a:xfrm>
          <a:prstGeom prst="rect">
            <a:avLst/>
          </a:prstGeom>
          <a:noFill/>
          <a:ln w="9525">
            <a:solidFill>
              <a:schemeClr val="tx1"/>
            </a:solidFill>
            <a:miter lim="800000"/>
            <a:headEnd/>
            <a:tailEnd/>
          </a:ln>
        </p:spPr>
      </p:pic>
      <p:pic>
        <p:nvPicPr>
          <p:cNvPr id="38920" name="Picture 19"/>
          <p:cNvPicPr>
            <a:picLocks noChangeAspect="1" noChangeArrowheads="1"/>
          </p:cNvPicPr>
          <p:nvPr/>
        </p:nvPicPr>
        <p:blipFill>
          <a:blip r:embed="rId7" cstate="print"/>
          <a:srcRect/>
          <a:stretch>
            <a:fillRect/>
          </a:stretch>
        </p:blipFill>
        <p:spPr bwMode="auto">
          <a:xfrm>
            <a:off x="323850" y="2636838"/>
            <a:ext cx="2246313" cy="1511300"/>
          </a:xfrm>
          <a:prstGeom prst="rect">
            <a:avLst/>
          </a:prstGeom>
          <a:noFill/>
          <a:ln w="9525">
            <a:solidFill>
              <a:schemeClr val="tx1"/>
            </a:solidFill>
            <a:miter lim="800000"/>
            <a:headEnd/>
            <a:tailEnd/>
          </a:ln>
        </p:spPr>
      </p:pic>
      <p:pic>
        <p:nvPicPr>
          <p:cNvPr id="38921" name="Picture 23"/>
          <p:cNvPicPr>
            <a:picLocks noChangeAspect="1" noChangeArrowheads="1"/>
          </p:cNvPicPr>
          <p:nvPr/>
        </p:nvPicPr>
        <p:blipFill>
          <a:blip r:embed="rId8" cstate="print"/>
          <a:srcRect/>
          <a:stretch>
            <a:fillRect/>
          </a:stretch>
        </p:blipFill>
        <p:spPr bwMode="auto">
          <a:xfrm>
            <a:off x="3348038" y="3500438"/>
            <a:ext cx="2641600" cy="528637"/>
          </a:xfrm>
          <a:prstGeom prst="rect">
            <a:avLst/>
          </a:prstGeom>
          <a:noFill/>
          <a:ln w="9525">
            <a:solidFill>
              <a:schemeClr val="tx1"/>
            </a:solidFill>
            <a:miter lim="800000"/>
            <a:headEnd/>
            <a:tailEnd/>
          </a:ln>
        </p:spPr>
      </p:pic>
      <p:sp>
        <p:nvSpPr>
          <p:cNvPr id="38922" name="TextBox 10"/>
          <p:cNvSpPr txBox="1">
            <a:spLocks noChangeArrowheads="1"/>
          </p:cNvSpPr>
          <p:nvPr/>
        </p:nvSpPr>
        <p:spPr bwMode="auto">
          <a:xfrm>
            <a:off x="7092950" y="3789363"/>
            <a:ext cx="1871663" cy="461962"/>
          </a:xfrm>
          <a:prstGeom prst="rect">
            <a:avLst/>
          </a:prstGeom>
          <a:solidFill>
            <a:schemeClr val="bg1"/>
          </a:solidFill>
          <a:ln w="9525">
            <a:solidFill>
              <a:schemeClr val="tx1"/>
            </a:solidFill>
            <a:miter lim="800000"/>
            <a:headEnd/>
            <a:tailEnd/>
          </a:ln>
        </p:spPr>
        <p:txBody>
          <a:bodyPr>
            <a:spAutoFit/>
          </a:bodyPr>
          <a:lstStyle/>
          <a:p>
            <a:pPr algn="ctr"/>
            <a:r>
              <a:rPr lang="en-GB" sz="2400"/>
              <a:t>Ductile</a:t>
            </a:r>
          </a:p>
        </p:txBody>
      </p:sp>
      <p:pic>
        <p:nvPicPr>
          <p:cNvPr id="38923" name="Picture 2"/>
          <p:cNvPicPr>
            <a:picLocks noChangeAspect="1" noChangeArrowheads="1"/>
          </p:cNvPicPr>
          <p:nvPr/>
        </p:nvPicPr>
        <p:blipFill>
          <a:blip r:embed="rId9" cstate="print"/>
          <a:srcRect/>
          <a:stretch>
            <a:fillRect/>
          </a:stretch>
        </p:blipFill>
        <p:spPr bwMode="auto">
          <a:xfrm>
            <a:off x="7253288" y="4292600"/>
            <a:ext cx="1890712" cy="2565400"/>
          </a:xfrm>
          <a:prstGeom prst="rect">
            <a:avLst/>
          </a:prstGeom>
          <a:noFill/>
          <a:ln w="9525">
            <a:noFill/>
            <a:miter lim="800000"/>
            <a:headEnd/>
            <a:tailEnd/>
          </a:ln>
        </p:spPr>
      </p:pic>
      <p:pic>
        <p:nvPicPr>
          <p:cNvPr id="38924" name="Picture 3"/>
          <p:cNvPicPr>
            <a:picLocks noChangeAspect="1" noChangeArrowheads="1"/>
          </p:cNvPicPr>
          <p:nvPr/>
        </p:nvPicPr>
        <p:blipFill>
          <a:blip r:embed="rId10" cstate="print"/>
          <a:srcRect/>
          <a:stretch>
            <a:fillRect/>
          </a:stretch>
        </p:blipFill>
        <p:spPr bwMode="auto">
          <a:xfrm>
            <a:off x="539750" y="4946650"/>
            <a:ext cx="2428875" cy="191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395288" y="620713"/>
            <a:ext cx="8497887" cy="6048375"/>
          </a:xfrm>
        </p:spPr>
        <p:txBody>
          <a:bodyPr/>
          <a:lstStyle/>
          <a:p>
            <a:pPr algn="ctr" eaLnBrk="1" hangingPunct="1">
              <a:buFont typeface="Arial" charset="0"/>
              <a:buNone/>
            </a:pPr>
            <a:r>
              <a:rPr lang="en-GB" b="1" u="sng" smtClean="0"/>
              <a:t>Properties of giant metallic lattices</a:t>
            </a:r>
          </a:p>
          <a:p>
            <a:pPr eaLnBrk="1" hangingPunct="1">
              <a:buFont typeface="Arial" charset="0"/>
              <a:buNone/>
            </a:pPr>
            <a:r>
              <a:rPr lang="en-GB" b="1" smtClean="0"/>
              <a:t>Most metals have high melting and boiling points</a:t>
            </a:r>
          </a:p>
          <a:p>
            <a:pPr eaLnBrk="1" hangingPunct="1"/>
            <a:r>
              <a:rPr lang="en-GB" smtClean="0"/>
              <a:t>Electrons free to move, positive ions in fixed position</a:t>
            </a:r>
          </a:p>
          <a:p>
            <a:pPr eaLnBrk="1" hangingPunct="1"/>
            <a:r>
              <a:rPr lang="en-GB" smtClean="0"/>
              <a:t>Attraction between the positive ions and negative delocalised electrons is strong</a:t>
            </a:r>
          </a:p>
          <a:p>
            <a:pPr eaLnBrk="1" hangingPunct="1"/>
            <a:r>
              <a:rPr lang="en-GB" smtClean="0"/>
              <a:t>High temperatures are needed to break metallic bonds and dislodge ions from their rigid positions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395288" y="620713"/>
            <a:ext cx="8497887" cy="6048375"/>
          </a:xfrm>
        </p:spPr>
        <p:txBody>
          <a:bodyPr/>
          <a:lstStyle/>
          <a:p>
            <a:pPr algn="ctr" eaLnBrk="1" hangingPunct="1">
              <a:buFont typeface="Arial" charset="0"/>
              <a:buNone/>
            </a:pPr>
            <a:r>
              <a:rPr lang="en-GB" b="1" u="sng" smtClean="0"/>
              <a:t>Properties of giant metallic lattices</a:t>
            </a:r>
          </a:p>
          <a:p>
            <a:pPr eaLnBrk="1" hangingPunct="1">
              <a:buFont typeface="Arial" charset="0"/>
              <a:buNone/>
            </a:pPr>
            <a:r>
              <a:rPr lang="en-GB" b="1" smtClean="0"/>
              <a:t>Metals are good conductors of electricity</a:t>
            </a:r>
          </a:p>
          <a:p>
            <a:pPr eaLnBrk="1" hangingPunct="1"/>
            <a:r>
              <a:rPr lang="en-GB" smtClean="0"/>
              <a:t>Delocalised electrons can move freely anywhere within metallic lattice</a:t>
            </a:r>
          </a:p>
          <a:p>
            <a:pPr eaLnBrk="1" hangingPunct="1"/>
            <a:r>
              <a:rPr lang="en-GB" smtClean="0"/>
              <a:t>Allows the metal to conduct electricity even when on solid state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395288" y="620713"/>
            <a:ext cx="8497887" cy="6048375"/>
          </a:xfrm>
        </p:spPr>
        <p:txBody>
          <a:bodyPr/>
          <a:lstStyle/>
          <a:p>
            <a:pPr algn="ctr" eaLnBrk="1" hangingPunct="1">
              <a:buFont typeface="Arial" charset="0"/>
              <a:buNone/>
            </a:pPr>
            <a:r>
              <a:rPr lang="en-GB" b="1" u="sng" dirty="0" smtClean="0"/>
              <a:t>Properties of giant metallic lattices</a:t>
            </a:r>
          </a:p>
          <a:p>
            <a:pPr eaLnBrk="1" hangingPunct="1">
              <a:buFont typeface="Arial" charset="0"/>
              <a:buNone/>
            </a:pPr>
            <a:r>
              <a:rPr lang="en-GB" b="1" dirty="0" smtClean="0"/>
              <a:t>Metals are good conductors of heat</a:t>
            </a:r>
          </a:p>
          <a:p>
            <a:pPr eaLnBrk="1" hangingPunct="1"/>
            <a:r>
              <a:rPr lang="en-GB" dirty="0" smtClean="0"/>
              <a:t>When a metal is heated, energy is transferred to the electrons</a:t>
            </a:r>
          </a:p>
          <a:p>
            <a:pPr eaLnBrk="1" hangingPunct="1"/>
            <a:r>
              <a:rPr lang="en-GB" dirty="0" smtClean="0"/>
              <a:t>The delocalised electrons in the heated region move around faster and conduct the heat (energy) rapidly to other parts of the metal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395288" y="620713"/>
            <a:ext cx="8497887" cy="6048375"/>
          </a:xfrm>
        </p:spPr>
        <p:txBody>
          <a:bodyPr/>
          <a:lstStyle/>
          <a:p>
            <a:pPr algn="ctr" eaLnBrk="1" hangingPunct="1">
              <a:buFont typeface="Arial" charset="0"/>
              <a:buNone/>
            </a:pPr>
            <a:r>
              <a:rPr lang="en-GB" b="1" u="sng" dirty="0" smtClean="0"/>
              <a:t>Properties of giant metallic lattices</a:t>
            </a:r>
          </a:p>
          <a:p>
            <a:pPr eaLnBrk="1" hangingPunct="1">
              <a:buFont typeface="Arial" charset="0"/>
              <a:buNone/>
            </a:pPr>
            <a:r>
              <a:rPr lang="en-GB" b="1" dirty="0" smtClean="0"/>
              <a:t>Metals have high densities</a:t>
            </a:r>
          </a:p>
          <a:p>
            <a:pPr eaLnBrk="1" hangingPunct="1"/>
            <a:r>
              <a:rPr lang="en-GB" dirty="0" smtClean="0"/>
              <a:t>Atoms are close packed with as little space between them as possible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7"/>
          <p:cNvSpPr txBox="1">
            <a:spLocks noChangeArrowheads="1"/>
          </p:cNvSpPr>
          <p:nvPr/>
        </p:nvSpPr>
        <p:spPr bwMode="auto">
          <a:xfrm>
            <a:off x="179388" y="150813"/>
            <a:ext cx="8713787" cy="2677656"/>
          </a:xfrm>
          <a:prstGeom prst="rect">
            <a:avLst/>
          </a:prstGeom>
          <a:noFill/>
          <a:ln w="9525">
            <a:noFill/>
            <a:miter lim="800000"/>
            <a:headEnd/>
            <a:tailEnd/>
          </a:ln>
        </p:spPr>
        <p:txBody>
          <a:bodyPr>
            <a:spAutoFit/>
          </a:bodyPr>
          <a:lstStyle/>
          <a:p>
            <a:r>
              <a:rPr lang="en-GB" sz="2800" b="1" dirty="0"/>
              <a:t>Metals are ductile and malleable</a:t>
            </a:r>
            <a:endParaRPr lang="en-GB" sz="2800" dirty="0"/>
          </a:p>
          <a:p>
            <a:r>
              <a:rPr lang="en-GB" sz="2800" dirty="0"/>
              <a:t>Ductile = can be drawn out or stretched e.g. into </a:t>
            </a:r>
            <a:r>
              <a:rPr lang="en-GB" sz="2800" dirty="0" smtClean="0"/>
              <a:t>wires</a:t>
            </a:r>
          </a:p>
          <a:p>
            <a:endParaRPr lang="en-GB" sz="2800" dirty="0"/>
          </a:p>
          <a:p>
            <a:r>
              <a:rPr lang="en-GB" sz="2800" dirty="0"/>
              <a:t>Malleable = can be hammered into shape (and thin sheets)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179388" y="188913"/>
            <a:ext cx="8713787" cy="6480175"/>
          </a:xfrm>
        </p:spPr>
        <p:txBody>
          <a:bodyPr>
            <a:normAutofit lnSpcReduction="10000"/>
          </a:bodyPr>
          <a:lstStyle/>
          <a:p>
            <a:pPr algn="ctr">
              <a:buFont typeface="Arial" charset="0"/>
              <a:buNone/>
            </a:pPr>
            <a:r>
              <a:rPr lang="en-GB" sz="2800" u="sng" dirty="0" smtClean="0"/>
              <a:t>Homework</a:t>
            </a:r>
          </a:p>
          <a:p>
            <a:endParaRPr lang="en-GB" sz="2800" dirty="0" smtClean="0"/>
          </a:p>
          <a:p>
            <a:r>
              <a:rPr lang="en-GB" sz="2800" dirty="0" smtClean="0"/>
              <a:t>Private study work </a:t>
            </a:r>
            <a:r>
              <a:rPr lang="en-GB" sz="2800" dirty="0" smtClean="0">
                <a:solidFill>
                  <a:srgbClr val="7030A0"/>
                </a:solidFill>
              </a:rPr>
              <a:t>(bring notes to show me next lesson)</a:t>
            </a:r>
            <a:r>
              <a:rPr lang="en-GB" sz="2800" dirty="0" smtClean="0"/>
              <a:t>;</a:t>
            </a:r>
          </a:p>
          <a:p>
            <a:r>
              <a:rPr lang="en-GB" sz="2800" dirty="0" smtClean="0"/>
              <a:t>Read pages 66 </a:t>
            </a:r>
            <a:r>
              <a:rPr lang="en-GB" sz="2800" smtClean="0"/>
              <a:t>– 71 </a:t>
            </a:r>
            <a:r>
              <a:rPr lang="en-GB" sz="2800" dirty="0" smtClean="0"/>
              <a:t>in your text book</a:t>
            </a:r>
          </a:p>
          <a:p>
            <a:r>
              <a:rPr lang="en-GB" sz="2800" dirty="0" smtClean="0"/>
              <a:t>Complete the summary questions on each double page spread.</a:t>
            </a:r>
          </a:p>
          <a:p>
            <a:r>
              <a:rPr lang="en-GB" sz="2800" dirty="0" smtClean="0"/>
              <a:t>Look at the following websites</a:t>
            </a:r>
          </a:p>
          <a:p>
            <a:r>
              <a:rPr lang="en-GB" sz="2800" dirty="0" smtClean="0">
                <a:hlinkClick r:id="rId2"/>
              </a:rPr>
              <a:t>http://www.chemguide.co.uk/atoms/structsmenu.html#top</a:t>
            </a:r>
            <a:endParaRPr lang="en-GB" sz="2800" dirty="0" smtClean="0"/>
          </a:p>
          <a:p>
            <a:pPr>
              <a:buNone/>
            </a:pPr>
            <a:r>
              <a:rPr lang="en-GB" sz="2800" dirty="0" smtClean="0"/>
              <a:t>(Not the structures of period 3)</a:t>
            </a:r>
          </a:p>
          <a:p>
            <a:r>
              <a:rPr lang="en-GB" sz="2800" dirty="0" smtClean="0">
                <a:hlinkClick r:id="rId3"/>
              </a:rPr>
              <a:t>http://www.chemnotes.org.uk/f321.html</a:t>
            </a:r>
            <a:endParaRPr lang="en-GB" sz="2800" dirty="0" smtClean="0"/>
          </a:p>
          <a:p>
            <a:r>
              <a:rPr lang="en-GB" sz="2800" dirty="0" smtClean="0"/>
              <a:t>Topic 5, concentrate on structure, bonding and properties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7"/>
          <p:cNvSpPr txBox="1">
            <a:spLocks noChangeArrowheads="1"/>
          </p:cNvSpPr>
          <p:nvPr/>
        </p:nvSpPr>
        <p:spPr bwMode="auto">
          <a:xfrm>
            <a:off x="179388" y="150813"/>
            <a:ext cx="8713787" cy="523220"/>
          </a:xfrm>
          <a:prstGeom prst="rect">
            <a:avLst/>
          </a:prstGeom>
          <a:noFill/>
          <a:ln w="9525">
            <a:noFill/>
            <a:miter lim="800000"/>
            <a:headEnd/>
            <a:tailEnd/>
          </a:ln>
        </p:spPr>
        <p:txBody>
          <a:bodyPr>
            <a:spAutoFit/>
          </a:bodyPr>
          <a:lstStyle/>
          <a:p>
            <a:r>
              <a:rPr lang="en-GB" sz="2800" b="1" dirty="0"/>
              <a:t>Metals are ductile and </a:t>
            </a:r>
            <a:r>
              <a:rPr lang="en-GB" sz="2800" b="1" dirty="0" smtClean="0"/>
              <a:t>malleable</a:t>
            </a:r>
            <a:endParaRPr lang="en-GB" sz="2800" dirty="0"/>
          </a:p>
        </p:txBody>
      </p:sp>
      <p:sp>
        <p:nvSpPr>
          <p:cNvPr id="8" name="Text Box 7"/>
          <p:cNvSpPr txBox="1">
            <a:spLocks noChangeArrowheads="1"/>
          </p:cNvSpPr>
          <p:nvPr/>
        </p:nvSpPr>
        <p:spPr bwMode="auto">
          <a:xfrm>
            <a:off x="0" y="692696"/>
            <a:ext cx="9144000" cy="3539430"/>
          </a:xfrm>
          <a:prstGeom prst="rect">
            <a:avLst/>
          </a:prstGeom>
          <a:solidFill>
            <a:srgbClr val="CCFFCC"/>
          </a:solidFill>
          <a:ln w="9525">
            <a:solidFill>
              <a:srgbClr val="0000FF"/>
            </a:solidFill>
            <a:miter lim="800000"/>
            <a:headEnd/>
            <a:tailEnd/>
          </a:ln>
        </p:spPr>
        <p:txBody>
          <a:bodyPr wrap="square">
            <a:spAutoFit/>
          </a:bodyPr>
          <a:lstStyle/>
          <a:p>
            <a:r>
              <a:rPr lang="en-GB" sz="2800" dirty="0" smtClean="0"/>
              <a:t>The bonds between the metal atoms are strong, but not directional because the delocalised electrons can drift the lattice and attract any positive atoms</a:t>
            </a:r>
          </a:p>
          <a:p>
            <a:endParaRPr lang="en-GB" sz="2800" dirty="0" smtClean="0"/>
          </a:p>
          <a:p>
            <a:r>
              <a:rPr lang="en-GB" sz="2800" dirty="0" smtClean="0"/>
              <a:t>When a force is applied to a metal, lines or layers of atoms can slide over each other</a:t>
            </a:r>
          </a:p>
          <a:p>
            <a:endParaRPr lang="en-GB" sz="2800" dirty="0" smtClean="0"/>
          </a:p>
          <a:p>
            <a:r>
              <a:rPr lang="en-GB" sz="2800" dirty="0" smtClean="0"/>
              <a:t>This is known as “slip”</a:t>
            </a:r>
            <a:endParaRPr lang="en-GB" sz="2800" dirty="0"/>
          </a:p>
        </p:txBody>
      </p:sp>
      <p:pic>
        <p:nvPicPr>
          <p:cNvPr id="9" name="Picture 10" descr="metallic-lattice-metal-kernals-displacement"/>
          <p:cNvPicPr>
            <a:picLocks noChangeAspect="1" noChangeArrowheads="1"/>
          </p:cNvPicPr>
          <p:nvPr/>
        </p:nvPicPr>
        <p:blipFill>
          <a:blip r:embed="rId3" cstate="print"/>
          <a:srcRect/>
          <a:stretch>
            <a:fillRect/>
          </a:stretch>
        </p:blipFill>
        <p:spPr bwMode="auto">
          <a:xfrm>
            <a:off x="1331640" y="4395788"/>
            <a:ext cx="6337300" cy="2462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395288" y="620713"/>
            <a:ext cx="8497887" cy="6048375"/>
          </a:xfrm>
        </p:spPr>
        <p:txBody>
          <a:bodyPr/>
          <a:lstStyle/>
          <a:p>
            <a:pPr algn="ctr" eaLnBrk="1" hangingPunct="1">
              <a:buFont typeface="Arial" charset="0"/>
              <a:buNone/>
            </a:pPr>
            <a:r>
              <a:rPr lang="en-GB" b="1" u="sng" smtClean="0"/>
              <a:t>Alloys</a:t>
            </a:r>
          </a:p>
        </p:txBody>
      </p:sp>
      <p:sp>
        <p:nvSpPr>
          <p:cNvPr id="4" name="Text Box 29"/>
          <p:cNvSpPr txBox="1">
            <a:spLocks noChangeArrowheads="1"/>
          </p:cNvSpPr>
          <p:nvPr/>
        </p:nvSpPr>
        <p:spPr bwMode="auto">
          <a:xfrm>
            <a:off x="250825" y="1484313"/>
            <a:ext cx="8569325" cy="4524375"/>
          </a:xfrm>
          <a:prstGeom prst="rect">
            <a:avLst/>
          </a:prstGeom>
          <a:noFill/>
          <a:ln w="9525">
            <a:noFill/>
            <a:miter lim="800000"/>
            <a:headEnd/>
            <a:tailEnd/>
          </a:ln>
        </p:spPr>
        <p:txBody>
          <a:bodyPr>
            <a:spAutoFit/>
          </a:bodyPr>
          <a:lstStyle/>
          <a:p>
            <a:pPr>
              <a:spcBef>
                <a:spcPct val="50000"/>
              </a:spcBef>
              <a:buFont typeface="Arial" pitchFamily="34" charset="0"/>
              <a:buChar char="•"/>
              <a:defRPr/>
            </a:pPr>
            <a:r>
              <a:rPr lang="en-GB" sz="3200" dirty="0">
                <a:latin typeface="+mj-lt"/>
              </a:rPr>
              <a:t>Alloys are mixtures of metals.  They are not compounds.</a:t>
            </a:r>
          </a:p>
          <a:p>
            <a:pPr>
              <a:spcBef>
                <a:spcPct val="50000"/>
              </a:spcBef>
              <a:buFont typeface="Arial" pitchFamily="34" charset="0"/>
              <a:buChar char="•"/>
              <a:defRPr/>
            </a:pPr>
            <a:r>
              <a:rPr lang="en-GB" sz="3200" dirty="0">
                <a:latin typeface="+mj-lt"/>
              </a:rPr>
              <a:t>Compounds always have the same proportion of atoms of each element. E.g. H</a:t>
            </a:r>
            <a:r>
              <a:rPr lang="en-GB" sz="3200" baseline="-25000" dirty="0">
                <a:latin typeface="+mj-lt"/>
              </a:rPr>
              <a:t>2</a:t>
            </a:r>
            <a:r>
              <a:rPr lang="en-GB" sz="3200" dirty="0">
                <a:latin typeface="+mj-lt"/>
              </a:rPr>
              <a:t>O</a:t>
            </a:r>
          </a:p>
          <a:p>
            <a:pPr>
              <a:spcBef>
                <a:spcPct val="50000"/>
              </a:spcBef>
              <a:buFont typeface="Arial" pitchFamily="34" charset="0"/>
              <a:buChar char="•"/>
              <a:defRPr/>
            </a:pPr>
            <a:r>
              <a:rPr lang="en-GB" sz="3200" dirty="0">
                <a:latin typeface="+mj-lt"/>
              </a:rPr>
              <a:t>In alloys the metals can mix together in different proportions.  In the structure, the positive ions of one element simply replace the ions of another element.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9"/>
          <p:cNvSpPr txBox="1">
            <a:spLocks noChangeArrowheads="1"/>
          </p:cNvSpPr>
          <p:nvPr/>
        </p:nvSpPr>
        <p:spPr bwMode="auto">
          <a:xfrm>
            <a:off x="179388" y="3789363"/>
            <a:ext cx="8964612" cy="2862262"/>
          </a:xfrm>
          <a:prstGeom prst="rect">
            <a:avLst/>
          </a:prstGeom>
          <a:noFill/>
          <a:ln w="9525">
            <a:noFill/>
            <a:miter lim="800000"/>
            <a:headEnd/>
            <a:tailEnd/>
          </a:ln>
        </p:spPr>
        <p:txBody>
          <a:bodyPr>
            <a:spAutoFit/>
          </a:bodyPr>
          <a:lstStyle/>
          <a:p>
            <a:pPr>
              <a:spcBef>
                <a:spcPct val="50000"/>
              </a:spcBef>
            </a:pPr>
            <a:r>
              <a:rPr lang="en-GB" sz="2400"/>
              <a:t>Alloys modify a metal’s properties.</a:t>
            </a:r>
          </a:p>
          <a:p>
            <a:pPr>
              <a:spcBef>
                <a:spcPct val="50000"/>
              </a:spcBef>
            </a:pPr>
            <a:r>
              <a:rPr lang="en-GB" sz="2400"/>
              <a:t>Often one ion is a different size from the one that it replaces.</a:t>
            </a:r>
          </a:p>
          <a:p>
            <a:pPr>
              <a:spcBef>
                <a:spcPct val="50000"/>
              </a:spcBef>
            </a:pPr>
            <a:r>
              <a:rPr lang="en-GB" sz="2400"/>
              <a:t>This can make the metal harder by creating a barrier, and therefore preventing the layers of atoms sliding past each other.</a:t>
            </a:r>
          </a:p>
          <a:p>
            <a:pPr>
              <a:spcBef>
                <a:spcPct val="50000"/>
              </a:spcBef>
            </a:pPr>
            <a:r>
              <a:rPr lang="en-GB" sz="2400"/>
              <a:t>By controlling the amounts of elements added to an alloy you can control it’s properties e.g. With different steels</a:t>
            </a:r>
          </a:p>
        </p:txBody>
      </p:sp>
      <p:grpSp>
        <p:nvGrpSpPr>
          <p:cNvPr id="2" name="Group 55"/>
          <p:cNvGrpSpPr>
            <a:grpSpLocks/>
          </p:cNvGrpSpPr>
          <p:nvPr/>
        </p:nvGrpSpPr>
        <p:grpSpPr bwMode="auto">
          <a:xfrm>
            <a:off x="4983163" y="763588"/>
            <a:ext cx="4111625" cy="3065462"/>
            <a:chOff x="2562" y="1059"/>
            <a:chExt cx="2590" cy="1931"/>
          </a:xfrm>
        </p:grpSpPr>
        <p:sp>
          <p:nvSpPr>
            <p:cNvPr id="44055" name="Oval 4"/>
            <p:cNvSpPr>
              <a:spLocks noChangeArrowheads="1"/>
            </p:cNvSpPr>
            <p:nvPr/>
          </p:nvSpPr>
          <p:spPr bwMode="auto">
            <a:xfrm>
              <a:off x="3374" y="2115"/>
              <a:ext cx="367" cy="376"/>
            </a:xfrm>
            <a:prstGeom prst="ellipse">
              <a:avLst/>
            </a:prstGeom>
            <a:solidFill>
              <a:srgbClr val="B2B2B2"/>
            </a:solidFill>
            <a:ln w="9525">
              <a:solidFill>
                <a:schemeClr val="tx1"/>
              </a:solidFill>
              <a:round/>
              <a:headEnd/>
              <a:tailEnd/>
            </a:ln>
          </p:spPr>
          <p:txBody>
            <a:bodyPr wrap="none" anchor="ctr"/>
            <a:lstStyle/>
            <a:p>
              <a:endParaRPr lang="en-US" sz="2400"/>
            </a:p>
          </p:txBody>
        </p:sp>
        <p:sp>
          <p:nvSpPr>
            <p:cNvPr id="44056" name="Oval 5"/>
            <p:cNvSpPr>
              <a:spLocks noChangeArrowheads="1"/>
            </p:cNvSpPr>
            <p:nvPr/>
          </p:nvSpPr>
          <p:spPr bwMode="auto">
            <a:xfrm>
              <a:off x="3453" y="1752"/>
              <a:ext cx="367" cy="375"/>
            </a:xfrm>
            <a:prstGeom prst="ellipse">
              <a:avLst/>
            </a:prstGeom>
            <a:solidFill>
              <a:srgbClr val="B2B2B2"/>
            </a:solidFill>
            <a:ln w="9525">
              <a:solidFill>
                <a:schemeClr val="tx1"/>
              </a:solidFill>
              <a:round/>
              <a:headEnd/>
              <a:tailEnd/>
            </a:ln>
          </p:spPr>
          <p:txBody>
            <a:bodyPr wrap="none" anchor="ctr"/>
            <a:lstStyle/>
            <a:p>
              <a:endParaRPr lang="en-US" sz="2400"/>
            </a:p>
          </p:txBody>
        </p:sp>
        <p:sp>
          <p:nvSpPr>
            <p:cNvPr id="44057" name="Oval 6"/>
            <p:cNvSpPr>
              <a:spLocks noChangeArrowheads="1"/>
            </p:cNvSpPr>
            <p:nvPr/>
          </p:nvSpPr>
          <p:spPr bwMode="auto">
            <a:xfrm>
              <a:off x="3820" y="1752"/>
              <a:ext cx="367" cy="376"/>
            </a:xfrm>
            <a:prstGeom prst="ellipse">
              <a:avLst/>
            </a:prstGeom>
            <a:solidFill>
              <a:srgbClr val="B2B2B2"/>
            </a:solidFill>
            <a:ln w="9525">
              <a:solidFill>
                <a:schemeClr val="tx1"/>
              </a:solidFill>
              <a:round/>
              <a:headEnd/>
              <a:tailEnd/>
            </a:ln>
          </p:spPr>
          <p:txBody>
            <a:bodyPr wrap="none" anchor="ctr"/>
            <a:lstStyle/>
            <a:p>
              <a:endParaRPr lang="en-US" sz="2400"/>
            </a:p>
          </p:txBody>
        </p:sp>
        <p:sp>
          <p:nvSpPr>
            <p:cNvPr id="44058" name="Oval 7"/>
            <p:cNvSpPr>
              <a:spLocks noChangeArrowheads="1"/>
            </p:cNvSpPr>
            <p:nvPr/>
          </p:nvSpPr>
          <p:spPr bwMode="auto">
            <a:xfrm>
              <a:off x="3716" y="2115"/>
              <a:ext cx="523" cy="536"/>
            </a:xfrm>
            <a:prstGeom prst="ellipse">
              <a:avLst/>
            </a:prstGeom>
            <a:solidFill>
              <a:srgbClr val="FF0000"/>
            </a:solidFill>
            <a:ln w="9525">
              <a:solidFill>
                <a:schemeClr val="tx1"/>
              </a:solidFill>
              <a:round/>
              <a:headEnd/>
              <a:tailEnd/>
            </a:ln>
          </p:spPr>
          <p:txBody>
            <a:bodyPr wrap="none" anchor="ctr"/>
            <a:lstStyle/>
            <a:p>
              <a:endParaRPr lang="en-US" sz="2400"/>
            </a:p>
          </p:txBody>
        </p:sp>
        <p:sp>
          <p:nvSpPr>
            <p:cNvPr id="44059" name="Oval 8"/>
            <p:cNvSpPr>
              <a:spLocks noChangeArrowheads="1"/>
            </p:cNvSpPr>
            <p:nvPr/>
          </p:nvSpPr>
          <p:spPr bwMode="auto">
            <a:xfrm>
              <a:off x="4195" y="1842"/>
              <a:ext cx="366" cy="376"/>
            </a:xfrm>
            <a:prstGeom prst="ellipse">
              <a:avLst/>
            </a:prstGeom>
            <a:solidFill>
              <a:srgbClr val="B2B2B2"/>
            </a:solidFill>
            <a:ln w="9525">
              <a:solidFill>
                <a:schemeClr val="tx1"/>
              </a:solidFill>
              <a:round/>
              <a:headEnd/>
              <a:tailEnd/>
            </a:ln>
          </p:spPr>
          <p:txBody>
            <a:bodyPr wrap="none" anchor="ctr"/>
            <a:lstStyle/>
            <a:p>
              <a:endParaRPr lang="en-US" sz="2400"/>
            </a:p>
          </p:txBody>
        </p:sp>
        <p:sp>
          <p:nvSpPr>
            <p:cNvPr id="44060" name="Oval 9"/>
            <p:cNvSpPr>
              <a:spLocks noChangeArrowheads="1"/>
            </p:cNvSpPr>
            <p:nvPr/>
          </p:nvSpPr>
          <p:spPr bwMode="auto">
            <a:xfrm>
              <a:off x="3243" y="1467"/>
              <a:ext cx="367" cy="375"/>
            </a:xfrm>
            <a:prstGeom prst="ellipse">
              <a:avLst/>
            </a:prstGeom>
            <a:solidFill>
              <a:srgbClr val="B2B2B2"/>
            </a:solidFill>
            <a:ln w="9525">
              <a:solidFill>
                <a:schemeClr val="tx1"/>
              </a:solidFill>
              <a:round/>
              <a:headEnd/>
              <a:tailEnd/>
            </a:ln>
          </p:spPr>
          <p:txBody>
            <a:bodyPr wrap="none" anchor="ctr"/>
            <a:lstStyle/>
            <a:p>
              <a:endParaRPr lang="en-US" sz="2400"/>
            </a:p>
          </p:txBody>
        </p:sp>
        <p:sp>
          <p:nvSpPr>
            <p:cNvPr id="44061" name="Oval 10"/>
            <p:cNvSpPr>
              <a:spLocks noChangeArrowheads="1"/>
            </p:cNvSpPr>
            <p:nvPr/>
          </p:nvSpPr>
          <p:spPr bwMode="auto">
            <a:xfrm>
              <a:off x="3560" y="1170"/>
              <a:ext cx="523" cy="536"/>
            </a:xfrm>
            <a:prstGeom prst="ellipse">
              <a:avLst/>
            </a:prstGeom>
            <a:solidFill>
              <a:srgbClr val="FF0000"/>
            </a:solidFill>
            <a:ln w="9525">
              <a:solidFill>
                <a:schemeClr val="tx1"/>
              </a:solidFill>
              <a:round/>
              <a:headEnd/>
              <a:tailEnd/>
            </a:ln>
          </p:spPr>
          <p:txBody>
            <a:bodyPr wrap="none" anchor="ctr"/>
            <a:lstStyle/>
            <a:p>
              <a:endParaRPr lang="en-US" sz="2400"/>
            </a:p>
          </p:txBody>
        </p:sp>
        <p:sp>
          <p:nvSpPr>
            <p:cNvPr id="44062" name="Oval 11"/>
            <p:cNvSpPr>
              <a:spLocks noChangeArrowheads="1"/>
            </p:cNvSpPr>
            <p:nvPr/>
          </p:nvSpPr>
          <p:spPr bwMode="auto">
            <a:xfrm>
              <a:off x="4055" y="1467"/>
              <a:ext cx="367" cy="375"/>
            </a:xfrm>
            <a:prstGeom prst="ellipse">
              <a:avLst/>
            </a:prstGeom>
            <a:solidFill>
              <a:srgbClr val="B2B2B2"/>
            </a:solidFill>
            <a:ln w="9525">
              <a:solidFill>
                <a:schemeClr val="tx1"/>
              </a:solidFill>
              <a:round/>
              <a:headEnd/>
              <a:tailEnd/>
            </a:ln>
          </p:spPr>
          <p:txBody>
            <a:bodyPr wrap="none" anchor="ctr"/>
            <a:lstStyle/>
            <a:p>
              <a:endParaRPr lang="en-US" sz="2400"/>
            </a:p>
          </p:txBody>
        </p:sp>
        <p:sp>
          <p:nvSpPr>
            <p:cNvPr id="44063" name="Oval 12"/>
            <p:cNvSpPr>
              <a:spLocks noChangeArrowheads="1"/>
            </p:cNvSpPr>
            <p:nvPr/>
          </p:nvSpPr>
          <p:spPr bwMode="auto">
            <a:xfrm>
              <a:off x="4645" y="2284"/>
              <a:ext cx="367" cy="375"/>
            </a:xfrm>
            <a:prstGeom prst="ellipse">
              <a:avLst/>
            </a:prstGeom>
            <a:solidFill>
              <a:srgbClr val="B2B2B2"/>
            </a:solidFill>
            <a:ln w="9525">
              <a:solidFill>
                <a:schemeClr val="tx1"/>
              </a:solidFill>
              <a:round/>
              <a:headEnd/>
              <a:tailEnd/>
            </a:ln>
          </p:spPr>
          <p:txBody>
            <a:bodyPr wrap="none" anchor="ctr"/>
            <a:lstStyle/>
            <a:p>
              <a:endParaRPr lang="en-US" sz="2400"/>
            </a:p>
          </p:txBody>
        </p:sp>
        <p:sp>
          <p:nvSpPr>
            <p:cNvPr id="44064" name="Oval 14"/>
            <p:cNvSpPr>
              <a:spLocks noChangeArrowheads="1"/>
            </p:cNvSpPr>
            <p:nvPr/>
          </p:nvSpPr>
          <p:spPr bwMode="auto">
            <a:xfrm>
              <a:off x="2929" y="1851"/>
              <a:ext cx="523" cy="536"/>
            </a:xfrm>
            <a:prstGeom prst="ellipse">
              <a:avLst/>
            </a:prstGeom>
            <a:solidFill>
              <a:schemeClr val="tx1"/>
            </a:solidFill>
            <a:ln w="9525">
              <a:solidFill>
                <a:schemeClr val="tx1"/>
              </a:solidFill>
              <a:round/>
              <a:headEnd/>
              <a:tailEnd/>
            </a:ln>
          </p:spPr>
          <p:txBody>
            <a:bodyPr wrap="none" anchor="ctr"/>
            <a:lstStyle/>
            <a:p>
              <a:endParaRPr lang="en-US" sz="2400"/>
            </a:p>
          </p:txBody>
        </p:sp>
        <p:sp>
          <p:nvSpPr>
            <p:cNvPr id="44065" name="Oval 16"/>
            <p:cNvSpPr>
              <a:spLocks noChangeArrowheads="1"/>
            </p:cNvSpPr>
            <p:nvPr/>
          </p:nvSpPr>
          <p:spPr bwMode="auto">
            <a:xfrm>
              <a:off x="3334" y="2465"/>
              <a:ext cx="367" cy="375"/>
            </a:xfrm>
            <a:prstGeom prst="ellipse">
              <a:avLst/>
            </a:prstGeom>
            <a:solidFill>
              <a:srgbClr val="B2B2B2"/>
            </a:solidFill>
            <a:ln w="9525">
              <a:solidFill>
                <a:schemeClr val="tx1"/>
              </a:solidFill>
              <a:round/>
              <a:headEnd/>
              <a:tailEnd/>
            </a:ln>
          </p:spPr>
          <p:txBody>
            <a:bodyPr wrap="none" anchor="ctr"/>
            <a:lstStyle/>
            <a:p>
              <a:endParaRPr lang="en-US" sz="2400"/>
            </a:p>
          </p:txBody>
        </p:sp>
        <p:sp>
          <p:nvSpPr>
            <p:cNvPr id="44066" name="Oval 17"/>
            <p:cNvSpPr>
              <a:spLocks noChangeArrowheads="1"/>
            </p:cNvSpPr>
            <p:nvPr/>
          </p:nvSpPr>
          <p:spPr bwMode="auto">
            <a:xfrm>
              <a:off x="2604" y="2478"/>
              <a:ext cx="367" cy="375"/>
            </a:xfrm>
            <a:prstGeom prst="ellipse">
              <a:avLst/>
            </a:prstGeom>
            <a:solidFill>
              <a:srgbClr val="B2B2B2"/>
            </a:solidFill>
            <a:ln w="9525">
              <a:solidFill>
                <a:schemeClr val="tx1"/>
              </a:solidFill>
              <a:round/>
              <a:headEnd/>
              <a:tailEnd/>
            </a:ln>
          </p:spPr>
          <p:txBody>
            <a:bodyPr wrap="none" anchor="ctr"/>
            <a:lstStyle/>
            <a:p>
              <a:endParaRPr lang="en-US" sz="2400"/>
            </a:p>
          </p:txBody>
        </p:sp>
        <p:sp>
          <p:nvSpPr>
            <p:cNvPr id="44067" name="Oval 18"/>
            <p:cNvSpPr>
              <a:spLocks noChangeArrowheads="1"/>
            </p:cNvSpPr>
            <p:nvPr/>
          </p:nvSpPr>
          <p:spPr bwMode="auto">
            <a:xfrm>
              <a:off x="4580" y="1752"/>
              <a:ext cx="523" cy="536"/>
            </a:xfrm>
            <a:prstGeom prst="ellipse">
              <a:avLst/>
            </a:prstGeom>
            <a:solidFill>
              <a:schemeClr val="tx1"/>
            </a:solidFill>
            <a:ln w="9525">
              <a:solidFill>
                <a:schemeClr val="tx1"/>
              </a:solidFill>
              <a:round/>
              <a:headEnd/>
              <a:tailEnd/>
            </a:ln>
          </p:spPr>
          <p:txBody>
            <a:bodyPr wrap="none" anchor="ctr"/>
            <a:lstStyle/>
            <a:p>
              <a:endParaRPr lang="en-US" sz="2400"/>
            </a:p>
          </p:txBody>
        </p:sp>
        <p:sp>
          <p:nvSpPr>
            <p:cNvPr id="44068" name="Oval 19"/>
            <p:cNvSpPr>
              <a:spLocks noChangeArrowheads="1"/>
            </p:cNvSpPr>
            <p:nvPr/>
          </p:nvSpPr>
          <p:spPr bwMode="auto">
            <a:xfrm>
              <a:off x="4241" y="2205"/>
              <a:ext cx="367" cy="376"/>
            </a:xfrm>
            <a:prstGeom prst="ellipse">
              <a:avLst/>
            </a:prstGeom>
            <a:solidFill>
              <a:srgbClr val="B2B2B2"/>
            </a:solidFill>
            <a:ln w="9525">
              <a:solidFill>
                <a:schemeClr val="tx1"/>
              </a:solidFill>
              <a:round/>
              <a:headEnd/>
              <a:tailEnd/>
            </a:ln>
          </p:spPr>
          <p:txBody>
            <a:bodyPr wrap="none" anchor="ctr"/>
            <a:lstStyle/>
            <a:p>
              <a:endParaRPr lang="en-US" sz="2400"/>
            </a:p>
          </p:txBody>
        </p:sp>
        <p:sp>
          <p:nvSpPr>
            <p:cNvPr id="44069" name="Oval 20"/>
            <p:cNvSpPr>
              <a:spLocks noChangeArrowheads="1"/>
            </p:cNvSpPr>
            <p:nvPr/>
          </p:nvSpPr>
          <p:spPr bwMode="auto">
            <a:xfrm>
              <a:off x="4468" y="2614"/>
              <a:ext cx="367" cy="376"/>
            </a:xfrm>
            <a:prstGeom prst="ellipse">
              <a:avLst/>
            </a:prstGeom>
            <a:solidFill>
              <a:srgbClr val="B2B2B2"/>
            </a:solidFill>
            <a:ln w="9525">
              <a:solidFill>
                <a:schemeClr val="tx1"/>
              </a:solidFill>
              <a:round/>
              <a:headEnd/>
              <a:tailEnd/>
            </a:ln>
          </p:spPr>
          <p:txBody>
            <a:bodyPr wrap="none" anchor="ctr"/>
            <a:lstStyle/>
            <a:p>
              <a:endParaRPr lang="en-US" sz="2400"/>
            </a:p>
          </p:txBody>
        </p:sp>
        <p:sp>
          <p:nvSpPr>
            <p:cNvPr id="44070" name="Oval 21"/>
            <p:cNvSpPr>
              <a:spLocks noChangeArrowheads="1"/>
            </p:cNvSpPr>
            <p:nvPr/>
          </p:nvSpPr>
          <p:spPr bwMode="auto">
            <a:xfrm>
              <a:off x="2604" y="2115"/>
              <a:ext cx="367" cy="376"/>
            </a:xfrm>
            <a:prstGeom prst="ellipse">
              <a:avLst/>
            </a:prstGeom>
            <a:solidFill>
              <a:srgbClr val="B2B2B2"/>
            </a:solidFill>
            <a:ln w="9525">
              <a:solidFill>
                <a:schemeClr val="tx1"/>
              </a:solidFill>
              <a:round/>
              <a:headEnd/>
              <a:tailEnd/>
            </a:ln>
          </p:spPr>
          <p:txBody>
            <a:bodyPr wrap="none" anchor="ctr"/>
            <a:lstStyle/>
            <a:p>
              <a:endParaRPr lang="en-US" sz="2400"/>
            </a:p>
          </p:txBody>
        </p:sp>
        <p:sp>
          <p:nvSpPr>
            <p:cNvPr id="44071" name="Oval 22"/>
            <p:cNvSpPr>
              <a:spLocks noChangeArrowheads="1"/>
            </p:cNvSpPr>
            <p:nvPr/>
          </p:nvSpPr>
          <p:spPr bwMode="auto">
            <a:xfrm>
              <a:off x="2562" y="1752"/>
              <a:ext cx="367" cy="376"/>
            </a:xfrm>
            <a:prstGeom prst="ellipse">
              <a:avLst/>
            </a:prstGeom>
            <a:solidFill>
              <a:srgbClr val="B2B2B2"/>
            </a:solidFill>
            <a:ln w="9525">
              <a:solidFill>
                <a:schemeClr val="tx1"/>
              </a:solidFill>
              <a:round/>
              <a:headEnd/>
              <a:tailEnd/>
            </a:ln>
          </p:spPr>
          <p:txBody>
            <a:bodyPr wrap="none" anchor="ctr"/>
            <a:lstStyle/>
            <a:p>
              <a:endParaRPr lang="en-US" sz="2400"/>
            </a:p>
          </p:txBody>
        </p:sp>
        <p:sp>
          <p:nvSpPr>
            <p:cNvPr id="44072" name="Oval 23"/>
            <p:cNvSpPr>
              <a:spLocks noChangeArrowheads="1"/>
            </p:cNvSpPr>
            <p:nvPr/>
          </p:nvSpPr>
          <p:spPr bwMode="auto">
            <a:xfrm>
              <a:off x="4055" y="1071"/>
              <a:ext cx="367" cy="376"/>
            </a:xfrm>
            <a:prstGeom prst="ellipse">
              <a:avLst/>
            </a:prstGeom>
            <a:solidFill>
              <a:srgbClr val="B2B2B2"/>
            </a:solidFill>
            <a:ln w="9525">
              <a:solidFill>
                <a:schemeClr val="tx1"/>
              </a:solidFill>
              <a:round/>
              <a:headEnd/>
              <a:tailEnd/>
            </a:ln>
          </p:spPr>
          <p:txBody>
            <a:bodyPr wrap="none" anchor="ctr"/>
            <a:lstStyle/>
            <a:p>
              <a:endParaRPr lang="en-US" sz="2400"/>
            </a:p>
          </p:txBody>
        </p:sp>
        <p:sp>
          <p:nvSpPr>
            <p:cNvPr id="44073" name="Oval 24"/>
            <p:cNvSpPr>
              <a:spLocks noChangeArrowheads="1"/>
            </p:cNvSpPr>
            <p:nvPr/>
          </p:nvSpPr>
          <p:spPr bwMode="auto">
            <a:xfrm>
              <a:off x="4782" y="1071"/>
              <a:ext cx="366" cy="375"/>
            </a:xfrm>
            <a:prstGeom prst="ellipse">
              <a:avLst/>
            </a:prstGeom>
            <a:solidFill>
              <a:srgbClr val="B2B2B2"/>
            </a:solidFill>
            <a:ln w="9525">
              <a:solidFill>
                <a:schemeClr val="tx1"/>
              </a:solidFill>
              <a:round/>
              <a:headEnd/>
              <a:tailEnd/>
            </a:ln>
          </p:spPr>
          <p:txBody>
            <a:bodyPr wrap="none" anchor="ctr"/>
            <a:lstStyle/>
            <a:p>
              <a:endParaRPr lang="en-US" sz="2400"/>
            </a:p>
          </p:txBody>
        </p:sp>
        <p:sp>
          <p:nvSpPr>
            <p:cNvPr id="44074" name="Oval 25"/>
            <p:cNvSpPr>
              <a:spLocks noChangeArrowheads="1"/>
            </p:cNvSpPr>
            <p:nvPr/>
          </p:nvSpPr>
          <p:spPr bwMode="auto">
            <a:xfrm>
              <a:off x="2876" y="1421"/>
              <a:ext cx="367" cy="376"/>
            </a:xfrm>
            <a:prstGeom prst="ellipse">
              <a:avLst/>
            </a:prstGeom>
            <a:solidFill>
              <a:srgbClr val="B2B2B2"/>
            </a:solidFill>
            <a:ln w="9525">
              <a:solidFill>
                <a:schemeClr val="tx1"/>
              </a:solidFill>
              <a:round/>
              <a:headEnd/>
              <a:tailEnd/>
            </a:ln>
          </p:spPr>
          <p:txBody>
            <a:bodyPr wrap="none" anchor="ctr"/>
            <a:lstStyle/>
            <a:p>
              <a:endParaRPr lang="en-US" sz="2400"/>
            </a:p>
          </p:txBody>
        </p:sp>
        <p:sp>
          <p:nvSpPr>
            <p:cNvPr id="44075" name="Oval 26"/>
            <p:cNvSpPr>
              <a:spLocks noChangeArrowheads="1"/>
            </p:cNvSpPr>
            <p:nvPr/>
          </p:nvSpPr>
          <p:spPr bwMode="auto">
            <a:xfrm>
              <a:off x="3715" y="2614"/>
              <a:ext cx="367" cy="376"/>
            </a:xfrm>
            <a:prstGeom prst="ellipse">
              <a:avLst/>
            </a:prstGeom>
            <a:solidFill>
              <a:srgbClr val="B2B2B2"/>
            </a:solidFill>
            <a:ln w="9525">
              <a:solidFill>
                <a:schemeClr val="tx1"/>
              </a:solidFill>
              <a:round/>
              <a:headEnd/>
              <a:tailEnd/>
            </a:ln>
          </p:spPr>
          <p:txBody>
            <a:bodyPr wrap="none" anchor="ctr"/>
            <a:lstStyle/>
            <a:p>
              <a:endParaRPr lang="en-US" sz="2400"/>
            </a:p>
          </p:txBody>
        </p:sp>
        <p:sp>
          <p:nvSpPr>
            <p:cNvPr id="44076" name="Oval 27"/>
            <p:cNvSpPr>
              <a:spLocks noChangeArrowheads="1"/>
            </p:cNvSpPr>
            <p:nvPr/>
          </p:nvSpPr>
          <p:spPr bwMode="auto">
            <a:xfrm>
              <a:off x="4082" y="2568"/>
              <a:ext cx="367" cy="375"/>
            </a:xfrm>
            <a:prstGeom prst="ellipse">
              <a:avLst/>
            </a:prstGeom>
            <a:solidFill>
              <a:srgbClr val="B2B2B2"/>
            </a:solidFill>
            <a:ln w="9525">
              <a:solidFill>
                <a:schemeClr val="tx1"/>
              </a:solidFill>
              <a:round/>
              <a:headEnd/>
              <a:tailEnd/>
            </a:ln>
          </p:spPr>
          <p:txBody>
            <a:bodyPr wrap="none" anchor="ctr"/>
            <a:lstStyle/>
            <a:p>
              <a:endParaRPr lang="en-US" sz="2400"/>
            </a:p>
          </p:txBody>
        </p:sp>
        <p:sp>
          <p:nvSpPr>
            <p:cNvPr id="44077" name="Oval 28"/>
            <p:cNvSpPr>
              <a:spLocks noChangeArrowheads="1"/>
            </p:cNvSpPr>
            <p:nvPr/>
          </p:nvSpPr>
          <p:spPr bwMode="auto">
            <a:xfrm>
              <a:off x="4785" y="1434"/>
              <a:ext cx="367" cy="375"/>
            </a:xfrm>
            <a:prstGeom prst="ellipse">
              <a:avLst/>
            </a:prstGeom>
            <a:solidFill>
              <a:srgbClr val="B2B2B2"/>
            </a:solidFill>
            <a:ln w="9525">
              <a:solidFill>
                <a:schemeClr val="tx1"/>
              </a:solidFill>
              <a:round/>
              <a:headEnd/>
              <a:tailEnd/>
            </a:ln>
          </p:spPr>
          <p:txBody>
            <a:bodyPr wrap="none" anchor="ctr"/>
            <a:lstStyle/>
            <a:p>
              <a:endParaRPr lang="en-US" sz="2400"/>
            </a:p>
          </p:txBody>
        </p:sp>
        <p:sp>
          <p:nvSpPr>
            <p:cNvPr id="44078" name="Oval 36"/>
            <p:cNvSpPr>
              <a:spLocks noChangeArrowheads="1"/>
            </p:cNvSpPr>
            <p:nvPr/>
          </p:nvSpPr>
          <p:spPr bwMode="auto">
            <a:xfrm>
              <a:off x="2876" y="1059"/>
              <a:ext cx="367" cy="375"/>
            </a:xfrm>
            <a:prstGeom prst="ellipse">
              <a:avLst/>
            </a:prstGeom>
            <a:solidFill>
              <a:srgbClr val="B2B2B2"/>
            </a:solidFill>
            <a:ln w="9525">
              <a:solidFill>
                <a:schemeClr val="tx1"/>
              </a:solidFill>
              <a:round/>
              <a:headEnd/>
              <a:tailEnd/>
            </a:ln>
          </p:spPr>
          <p:txBody>
            <a:bodyPr wrap="none" anchor="ctr"/>
            <a:lstStyle/>
            <a:p>
              <a:endParaRPr lang="en-US" sz="2400"/>
            </a:p>
          </p:txBody>
        </p:sp>
        <p:sp>
          <p:nvSpPr>
            <p:cNvPr id="44079" name="Oval 37"/>
            <p:cNvSpPr>
              <a:spLocks noChangeArrowheads="1"/>
            </p:cNvSpPr>
            <p:nvPr/>
          </p:nvSpPr>
          <p:spPr bwMode="auto">
            <a:xfrm>
              <a:off x="3243" y="1059"/>
              <a:ext cx="367" cy="375"/>
            </a:xfrm>
            <a:prstGeom prst="ellipse">
              <a:avLst/>
            </a:prstGeom>
            <a:solidFill>
              <a:srgbClr val="B2B2B2"/>
            </a:solidFill>
            <a:ln w="9525">
              <a:solidFill>
                <a:schemeClr val="tx1"/>
              </a:solidFill>
              <a:round/>
              <a:headEnd/>
              <a:tailEnd/>
            </a:ln>
          </p:spPr>
          <p:txBody>
            <a:bodyPr wrap="none" anchor="ctr"/>
            <a:lstStyle/>
            <a:p>
              <a:endParaRPr lang="en-US" sz="2400"/>
            </a:p>
          </p:txBody>
        </p:sp>
        <p:sp>
          <p:nvSpPr>
            <p:cNvPr id="44080" name="Oval 38"/>
            <p:cNvSpPr>
              <a:spLocks noChangeArrowheads="1"/>
            </p:cNvSpPr>
            <p:nvPr/>
          </p:nvSpPr>
          <p:spPr bwMode="auto">
            <a:xfrm>
              <a:off x="4422" y="1071"/>
              <a:ext cx="367" cy="375"/>
            </a:xfrm>
            <a:prstGeom prst="ellipse">
              <a:avLst/>
            </a:prstGeom>
            <a:solidFill>
              <a:srgbClr val="B2B2B2"/>
            </a:solidFill>
            <a:ln w="9525">
              <a:solidFill>
                <a:schemeClr val="tx1"/>
              </a:solidFill>
              <a:round/>
              <a:headEnd/>
              <a:tailEnd/>
            </a:ln>
          </p:spPr>
          <p:txBody>
            <a:bodyPr wrap="none" anchor="ctr"/>
            <a:lstStyle/>
            <a:p>
              <a:endParaRPr lang="en-US" sz="2400"/>
            </a:p>
          </p:txBody>
        </p:sp>
        <p:sp>
          <p:nvSpPr>
            <p:cNvPr id="44081" name="Oval 39"/>
            <p:cNvSpPr>
              <a:spLocks noChangeArrowheads="1"/>
            </p:cNvSpPr>
            <p:nvPr/>
          </p:nvSpPr>
          <p:spPr bwMode="auto">
            <a:xfrm>
              <a:off x="4422" y="1422"/>
              <a:ext cx="367" cy="375"/>
            </a:xfrm>
            <a:prstGeom prst="ellipse">
              <a:avLst/>
            </a:prstGeom>
            <a:solidFill>
              <a:srgbClr val="B2B2B2"/>
            </a:solidFill>
            <a:ln w="9525">
              <a:solidFill>
                <a:schemeClr val="tx1"/>
              </a:solidFill>
              <a:round/>
              <a:headEnd/>
              <a:tailEnd/>
            </a:ln>
          </p:spPr>
          <p:txBody>
            <a:bodyPr wrap="none" anchor="ctr"/>
            <a:lstStyle/>
            <a:p>
              <a:endParaRPr lang="en-US" sz="2400"/>
            </a:p>
          </p:txBody>
        </p:sp>
        <p:sp>
          <p:nvSpPr>
            <p:cNvPr id="44082" name="Oval 40"/>
            <p:cNvSpPr>
              <a:spLocks noChangeArrowheads="1"/>
            </p:cNvSpPr>
            <p:nvPr/>
          </p:nvSpPr>
          <p:spPr bwMode="auto">
            <a:xfrm>
              <a:off x="2971" y="2464"/>
              <a:ext cx="367" cy="376"/>
            </a:xfrm>
            <a:prstGeom prst="ellipse">
              <a:avLst/>
            </a:prstGeom>
            <a:solidFill>
              <a:srgbClr val="B2B2B2"/>
            </a:solidFill>
            <a:ln w="9525">
              <a:solidFill>
                <a:schemeClr val="tx1"/>
              </a:solidFill>
              <a:round/>
              <a:headEnd/>
              <a:tailEnd/>
            </a:ln>
          </p:spPr>
          <p:txBody>
            <a:bodyPr wrap="none" anchor="ctr"/>
            <a:lstStyle/>
            <a:p>
              <a:endParaRPr lang="en-US" sz="2400"/>
            </a:p>
          </p:txBody>
        </p:sp>
      </p:grpSp>
      <p:grpSp>
        <p:nvGrpSpPr>
          <p:cNvPr id="3" name="Group 54"/>
          <p:cNvGrpSpPr>
            <a:grpSpLocks/>
          </p:cNvGrpSpPr>
          <p:nvPr/>
        </p:nvGrpSpPr>
        <p:grpSpPr bwMode="auto">
          <a:xfrm>
            <a:off x="250825" y="333375"/>
            <a:ext cx="2303463" cy="2109788"/>
            <a:chOff x="567" y="527"/>
            <a:chExt cx="1451" cy="1329"/>
          </a:xfrm>
        </p:grpSpPr>
        <p:sp>
          <p:nvSpPr>
            <p:cNvPr id="44041" name="Oval 31"/>
            <p:cNvSpPr>
              <a:spLocks noChangeArrowheads="1"/>
            </p:cNvSpPr>
            <p:nvPr/>
          </p:nvSpPr>
          <p:spPr bwMode="auto">
            <a:xfrm>
              <a:off x="567" y="527"/>
              <a:ext cx="367" cy="376"/>
            </a:xfrm>
            <a:prstGeom prst="ellipse">
              <a:avLst/>
            </a:prstGeom>
            <a:solidFill>
              <a:srgbClr val="B2B2B2"/>
            </a:solidFill>
            <a:ln w="9525">
              <a:solidFill>
                <a:schemeClr val="tx1"/>
              </a:solidFill>
              <a:round/>
              <a:headEnd/>
              <a:tailEnd/>
            </a:ln>
          </p:spPr>
          <p:txBody>
            <a:bodyPr wrap="none" anchor="ctr"/>
            <a:lstStyle/>
            <a:p>
              <a:endParaRPr lang="en-US" sz="2400"/>
            </a:p>
          </p:txBody>
        </p:sp>
        <p:sp>
          <p:nvSpPr>
            <p:cNvPr id="44042" name="Oval 32"/>
            <p:cNvSpPr>
              <a:spLocks noChangeArrowheads="1"/>
            </p:cNvSpPr>
            <p:nvPr/>
          </p:nvSpPr>
          <p:spPr bwMode="auto">
            <a:xfrm>
              <a:off x="744" y="845"/>
              <a:ext cx="367" cy="376"/>
            </a:xfrm>
            <a:prstGeom prst="ellipse">
              <a:avLst/>
            </a:prstGeom>
            <a:solidFill>
              <a:srgbClr val="B2B2B2"/>
            </a:solidFill>
            <a:ln w="9525">
              <a:solidFill>
                <a:schemeClr val="tx1"/>
              </a:solidFill>
              <a:round/>
              <a:headEnd/>
              <a:tailEnd/>
            </a:ln>
          </p:spPr>
          <p:txBody>
            <a:bodyPr wrap="none" anchor="ctr"/>
            <a:lstStyle/>
            <a:p>
              <a:endParaRPr lang="en-US" sz="2400"/>
            </a:p>
          </p:txBody>
        </p:sp>
        <p:sp>
          <p:nvSpPr>
            <p:cNvPr id="44043" name="Oval 33"/>
            <p:cNvSpPr>
              <a:spLocks noChangeArrowheads="1"/>
            </p:cNvSpPr>
            <p:nvPr/>
          </p:nvSpPr>
          <p:spPr bwMode="auto">
            <a:xfrm>
              <a:off x="925" y="527"/>
              <a:ext cx="367" cy="376"/>
            </a:xfrm>
            <a:prstGeom prst="ellipse">
              <a:avLst/>
            </a:prstGeom>
            <a:solidFill>
              <a:srgbClr val="B2B2B2"/>
            </a:solidFill>
            <a:ln w="9525">
              <a:solidFill>
                <a:schemeClr val="tx1"/>
              </a:solidFill>
              <a:round/>
              <a:headEnd/>
              <a:tailEnd/>
            </a:ln>
          </p:spPr>
          <p:txBody>
            <a:bodyPr wrap="none" anchor="ctr"/>
            <a:lstStyle/>
            <a:p>
              <a:endParaRPr lang="en-US" sz="2400"/>
            </a:p>
          </p:txBody>
        </p:sp>
        <p:sp>
          <p:nvSpPr>
            <p:cNvPr id="44044" name="Oval 34"/>
            <p:cNvSpPr>
              <a:spLocks noChangeArrowheads="1"/>
            </p:cNvSpPr>
            <p:nvPr/>
          </p:nvSpPr>
          <p:spPr bwMode="auto">
            <a:xfrm>
              <a:off x="1288" y="527"/>
              <a:ext cx="367" cy="376"/>
            </a:xfrm>
            <a:prstGeom prst="ellipse">
              <a:avLst/>
            </a:prstGeom>
            <a:solidFill>
              <a:srgbClr val="B2B2B2"/>
            </a:solidFill>
            <a:ln w="9525">
              <a:solidFill>
                <a:schemeClr val="tx1"/>
              </a:solidFill>
              <a:round/>
              <a:headEnd/>
              <a:tailEnd/>
            </a:ln>
          </p:spPr>
          <p:txBody>
            <a:bodyPr wrap="none" anchor="ctr"/>
            <a:lstStyle/>
            <a:p>
              <a:endParaRPr lang="en-US" sz="2400"/>
            </a:p>
          </p:txBody>
        </p:sp>
        <p:sp>
          <p:nvSpPr>
            <p:cNvPr id="44045" name="Oval 35"/>
            <p:cNvSpPr>
              <a:spLocks noChangeArrowheads="1"/>
            </p:cNvSpPr>
            <p:nvPr/>
          </p:nvSpPr>
          <p:spPr bwMode="auto">
            <a:xfrm>
              <a:off x="1651" y="527"/>
              <a:ext cx="367" cy="376"/>
            </a:xfrm>
            <a:prstGeom prst="ellipse">
              <a:avLst/>
            </a:prstGeom>
            <a:solidFill>
              <a:srgbClr val="B2B2B2"/>
            </a:solidFill>
            <a:ln w="9525">
              <a:solidFill>
                <a:schemeClr val="tx1"/>
              </a:solidFill>
              <a:round/>
              <a:headEnd/>
              <a:tailEnd/>
            </a:ln>
          </p:spPr>
          <p:txBody>
            <a:bodyPr wrap="none" anchor="ctr"/>
            <a:lstStyle/>
            <a:p>
              <a:endParaRPr lang="en-US" sz="2400"/>
            </a:p>
          </p:txBody>
        </p:sp>
        <p:sp>
          <p:nvSpPr>
            <p:cNvPr id="44046" name="Oval 41"/>
            <p:cNvSpPr>
              <a:spLocks noChangeArrowheads="1"/>
            </p:cNvSpPr>
            <p:nvPr/>
          </p:nvSpPr>
          <p:spPr bwMode="auto">
            <a:xfrm>
              <a:off x="1107" y="845"/>
              <a:ext cx="367" cy="376"/>
            </a:xfrm>
            <a:prstGeom prst="ellipse">
              <a:avLst/>
            </a:prstGeom>
            <a:solidFill>
              <a:srgbClr val="B2B2B2"/>
            </a:solidFill>
            <a:ln w="9525">
              <a:solidFill>
                <a:schemeClr val="tx1"/>
              </a:solidFill>
              <a:round/>
              <a:headEnd/>
              <a:tailEnd/>
            </a:ln>
          </p:spPr>
          <p:txBody>
            <a:bodyPr wrap="none" anchor="ctr"/>
            <a:lstStyle/>
            <a:p>
              <a:endParaRPr lang="en-US" sz="2400"/>
            </a:p>
          </p:txBody>
        </p:sp>
        <p:sp>
          <p:nvSpPr>
            <p:cNvPr id="44047" name="Oval 42"/>
            <p:cNvSpPr>
              <a:spLocks noChangeArrowheads="1"/>
            </p:cNvSpPr>
            <p:nvPr/>
          </p:nvSpPr>
          <p:spPr bwMode="auto">
            <a:xfrm>
              <a:off x="1474" y="845"/>
              <a:ext cx="367" cy="376"/>
            </a:xfrm>
            <a:prstGeom prst="ellipse">
              <a:avLst/>
            </a:prstGeom>
            <a:solidFill>
              <a:srgbClr val="B2B2B2"/>
            </a:solidFill>
            <a:ln w="9525">
              <a:solidFill>
                <a:schemeClr val="tx1"/>
              </a:solidFill>
              <a:round/>
              <a:headEnd/>
              <a:tailEnd/>
            </a:ln>
          </p:spPr>
          <p:txBody>
            <a:bodyPr wrap="none" anchor="ctr"/>
            <a:lstStyle/>
            <a:p>
              <a:endParaRPr lang="en-US" sz="2400"/>
            </a:p>
          </p:txBody>
        </p:sp>
        <p:sp>
          <p:nvSpPr>
            <p:cNvPr id="44048" name="Oval 43"/>
            <p:cNvSpPr>
              <a:spLocks noChangeArrowheads="1"/>
            </p:cNvSpPr>
            <p:nvPr/>
          </p:nvSpPr>
          <p:spPr bwMode="auto">
            <a:xfrm>
              <a:off x="567" y="1162"/>
              <a:ext cx="367" cy="376"/>
            </a:xfrm>
            <a:prstGeom prst="ellipse">
              <a:avLst/>
            </a:prstGeom>
            <a:solidFill>
              <a:srgbClr val="B2B2B2"/>
            </a:solidFill>
            <a:ln w="9525">
              <a:solidFill>
                <a:schemeClr val="tx1"/>
              </a:solidFill>
              <a:round/>
              <a:headEnd/>
              <a:tailEnd/>
            </a:ln>
          </p:spPr>
          <p:txBody>
            <a:bodyPr wrap="none" anchor="ctr"/>
            <a:lstStyle/>
            <a:p>
              <a:endParaRPr lang="en-US" sz="2400"/>
            </a:p>
          </p:txBody>
        </p:sp>
        <p:sp>
          <p:nvSpPr>
            <p:cNvPr id="44049" name="Oval 44"/>
            <p:cNvSpPr>
              <a:spLocks noChangeArrowheads="1"/>
            </p:cNvSpPr>
            <p:nvPr/>
          </p:nvSpPr>
          <p:spPr bwMode="auto">
            <a:xfrm>
              <a:off x="744" y="1480"/>
              <a:ext cx="367" cy="376"/>
            </a:xfrm>
            <a:prstGeom prst="ellipse">
              <a:avLst/>
            </a:prstGeom>
            <a:solidFill>
              <a:srgbClr val="B2B2B2"/>
            </a:solidFill>
            <a:ln w="9525">
              <a:solidFill>
                <a:schemeClr val="tx1"/>
              </a:solidFill>
              <a:round/>
              <a:headEnd/>
              <a:tailEnd/>
            </a:ln>
          </p:spPr>
          <p:txBody>
            <a:bodyPr wrap="none" anchor="ctr"/>
            <a:lstStyle/>
            <a:p>
              <a:endParaRPr lang="en-US" sz="2400"/>
            </a:p>
          </p:txBody>
        </p:sp>
        <p:sp>
          <p:nvSpPr>
            <p:cNvPr id="44050" name="Oval 45"/>
            <p:cNvSpPr>
              <a:spLocks noChangeArrowheads="1"/>
            </p:cNvSpPr>
            <p:nvPr/>
          </p:nvSpPr>
          <p:spPr bwMode="auto">
            <a:xfrm>
              <a:off x="925" y="1162"/>
              <a:ext cx="367" cy="376"/>
            </a:xfrm>
            <a:prstGeom prst="ellipse">
              <a:avLst/>
            </a:prstGeom>
            <a:solidFill>
              <a:srgbClr val="B2B2B2"/>
            </a:solidFill>
            <a:ln w="9525">
              <a:solidFill>
                <a:schemeClr val="tx1"/>
              </a:solidFill>
              <a:round/>
              <a:headEnd/>
              <a:tailEnd/>
            </a:ln>
          </p:spPr>
          <p:txBody>
            <a:bodyPr wrap="none" anchor="ctr"/>
            <a:lstStyle/>
            <a:p>
              <a:endParaRPr lang="en-US" sz="2400"/>
            </a:p>
          </p:txBody>
        </p:sp>
        <p:sp>
          <p:nvSpPr>
            <p:cNvPr id="44051" name="Oval 46"/>
            <p:cNvSpPr>
              <a:spLocks noChangeArrowheads="1"/>
            </p:cNvSpPr>
            <p:nvPr/>
          </p:nvSpPr>
          <p:spPr bwMode="auto">
            <a:xfrm>
              <a:off x="1288" y="1162"/>
              <a:ext cx="367" cy="376"/>
            </a:xfrm>
            <a:prstGeom prst="ellipse">
              <a:avLst/>
            </a:prstGeom>
            <a:solidFill>
              <a:srgbClr val="B2B2B2"/>
            </a:solidFill>
            <a:ln w="9525">
              <a:solidFill>
                <a:schemeClr val="tx1"/>
              </a:solidFill>
              <a:round/>
              <a:headEnd/>
              <a:tailEnd/>
            </a:ln>
          </p:spPr>
          <p:txBody>
            <a:bodyPr wrap="none" anchor="ctr"/>
            <a:lstStyle/>
            <a:p>
              <a:endParaRPr lang="en-US" sz="2400"/>
            </a:p>
          </p:txBody>
        </p:sp>
        <p:sp>
          <p:nvSpPr>
            <p:cNvPr id="44052" name="Oval 47"/>
            <p:cNvSpPr>
              <a:spLocks noChangeArrowheads="1"/>
            </p:cNvSpPr>
            <p:nvPr/>
          </p:nvSpPr>
          <p:spPr bwMode="auto">
            <a:xfrm>
              <a:off x="1651" y="1162"/>
              <a:ext cx="367" cy="376"/>
            </a:xfrm>
            <a:prstGeom prst="ellipse">
              <a:avLst/>
            </a:prstGeom>
            <a:solidFill>
              <a:srgbClr val="B2B2B2"/>
            </a:solidFill>
            <a:ln w="9525">
              <a:solidFill>
                <a:schemeClr val="tx1"/>
              </a:solidFill>
              <a:round/>
              <a:headEnd/>
              <a:tailEnd/>
            </a:ln>
          </p:spPr>
          <p:txBody>
            <a:bodyPr wrap="none" anchor="ctr"/>
            <a:lstStyle/>
            <a:p>
              <a:endParaRPr lang="en-US" sz="2400"/>
            </a:p>
          </p:txBody>
        </p:sp>
        <p:sp>
          <p:nvSpPr>
            <p:cNvPr id="44053" name="Oval 48"/>
            <p:cNvSpPr>
              <a:spLocks noChangeArrowheads="1"/>
            </p:cNvSpPr>
            <p:nvPr/>
          </p:nvSpPr>
          <p:spPr bwMode="auto">
            <a:xfrm>
              <a:off x="1107" y="1480"/>
              <a:ext cx="367" cy="376"/>
            </a:xfrm>
            <a:prstGeom prst="ellipse">
              <a:avLst/>
            </a:prstGeom>
            <a:solidFill>
              <a:srgbClr val="B2B2B2"/>
            </a:solidFill>
            <a:ln w="9525">
              <a:solidFill>
                <a:schemeClr val="tx1"/>
              </a:solidFill>
              <a:round/>
              <a:headEnd/>
              <a:tailEnd/>
            </a:ln>
          </p:spPr>
          <p:txBody>
            <a:bodyPr wrap="none" anchor="ctr"/>
            <a:lstStyle/>
            <a:p>
              <a:endParaRPr lang="en-US" sz="2400"/>
            </a:p>
          </p:txBody>
        </p:sp>
        <p:sp>
          <p:nvSpPr>
            <p:cNvPr id="44054" name="Oval 49"/>
            <p:cNvSpPr>
              <a:spLocks noChangeArrowheads="1"/>
            </p:cNvSpPr>
            <p:nvPr/>
          </p:nvSpPr>
          <p:spPr bwMode="auto">
            <a:xfrm>
              <a:off x="1474" y="1480"/>
              <a:ext cx="367" cy="376"/>
            </a:xfrm>
            <a:prstGeom prst="ellipse">
              <a:avLst/>
            </a:prstGeom>
            <a:solidFill>
              <a:srgbClr val="B2B2B2"/>
            </a:solidFill>
            <a:ln w="9525">
              <a:solidFill>
                <a:schemeClr val="tx1"/>
              </a:solidFill>
              <a:round/>
              <a:headEnd/>
              <a:tailEnd/>
            </a:ln>
          </p:spPr>
          <p:txBody>
            <a:bodyPr wrap="none" anchor="ctr"/>
            <a:lstStyle/>
            <a:p>
              <a:endParaRPr lang="en-US" sz="2400"/>
            </a:p>
          </p:txBody>
        </p:sp>
      </p:grpSp>
      <p:sp>
        <p:nvSpPr>
          <p:cNvPr id="44037" name="Line 50"/>
          <p:cNvSpPr>
            <a:spLocks noChangeShapeType="1"/>
          </p:cNvSpPr>
          <p:nvPr/>
        </p:nvSpPr>
        <p:spPr bwMode="auto">
          <a:xfrm>
            <a:off x="2484438" y="1268413"/>
            <a:ext cx="2779712" cy="876300"/>
          </a:xfrm>
          <a:prstGeom prst="line">
            <a:avLst/>
          </a:prstGeom>
          <a:noFill/>
          <a:ln w="9525">
            <a:solidFill>
              <a:schemeClr val="tx1"/>
            </a:solidFill>
            <a:round/>
            <a:headEnd/>
            <a:tailEnd type="triangle" w="med" len="med"/>
          </a:ln>
        </p:spPr>
        <p:txBody>
          <a:bodyPr/>
          <a:lstStyle/>
          <a:p>
            <a:endParaRPr lang="en-GB"/>
          </a:p>
        </p:txBody>
      </p:sp>
      <p:sp>
        <p:nvSpPr>
          <p:cNvPr id="44038" name="Text Box 51"/>
          <p:cNvSpPr txBox="1">
            <a:spLocks noChangeArrowheads="1"/>
          </p:cNvSpPr>
          <p:nvPr/>
        </p:nvSpPr>
        <p:spPr bwMode="auto">
          <a:xfrm>
            <a:off x="107950" y="2565400"/>
            <a:ext cx="2735263" cy="830263"/>
          </a:xfrm>
          <a:prstGeom prst="rect">
            <a:avLst/>
          </a:prstGeom>
          <a:noFill/>
          <a:ln w="9525">
            <a:noFill/>
            <a:miter lim="800000"/>
            <a:headEnd/>
            <a:tailEnd/>
          </a:ln>
        </p:spPr>
        <p:txBody>
          <a:bodyPr>
            <a:spAutoFit/>
          </a:bodyPr>
          <a:lstStyle/>
          <a:p>
            <a:pPr>
              <a:spcBef>
                <a:spcPct val="50000"/>
              </a:spcBef>
            </a:pPr>
            <a:r>
              <a:rPr lang="en-GB" sz="2400"/>
              <a:t>Pure iron (wrought iron)</a:t>
            </a:r>
          </a:p>
        </p:txBody>
      </p:sp>
      <p:sp>
        <p:nvSpPr>
          <p:cNvPr id="44039" name="Text Box 52"/>
          <p:cNvSpPr txBox="1">
            <a:spLocks noChangeArrowheads="1"/>
          </p:cNvSpPr>
          <p:nvPr/>
        </p:nvSpPr>
        <p:spPr bwMode="auto">
          <a:xfrm>
            <a:off x="6205538" y="219075"/>
            <a:ext cx="2733675" cy="461963"/>
          </a:xfrm>
          <a:prstGeom prst="rect">
            <a:avLst/>
          </a:prstGeom>
          <a:noFill/>
          <a:ln w="9525">
            <a:noFill/>
            <a:miter lim="800000"/>
            <a:headEnd/>
            <a:tailEnd/>
          </a:ln>
        </p:spPr>
        <p:txBody>
          <a:bodyPr>
            <a:spAutoFit/>
          </a:bodyPr>
          <a:lstStyle/>
          <a:p>
            <a:pPr>
              <a:spcBef>
                <a:spcPct val="50000"/>
              </a:spcBef>
            </a:pPr>
            <a:r>
              <a:rPr lang="en-GB" sz="2400"/>
              <a:t>Steel (an alloy)</a:t>
            </a:r>
          </a:p>
        </p:txBody>
      </p:sp>
      <p:sp>
        <p:nvSpPr>
          <p:cNvPr id="44040" name="Text Box 53"/>
          <p:cNvSpPr txBox="1">
            <a:spLocks noChangeArrowheads="1"/>
          </p:cNvSpPr>
          <p:nvPr/>
        </p:nvSpPr>
        <p:spPr bwMode="auto">
          <a:xfrm>
            <a:off x="3125788" y="276225"/>
            <a:ext cx="1655762" cy="1570038"/>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GB" sz="2400"/>
              <a:t>Carbon and other metals added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sz="half" idx="1"/>
          </p:nvPr>
        </p:nvSpPr>
        <p:spPr>
          <a:xfrm>
            <a:off x="251520" y="260648"/>
            <a:ext cx="8496944" cy="6292552"/>
          </a:xfrm>
        </p:spPr>
        <p:txBody>
          <a:bodyPr>
            <a:normAutofit/>
          </a:bodyPr>
          <a:lstStyle/>
          <a:p>
            <a:pPr algn="ctr">
              <a:buNone/>
            </a:pPr>
            <a:r>
              <a:rPr lang="en-GB" sz="1800" b="1" u="sng" dirty="0" smtClean="0"/>
              <a:t>Metallic Bonding and Ionic Substances</a:t>
            </a:r>
            <a:endParaRPr lang="en-GB" sz="1800" b="1" u="sng" dirty="0" smtClean="0"/>
          </a:p>
          <a:p>
            <a:pPr>
              <a:buNone/>
            </a:pPr>
            <a:r>
              <a:rPr lang="en-GB" sz="1800" b="1" u="sng" dirty="0" smtClean="0">
                <a:solidFill>
                  <a:srgbClr val="FF0000"/>
                </a:solidFill>
              </a:rPr>
              <a:t>Metallic Bonding</a:t>
            </a:r>
          </a:p>
          <a:p>
            <a:r>
              <a:rPr lang="en-GB" sz="1800" dirty="0" smtClean="0">
                <a:solidFill>
                  <a:srgbClr val="FF0000"/>
                </a:solidFill>
              </a:rPr>
              <a:t>Know that metallic bonding is the strong electrostatic attraction between metal ions and the delocalised electrons</a:t>
            </a:r>
          </a:p>
          <a:p>
            <a:pPr>
              <a:buNone/>
            </a:pPr>
            <a:endParaRPr lang="en-GB" sz="1800" dirty="0" smtClean="0"/>
          </a:p>
          <a:p>
            <a:pPr>
              <a:buNone/>
            </a:pPr>
            <a:r>
              <a:rPr lang="en-GB" sz="1800" b="1" u="sng" dirty="0" smtClean="0">
                <a:solidFill>
                  <a:srgbClr val="FF0000"/>
                </a:solidFill>
              </a:rPr>
              <a:t>For metallic </a:t>
            </a:r>
            <a:r>
              <a:rPr lang="en-GB" sz="1800" b="1" u="sng" dirty="0" smtClean="0"/>
              <a:t>and ionic substances</a:t>
            </a:r>
            <a:endParaRPr lang="en-GB" sz="1800" b="1" u="sng" dirty="0" smtClean="0"/>
          </a:p>
          <a:p>
            <a:r>
              <a:rPr lang="en-GB" sz="1800" dirty="0" smtClean="0"/>
              <a:t>know that giant lattices are present in: </a:t>
            </a:r>
            <a:br>
              <a:rPr lang="en-GB" sz="1800" dirty="0" smtClean="0"/>
            </a:br>
            <a:r>
              <a:rPr lang="en-GB" sz="1800" dirty="0" err="1" smtClean="0"/>
              <a:t>i</a:t>
            </a:r>
            <a:r>
              <a:rPr lang="en-GB" sz="1800" dirty="0" smtClean="0"/>
              <a:t>) ionic solids (giant ionic lattices</a:t>
            </a:r>
            <a:r>
              <a:rPr lang="en-GB" sz="1800" dirty="0" smtClean="0"/>
              <a:t>)</a:t>
            </a:r>
            <a:r>
              <a:rPr lang="en-GB" sz="1800" dirty="0" smtClean="0"/>
              <a:t/>
            </a:r>
            <a:br>
              <a:rPr lang="en-GB" sz="1800" dirty="0" smtClean="0"/>
            </a:br>
            <a:r>
              <a:rPr lang="en-GB" sz="1800" dirty="0" smtClean="0"/>
              <a:t>iii) solid metals (giant metallic lattices)</a:t>
            </a:r>
          </a:p>
          <a:p>
            <a:r>
              <a:rPr lang="en-GB" sz="1800" dirty="0" smtClean="0"/>
              <a:t>be </a:t>
            </a:r>
            <a:r>
              <a:rPr lang="en-GB" sz="1800" dirty="0" smtClean="0"/>
              <a:t>able to predict the type of structure and bonding present in a substance from numerical data and/or other information</a:t>
            </a:r>
          </a:p>
          <a:p>
            <a:r>
              <a:rPr lang="en-GB" sz="1800" dirty="0" smtClean="0"/>
              <a:t>be able to predict the physical properties of a substance, including melting and boiling temperature, electrical conductivity and solubility in water, in terms of:</a:t>
            </a:r>
            <a:br>
              <a:rPr lang="en-GB" sz="1800" dirty="0" smtClean="0"/>
            </a:br>
            <a:r>
              <a:rPr lang="en-GB" sz="1800" dirty="0" err="1" smtClean="0"/>
              <a:t>i</a:t>
            </a:r>
            <a:r>
              <a:rPr lang="en-GB" sz="1800" dirty="0" smtClean="0"/>
              <a:t>) the types of particle present (atoms, molecules, ions, electrons)</a:t>
            </a:r>
            <a:br>
              <a:rPr lang="en-GB" sz="1800" dirty="0" smtClean="0"/>
            </a:br>
            <a:r>
              <a:rPr lang="en-GB" sz="1800" dirty="0" smtClean="0"/>
              <a:t>ii) the structure of the substance </a:t>
            </a:r>
            <a:br>
              <a:rPr lang="en-GB" sz="1800" dirty="0" smtClean="0"/>
            </a:br>
            <a:r>
              <a:rPr lang="en-GB" sz="1800" dirty="0" smtClean="0"/>
              <a:t>iii) the type of bonding and the presence of intermolecular forces, where </a:t>
            </a:r>
            <a:r>
              <a:rPr lang="en-GB" sz="1800" dirty="0" smtClean="0"/>
              <a:t>relevant</a:t>
            </a:r>
          </a:p>
          <a:p>
            <a:r>
              <a:rPr lang="en-GB" sz="1800" dirty="0" smtClean="0"/>
              <a:t>Explain why different ionic substances have different melting and boiling points</a:t>
            </a:r>
            <a:endParaRPr lang="en-GB" sz="1800" dirty="0" smtClean="0"/>
          </a:p>
        </p:txBody>
      </p:sp>
    </p:spTree>
    <p:extLst>
      <p:ext uri="{BB962C8B-B14F-4D97-AF65-F5344CB8AC3E}">
        <p14:creationId xmlns:p14="http://schemas.microsoft.com/office/powerpoint/2010/main" val="36027439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0"/>
          <p:cNvSpPr txBox="1">
            <a:spLocks noChangeArrowheads="1"/>
          </p:cNvSpPr>
          <p:nvPr/>
        </p:nvSpPr>
        <p:spPr bwMode="auto">
          <a:xfrm>
            <a:off x="88900" y="332656"/>
            <a:ext cx="8893175" cy="5509200"/>
          </a:xfrm>
          <a:prstGeom prst="rect">
            <a:avLst/>
          </a:prstGeom>
          <a:noFill/>
          <a:ln>
            <a:noFill/>
          </a:ln>
          <a:extLst/>
        </p:spPr>
        <p:txBody>
          <a:bodyPr wrap="square">
            <a:spAutoFit/>
          </a:bodyPr>
          <a:lstStyle>
            <a:lvl1pPr marL="354013" indent="-354013"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algn="ctr" eaLnBrk="1" hangingPunct="1">
              <a:defRPr/>
            </a:pPr>
            <a:r>
              <a:rPr lang="en-GB" sz="3200" b="1" u="sng" dirty="0" smtClean="0">
                <a:latin typeface="+mn-lt"/>
                <a:cs typeface="Tahoma" pitchFamily="34" charset="0"/>
              </a:rPr>
              <a:t>Ionic compounds’ characteristics:</a:t>
            </a:r>
            <a:endParaRPr lang="en-GB" sz="3200" dirty="0" smtClean="0">
              <a:latin typeface="+mn-lt"/>
              <a:cs typeface="Tahoma" pitchFamily="34" charset="0"/>
            </a:endParaRPr>
          </a:p>
          <a:p>
            <a:pPr eaLnBrk="1" hangingPunct="1">
              <a:spcAft>
                <a:spcPct val="50000"/>
              </a:spcAft>
              <a:buFontTx/>
              <a:buChar char="•"/>
              <a:defRPr/>
            </a:pPr>
            <a:r>
              <a:rPr lang="en-GB" sz="3200" dirty="0" smtClean="0">
                <a:latin typeface="+mn-lt"/>
                <a:cs typeface="Tahoma" pitchFamily="34" charset="0"/>
              </a:rPr>
              <a:t> High melting and boiling points</a:t>
            </a:r>
          </a:p>
          <a:p>
            <a:pPr eaLnBrk="1" hangingPunct="1">
              <a:spcAft>
                <a:spcPct val="50000"/>
              </a:spcAft>
              <a:buFontTx/>
              <a:buChar char="•"/>
              <a:defRPr/>
            </a:pPr>
            <a:r>
              <a:rPr lang="en-GB" sz="3200" dirty="0" smtClean="0">
                <a:latin typeface="+mn-lt"/>
                <a:cs typeface="Tahoma" pitchFamily="34" charset="0"/>
              </a:rPr>
              <a:t> Hard, brittle crystalline structures</a:t>
            </a:r>
          </a:p>
          <a:p>
            <a:pPr eaLnBrk="1" hangingPunct="1">
              <a:spcAft>
                <a:spcPct val="50000"/>
              </a:spcAft>
              <a:buFontTx/>
              <a:buChar char="•"/>
              <a:defRPr/>
            </a:pPr>
            <a:r>
              <a:rPr lang="en-GB" sz="3200" dirty="0" smtClean="0">
                <a:latin typeface="+mn-lt"/>
                <a:cs typeface="Tahoma" pitchFamily="34" charset="0"/>
              </a:rPr>
              <a:t> Uniform, repeat structure (alternating + &amp; – ions)</a:t>
            </a:r>
          </a:p>
          <a:p>
            <a:pPr eaLnBrk="1" hangingPunct="1">
              <a:spcAft>
                <a:spcPct val="50000"/>
              </a:spcAft>
              <a:buFontTx/>
              <a:buChar char="•"/>
              <a:defRPr/>
            </a:pPr>
            <a:r>
              <a:rPr lang="en-GB" sz="3200" dirty="0" smtClean="0">
                <a:latin typeface="+mn-lt"/>
                <a:cs typeface="Tahoma" pitchFamily="34" charset="0"/>
              </a:rPr>
              <a:t>Are often soluble in water and other polar solvents, but insoluble in non – polar solvents</a:t>
            </a:r>
          </a:p>
          <a:p>
            <a:pPr eaLnBrk="1" hangingPunct="1">
              <a:spcAft>
                <a:spcPct val="50000"/>
              </a:spcAft>
              <a:buFontTx/>
              <a:buChar char="•"/>
              <a:defRPr/>
            </a:pPr>
            <a:r>
              <a:rPr lang="en-GB" sz="3200" dirty="0" smtClean="0">
                <a:latin typeface="+mn-lt"/>
                <a:cs typeface="Tahoma" pitchFamily="34" charset="0"/>
              </a:rPr>
              <a:t> Do not conduct electricity when solid, but do in solution or when molten</a:t>
            </a:r>
            <a:endParaRPr lang="en-US" sz="3200" dirty="0" smtClean="0">
              <a:latin typeface="+mn-lt"/>
              <a:cs typeface="Tahom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smtClean="0"/>
              <a:t>Ionic Lattices</a:t>
            </a:r>
          </a:p>
        </p:txBody>
      </p:sp>
      <p:sp>
        <p:nvSpPr>
          <p:cNvPr id="175107" name="Rectangle 3"/>
          <p:cNvSpPr>
            <a:spLocks noGrp="1" noChangeArrowheads="1"/>
          </p:cNvSpPr>
          <p:nvPr>
            <p:ph idx="1"/>
          </p:nvPr>
        </p:nvSpPr>
        <p:spPr/>
        <p:txBody>
          <a:bodyPr/>
          <a:lstStyle/>
          <a:p>
            <a:pPr eaLnBrk="1" hangingPunct="1"/>
            <a:r>
              <a:rPr lang="en-GB" dirty="0" smtClean="0"/>
              <a:t>In an ionic compound there are positive and negative ions.</a:t>
            </a:r>
          </a:p>
          <a:p>
            <a:pPr eaLnBrk="1" hangingPunct="1"/>
            <a:r>
              <a:rPr lang="en-GB" dirty="0" smtClean="0"/>
              <a:t>They are held together by electrostatic attraction.</a:t>
            </a:r>
          </a:p>
          <a:p>
            <a:pPr eaLnBrk="1" hangingPunct="1"/>
            <a:r>
              <a:rPr lang="en-GB" dirty="0" smtClean="0"/>
              <a:t>These attractions happen in all directions.</a:t>
            </a:r>
          </a:p>
          <a:p>
            <a:pPr eaLnBrk="1" hangingPunct="1"/>
            <a:r>
              <a:rPr lang="en-GB" dirty="0" smtClean="0"/>
              <a:t>This means that the ionic compound is in the form of a </a:t>
            </a:r>
            <a:r>
              <a:rPr lang="en-GB" b="1" dirty="0" smtClean="0">
                <a:solidFill>
                  <a:srgbClr val="0070C0"/>
                </a:solidFill>
              </a:rPr>
              <a:t>giant ionic lattice</a:t>
            </a:r>
            <a:r>
              <a:rPr lang="en-GB"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51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51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51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smtClean="0"/>
              <a:t>Ionic Lattices</a:t>
            </a:r>
          </a:p>
        </p:txBody>
      </p:sp>
      <p:sp>
        <p:nvSpPr>
          <p:cNvPr id="176131" name="Rectangle 3"/>
          <p:cNvSpPr>
            <a:spLocks noGrp="1" noChangeArrowheads="1"/>
          </p:cNvSpPr>
          <p:nvPr>
            <p:ph idx="1"/>
          </p:nvPr>
        </p:nvSpPr>
        <p:spPr>
          <a:xfrm>
            <a:off x="179512" y="1600200"/>
            <a:ext cx="8507288" cy="4525963"/>
          </a:xfrm>
        </p:spPr>
        <p:txBody>
          <a:bodyPr/>
          <a:lstStyle/>
          <a:p>
            <a:pPr eaLnBrk="1" hangingPunct="1"/>
            <a:r>
              <a:rPr lang="en-GB" dirty="0" smtClean="0"/>
              <a:t>This strong multi-directional attraction means that ionic compounds have high melting and</a:t>
            </a:r>
            <a:br>
              <a:rPr lang="en-GB" dirty="0" smtClean="0"/>
            </a:br>
            <a:r>
              <a:rPr lang="en-GB" dirty="0" smtClean="0"/>
              <a:t>boiling points.</a:t>
            </a:r>
          </a:p>
        </p:txBody>
      </p:sp>
      <p:pic>
        <p:nvPicPr>
          <p:cNvPr id="176132" name="Picture 4" descr="S691813_aw_051"/>
          <p:cNvPicPr>
            <a:picLocks noChangeAspect="1" noChangeArrowheads="1"/>
          </p:cNvPicPr>
          <p:nvPr/>
        </p:nvPicPr>
        <p:blipFill>
          <a:blip r:embed="rId2" cstate="print"/>
          <a:srcRect/>
          <a:stretch>
            <a:fillRect/>
          </a:stretch>
        </p:blipFill>
        <p:spPr bwMode="auto">
          <a:xfrm>
            <a:off x="3352800" y="2678113"/>
            <a:ext cx="5638800" cy="41798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6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smtClean="0"/>
              <a:t>Ionic Lattices</a:t>
            </a:r>
          </a:p>
        </p:txBody>
      </p:sp>
      <p:sp>
        <p:nvSpPr>
          <p:cNvPr id="178179" name="Rectangle 3"/>
          <p:cNvSpPr>
            <a:spLocks noGrp="1" noChangeArrowheads="1"/>
          </p:cNvSpPr>
          <p:nvPr>
            <p:ph idx="1"/>
          </p:nvPr>
        </p:nvSpPr>
        <p:spPr/>
        <p:txBody>
          <a:bodyPr/>
          <a:lstStyle/>
          <a:p>
            <a:pPr eaLnBrk="1" hangingPunct="1"/>
            <a:r>
              <a:rPr lang="en-GB" smtClean="0"/>
              <a:t>Ionic compounds can conduct electricity when molten or in solution but not when solid.</a:t>
            </a:r>
          </a:p>
          <a:p>
            <a:pPr eaLnBrk="1" hangingPunct="1"/>
            <a:r>
              <a:rPr lang="en-GB" smtClean="0"/>
              <a:t>Why?</a:t>
            </a:r>
          </a:p>
          <a:p>
            <a:pPr eaLnBrk="1" hangingPunct="1"/>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81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2971800" cy="1143000"/>
          </a:xfrm>
        </p:spPr>
        <p:txBody>
          <a:bodyPr>
            <a:normAutofit fontScale="90000"/>
          </a:bodyPr>
          <a:lstStyle/>
          <a:p>
            <a:pPr eaLnBrk="1" hangingPunct="1"/>
            <a:r>
              <a:rPr lang="en-GB" sz="4000" smtClean="0"/>
              <a:t>Ionic Lattices</a:t>
            </a:r>
          </a:p>
        </p:txBody>
      </p:sp>
      <p:sp>
        <p:nvSpPr>
          <p:cNvPr id="177155" name="Rectangle 3"/>
          <p:cNvSpPr>
            <a:spLocks noGrp="1" noChangeArrowheads="1"/>
          </p:cNvSpPr>
          <p:nvPr>
            <p:ph idx="1"/>
          </p:nvPr>
        </p:nvSpPr>
        <p:spPr/>
        <p:txBody>
          <a:bodyPr/>
          <a:lstStyle/>
          <a:p>
            <a:pPr eaLnBrk="1" hangingPunct="1"/>
            <a:endParaRPr lang="en-US" smtClean="0"/>
          </a:p>
        </p:txBody>
      </p:sp>
      <p:pic>
        <p:nvPicPr>
          <p:cNvPr id="13316" name="Picture 4" descr="S691813_aw_052"/>
          <p:cNvPicPr>
            <a:picLocks noChangeAspect="1" noChangeArrowheads="1"/>
          </p:cNvPicPr>
          <p:nvPr/>
        </p:nvPicPr>
        <p:blipFill>
          <a:blip r:embed="rId2" cstate="print"/>
          <a:srcRect/>
          <a:stretch>
            <a:fillRect/>
          </a:stretch>
        </p:blipFill>
        <p:spPr bwMode="auto">
          <a:xfrm>
            <a:off x="3470275" y="304800"/>
            <a:ext cx="4911725" cy="6553200"/>
          </a:xfrm>
          <a:prstGeom prst="rect">
            <a:avLst/>
          </a:prstGeom>
          <a:noFill/>
          <a:ln w="9525">
            <a:noFill/>
            <a:miter lim="800000"/>
            <a:headEnd/>
            <a:tailEnd/>
          </a:ln>
        </p:spPr>
      </p:pic>
      <p:sp>
        <p:nvSpPr>
          <p:cNvPr id="177157" name="Rectangle 5"/>
          <p:cNvSpPr>
            <a:spLocks noChangeArrowheads="1"/>
          </p:cNvSpPr>
          <p:nvPr/>
        </p:nvSpPr>
        <p:spPr bwMode="auto">
          <a:xfrm>
            <a:off x="2819400" y="2971800"/>
            <a:ext cx="5867400" cy="3886200"/>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771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xit" presetSubtype="10" fill="hold" grpId="0" nodeType="clickEffect">
                                  <p:stCondLst>
                                    <p:cond delay="0"/>
                                  </p:stCondLst>
                                  <p:childTnLst>
                                    <p:animEffect transition="out" filter="blinds(horizontal)">
                                      <p:cBhvr>
                                        <p:cTn id="10" dur="500"/>
                                        <p:tgtEl>
                                          <p:spTgt spid="177157"/>
                                        </p:tgtEl>
                                      </p:cBhvr>
                                    </p:animEffect>
                                    <p:set>
                                      <p:cBhvr>
                                        <p:cTn id="11" dur="1" fill="hold">
                                          <p:stCondLst>
                                            <p:cond delay="499"/>
                                          </p:stCondLst>
                                        </p:cTn>
                                        <p:tgtEl>
                                          <p:spTgt spid="1771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p:bldP spid="17715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5" descr="NEWAW_G5_PPT5_slide5_AW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125" y="2311400"/>
            <a:ext cx="23463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16" descr="NEWAW_G5_PPT5_slide5_AW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5550" y="2384425"/>
            <a:ext cx="24384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17" descr="G5_PPT4_slide4_NaC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538" y="2600325"/>
            <a:ext cx="16795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19"/>
          <p:cNvSpPr txBox="1">
            <a:spLocks noChangeArrowheads="1"/>
          </p:cNvSpPr>
          <p:nvPr/>
        </p:nvSpPr>
        <p:spPr bwMode="auto">
          <a:xfrm>
            <a:off x="261938" y="4471988"/>
            <a:ext cx="2176462" cy="1570037"/>
          </a:xfrm>
          <a:prstGeom prst="rect">
            <a:avLst/>
          </a:prstGeom>
          <a:noFill/>
          <a:ln>
            <a:noFill/>
          </a:ln>
          <a:extLst/>
        </p:spPr>
        <p:txBody>
          <a:bodyPr>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algn="ctr" eaLnBrk="1" hangingPunct="1">
              <a:defRPr/>
            </a:pPr>
            <a:r>
              <a:rPr lang="en-GB" sz="3200" dirty="0" smtClean="0">
                <a:latin typeface="+mn-lt"/>
                <a:cs typeface="Tahoma" pitchFamily="34" charset="0"/>
              </a:rPr>
              <a:t>Ions in uniform structure</a:t>
            </a:r>
            <a:endParaRPr lang="en-US" sz="3200" dirty="0" smtClean="0">
              <a:latin typeface="+mn-lt"/>
              <a:cs typeface="Tahoma" pitchFamily="34" charset="0"/>
            </a:endParaRPr>
          </a:p>
        </p:txBody>
      </p:sp>
      <p:sp>
        <p:nvSpPr>
          <p:cNvPr id="5128" name="Text Box 20"/>
          <p:cNvSpPr txBox="1">
            <a:spLocks noChangeArrowheads="1"/>
          </p:cNvSpPr>
          <p:nvPr/>
        </p:nvSpPr>
        <p:spPr bwMode="auto">
          <a:xfrm>
            <a:off x="3497263" y="4687888"/>
            <a:ext cx="1255712" cy="584200"/>
          </a:xfrm>
          <a:prstGeom prst="rect">
            <a:avLst/>
          </a:prstGeom>
          <a:noFill/>
          <a:ln>
            <a:noFill/>
          </a:ln>
          <a:extLst/>
        </p:spPr>
        <p:txBody>
          <a:bodyPr wrap="none">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defRPr/>
            </a:pPr>
            <a:r>
              <a:rPr lang="en-GB" sz="3200" dirty="0" smtClean="0">
                <a:latin typeface="+mn-lt"/>
                <a:cs typeface="Tahoma" pitchFamily="34" charset="0"/>
              </a:rPr>
              <a:t>Water</a:t>
            </a:r>
            <a:endParaRPr lang="en-US" sz="3200" dirty="0" smtClean="0">
              <a:latin typeface="+mn-lt"/>
              <a:cs typeface="Tahoma" pitchFamily="34" charset="0"/>
            </a:endParaRPr>
          </a:p>
        </p:txBody>
      </p:sp>
      <p:sp>
        <p:nvSpPr>
          <p:cNvPr id="5129" name="Text Box 21"/>
          <p:cNvSpPr txBox="1">
            <a:spLocks noChangeArrowheads="1"/>
          </p:cNvSpPr>
          <p:nvPr/>
        </p:nvSpPr>
        <p:spPr bwMode="auto">
          <a:xfrm>
            <a:off x="6594475" y="4811713"/>
            <a:ext cx="2324100" cy="2062162"/>
          </a:xfrm>
          <a:prstGeom prst="rect">
            <a:avLst/>
          </a:prstGeom>
          <a:noFill/>
          <a:ln>
            <a:noFill/>
          </a:ln>
          <a:extLst/>
        </p:spPr>
        <p:txBody>
          <a:bodyPr>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algn="ctr" eaLnBrk="1" hangingPunct="1">
              <a:defRPr/>
            </a:pPr>
            <a:r>
              <a:rPr lang="en-GB" sz="3200" dirty="0" smtClean="0">
                <a:latin typeface="+mn-lt"/>
                <a:cs typeface="Tahoma" pitchFamily="34" charset="0"/>
              </a:rPr>
              <a:t>Ions moving freely in solution</a:t>
            </a:r>
            <a:endParaRPr lang="en-US" sz="3200" dirty="0" smtClean="0">
              <a:latin typeface="+mn-lt"/>
              <a:cs typeface="Tahoma" pitchFamily="34" charset="0"/>
            </a:endParaRPr>
          </a:p>
        </p:txBody>
      </p:sp>
      <p:sp>
        <p:nvSpPr>
          <p:cNvPr id="23560" name="Line 25"/>
          <p:cNvSpPr>
            <a:spLocks noChangeShapeType="1"/>
          </p:cNvSpPr>
          <p:nvPr/>
        </p:nvSpPr>
        <p:spPr bwMode="auto">
          <a:xfrm>
            <a:off x="5081588" y="3536950"/>
            <a:ext cx="1223962"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3561" name="Text Box 26"/>
          <p:cNvSpPr txBox="1">
            <a:spLocks noChangeArrowheads="1"/>
          </p:cNvSpPr>
          <p:nvPr/>
        </p:nvSpPr>
        <p:spPr bwMode="auto">
          <a:xfrm>
            <a:off x="2346325" y="3248025"/>
            <a:ext cx="492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Tahom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FontTx/>
              <a:buNone/>
            </a:pPr>
            <a:r>
              <a:rPr lang="en-GB" sz="2800" b="1">
                <a:cs typeface="Tahoma" panose="020B0604030504040204" pitchFamily="34" charset="0"/>
              </a:rPr>
              <a:t>+</a:t>
            </a:r>
            <a:endParaRPr lang="en-GB" sz="2400">
              <a:cs typeface="Tahoma" panose="020B0604030504040204" pitchFamily="34" charset="0"/>
            </a:endParaRPr>
          </a:p>
        </p:txBody>
      </p:sp>
      <p:sp>
        <p:nvSpPr>
          <p:cNvPr id="7" name="TextBox 6"/>
          <p:cNvSpPr txBox="1"/>
          <p:nvPr/>
        </p:nvSpPr>
        <p:spPr>
          <a:xfrm>
            <a:off x="250825" y="260350"/>
            <a:ext cx="8482013" cy="523875"/>
          </a:xfrm>
          <a:prstGeom prst="rect">
            <a:avLst/>
          </a:prstGeom>
          <a:noFill/>
        </p:spPr>
        <p:txBody>
          <a:bodyPr>
            <a:spAutoFit/>
          </a:bodyPr>
          <a:lstStyle/>
          <a:p>
            <a:pPr algn="ctr" eaLnBrk="1" hangingPunct="1">
              <a:defRPr/>
            </a:pPr>
            <a:r>
              <a:rPr lang="en-GB" sz="2800" b="1" dirty="0">
                <a:latin typeface="+mn-lt"/>
                <a:cs typeface="Tahoma" pitchFamily="34" charset="0"/>
              </a:rPr>
              <a:t>Conductivity of ionic substances</a:t>
            </a:r>
          </a:p>
        </p:txBody>
      </p:sp>
      <p:sp>
        <p:nvSpPr>
          <p:cNvPr id="32" name="TextBox 31"/>
          <p:cNvSpPr txBox="1"/>
          <p:nvPr/>
        </p:nvSpPr>
        <p:spPr>
          <a:xfrm>
            <a:off x="249238" y="784225"/>
            <a:ext cx="8482012" cy="1384300"/>
          </a:xfrm>
          <a:prstGeom prst="rect">
            <a:avLst/>
          </a:prstGeom>
          <a:noFill/>
        </p:spPr>
        <p:txBody>
          <a:bodyPr>
            <a:spAutoFit/>
          </a:bodyPr>
          <a:lstStyle/>
          <a:p>
            <a:pPr eaLnBrk="1" hangingPunct="1">
              <a:defRPr/>
            </a:pPr>
            <a:r>
              <a:rPr lang="en-GB" sz="2800" dirty="0">
                <a:latin typeface="+mn-lt"/>
                <a:cs typeface="Tahoma" pitchFamily="34" charset="0"/>
              </a:rPr>
              <a:t>In an ionic solid the ions fixed in a lattice.  They vibrate but cannot move around – ionic solids cannot conduct electricity</a:t>
            </a:r>
          </a:p>
        </p:txBody>
      </p:sp>
    </p:spTree>
    <p:extLst>
      <p:ext uri="{BB962C8B-B14F-4D97-AF65-F5344CB8AC3E}">
        <p14:creationId xmlns:p14="http://schemas.microsoft.com/office/powerpoint/2010/main" val="1244348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Metallic Bonding and Ionic Properties</a:t>
            </a:r>
            <a:endParaRPr lang="en-GB" dirty="0"/>
          </a:p>
        </p:txBody>
      </p:sp>
      <p:sp>
        <p:nvSpPr>
          <p:cNvPr id="3" name="Subtitle 2"/>
          <p:cNvSpPr>
            <a:spLocks noGrp="1"/>
          </p:cNvSpPr>
          <p:nvPr>
            <p:ph type="subTitle" idx="1"/>
          </p:nvPr>
        </p:nvSpPr>
        <p:spPr/>
        <p:txBody>
          <a:bodyPr/>
          <a:lstStyle/>
          <a:p>
            <a:fld id="{F5CD2944-0DDD-4214-969D-DDF5FD2F1A9E}" type="datetime2">
              <a:rPr lang="en-GB" smtClean="0"/>
              <a:pPr/>
              <a:t>Friday, 21 October 2016</a:t>
            </a:fld>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onic conduc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0"/>
            <a:ext cx="6804025"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250825" y="4508500"/>
            <a:ext cx="8569325" cy="1800225"/>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2800" dirty="0" smtClean="0">
                <a:solidFill>
                  <a:srgbClr val="339933"/>
                </a:solidFill>
                <a:latin typeface="+mn-lt"/>
                <a:cs typeface="Tahoma" pitchFamily="34" charset="0"/>
              </a:rPr>
              <a:t>Because of this, an </a:t>
            </a:r>
            <a:r>
              <a:rPr lang="en-GB" sz="2800" b="1" dirty="0" smtClean="0">
                <a:solidFill>
                  <a:srgbClr val="FF0000"/>
                </a:solidFill>
                <a:latin typeface="+mn-lt"/>
                <a:cs typeface="Tahoma" pitchFamily="34" charset="0"/>
              </a:rPr>
              <a:t>electric current can be passed through the solution</a:t>
            </a:r>
            <a:r>
              <a:rPr lang="en-GB" sz="2800" dirty="0" smtClean="0">
                <a:solidFill>
                  <a:srgbClr val="339933"/>
                </a:solidFill>
                <a:latin typeface="+mn-lt"/>
                <a:cs typeface="Tahoma" pitchFamily="34" charset="0"/>
              </a:rPr>
              <a:t>. </a:t>
            </a:r>
            <a:br>
              <a:rPr lang="en-GB" sz="2800" dirty="0" smtClean="0">
                <a:solidFill>
                  <a:srgbClr val="339933"/>
                </a:solidFill>
                <a:latin typeface="+mn-lt"/>
                <a:cs typeface="Tahoma" pitchFamily="34" charset="0"/>
              </a:rPr>
            </a:br>
            <a:r>
              <a:rPr lang="en-GB" sz="2800" dirty="0" smtClean="0">
                <a:solidFill>
                  <a:srgbClr val="339933"/>
                </a:solidFill>
                <a:latin typeface="+mn-lt"/>
                <a:cs typeface="Tahoma" pitchFamily="34" charset="0"/>
              </a:rPr>
              <a:t>The same is true when ionic substances are molten.</a:t>
            </a:r>
          </a:p>
          <a:p>
            <a:pPr eaLnBrk="1" hangingPunct="1">
              <a:spcBef>
                <a:spcPct val="50000"/>
              </a:spcBef>
              <a:defRPr/>
            </a:pPr>
            <a:endParaRPr lang="en-GB" dirty="0" smtClean="0">
              <a:solidFill>
                <a:srgbClr val="339933"/>
              </a:solidFill>
              <a:latin typeface="+mn-lt"/>
              <a:cs typeface="Tahoma" pitchFamily="34" charset="0"/>
            </a:endParaRPr>
          </a:p>
        </p:txBody>
      </p:sp>
      <p:sp>
        <p:nvSpPr>
          <p:cNvPr id="7172" name="Text Box 4"/>
          <p:cNvSpPr txBox="1">
            <a:spLocks noChangeArrowheads="1"/>
          </p:cNvSpPr>
          <p:nvPr/>
        </p:nvSpPr>
        <p:spPr bwMode="auto">
          <a:xfrm>
            <a:off x="250825" y="333375"/>
            <a:ext cx="2952750" cy="3935413"/>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2800" dirty="0" smtClean="0">
                <a:solidFill>
                  <a:srgbClr val="339933"/>
                </a:solidFill>
                <a:latin typeface="+mn-lt"/>
                <a:cs typeface="Tahoma" pitchFamily="34" charset="0"/>
              </a:rPr>
              <a:t>When an ionic substance dissolves, the </a:t>
            </a:r>
            <a:r>
              <a:rPr lang="en-GB" sz="2800" b="1" dirty="0" smtClean="0">
                <a:solidFill>
                  <a:srgbClr val="FF0000"/>
                </a:solidFill>
                <a:latin typeface="+mn-lt"/>
                <a:cs typeface="Tahoma" pitchFamily="34" charset="0"/>
              </a:rPr>
              <a:t>ions</a:t>
            </a:r>
            <a:r>
              <a:rPr lang="en-GB" sz="2800" dirty="0" smtClean="0">
                <a:solidFill>
                  <a:srgbClr val="339933"/>
                </a:solidFill>
                <a:latin typeface="+mn-lt"/>
                <a:cs typeface="Tahoma" pitchFamily="34" charset="0"/>
              </a:rPr>
              <a:t> break out of their lattice structure and are </a:t>
            </a:r>
            <a:r>
              <a:rPr lang="en-GB" sz="2800" b="1" dirty="0" smtClean="0">
                <a:solidFill>
                  <a:srgbClr val="FF0000"/>
                </a:solidFill>
                <a:latin typeface="+mn-lt"/>
                <a:cs typeface="Tahoma" pitchFamily="34" charset="0"/>
              </a:rPr>
              <a:t>free to move</a:t>
            </a:r>
            <a:r>
              <a:rPr lang="en-GB" sz="2800" dirty="0" smtClean="0">
                <a:solidFill>
                  <a:srgbClr val="339933"/>
                </a:solidFill>
                <a:latin typeface="+mn-lt"/>
                <a:cs typeface="Tahoma" pitchFamily="34" charset="0"/>
              </a:rPr>
              <a:t> about and </a:t>
            </a:r>
            <a:r>
              <a:rPr lang="en-GB" sz="2800" b="1" dirty="0" smtClean="0">
                <a:solidFill>
                  <a:srgbClr val="FF0000"/>
                </a:solidFill>
                <a:latin typeface="+mn-lt"/>
                <a:cs typeface="Tahoma" pitchFamily="34" charset="0"/>
              </a:rPr>
              <a:t>carry a charge</a:t>
            </a:r>
            <a:r>
              <a:rPr lang="en-GB" sz="2800" dirty="0" smtClean="0">
                <a:solidFill>
                  <a:srgbClr val="339933"/>
                </a:solidFill>
                <a:latin typeface="+mn-lt"/>
                <a:cs typeface="Tahoma" pitchFamily="34" charset="0"/>
              </a:rPr>
              <a:t>.</a:t>
            </a:r>
          </a:p>
        </p:txBody>
      </p:sp>
    </p:spTree>
    <p:extLst>
      <p:ext uri="{BB962C8B-B14F-4D97-AF65-F5344CB8AC3E}">
        <p14:creationId xmlns:p14="http://schemas.microsoft.com/office/powerpoint/2010/main" val="6033746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smtClean="0"/>
              <a:t>Ionic Lattices</a:t>
            </a:r>
          </a:p>
        </p:txBody>
      </p:sp>
      <p:sp>
        <p:nvSpPr>
          <p:cNvPr id="179203" name="Rectangle 3"/>
          <p:cNvSpPr>
            <a:spLocks noGrp="1" noChangeArrowheads="1"/>
          </p:cNvSpPr>
          <p:nvPr>
            <p:ph idx="1"/>
          </p:nvPr>
        </p:nvSpPr>
        <p:spPr/>
        <p:txBody>
          <a:bodyPr/>
          <a:lstStyle/>
          <a:p>
            <a:pPr eaLnBrk="1" hangingPunct="1">
              <a:defRPr/>
            </a:pPr>
            <a:r>
              <a:rPr lang="en-GB" dirty="0" smtClean="0"/>
              <a:t>Ionic compounds are also soluble in water.</a:t>
            </a:r>
          </a:p>
          <a:p>
            <a:pPr eaLnBrk="1" hangingPunct="1">
              <a:defRPr/>
            </a:pPr>
            <a:r>
              <a:rPr lang="en-GB" smtClean="0"/>
              <a:t>Why?</a:t>
            </a:r>
          </a:p>
          <a:p>
            <a:pPr marL="0" indent="0" eaLnBrk="1" hangingPunct="1">
              <a:buFontTx/>
              <a:buNone/>
              <a:defRPr/>
            </a:pPr>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9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92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smtClean="0"/>
              <a:t>Ionic lattices</a:t>
            </a:r>
          </a:p>
        </p:txBody>
      </p:sp>
      <p:sp>
        <p:nvSpPr>
          <p:cNvPr id="180227" name="Rectangle 3"/>
          <p:cNvSpPr>
            <a:spLocks noGrp="1" noChangeArrowheads="1"/>
          </p:cNvSpPr>
          <p:nvPr>
            <p:ph idx="1"/>
          </p:nvPr>
        </p:nvSpPr>
        <p:spPr/>
        <p:txBody>
          <a:bodyPr/>
          <a:lstStyle/>
          <a:p>
            <a:pPr eaLnBrk="1" hangingPunct="1"/>
            <a:r>
              <a:rPr lang="en-GB" smtClean="0"/>
              <a:t>The ions are electrostatically attracted to the polar water molecules.</a:t>
            </a:r>
          </a:p>
          <a:p>
            <a:pPr eaLnBrk="1" hangingPunct="1"/>
            <a:endParaRPr lang="en-GB" smtClean="0"/>
          </a:p>
        </p:txBody>
      </p:sp>
      <p:pic>
        <p:nvPicPr>
          <p:cNvPr id="180228" name="Picture 4" descr="S691813_aw_053"/>
          <p:cNvPicPr>
            <a:picLocks noChangeAspect="1" noChangeArrowheads="1"/>
          </p:cNvPicPr>
          <p:nvPr/>
        </p:nvPicPr>
        <p:blipFill>
          <a:blip r:embed="rId2" cstate="print"/>
          <a:srcRect/>
          <a:stretch>
            <a:fillRect/>
          </a:stretch>
        </p:blipFill>
        <p:spPr bwMode="auto">
          <a:xfrm>
            <a:off x="1219200" y="2971800"/>
            <a:ext cx="6934200" cy="3067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180228"/>
                                        </p:tgtEl>
                                        <p:attrNameLst>
                                          <p:attrName>style.visibility</p:attrName>
                                        </p:attrNameLst>
                                      </p:cBhvr>
                                      <p:to>
                                        <p:strVal val="visible"/>
                                      </p:to>
                                    </p:set>
                                    <p:animEffect transition="in" filter="blinds(horizontal)">
                                      <p:cBhvr>
                                        <p:cTn id="11" dur="500"/>
                                        <p:tgtEl>
                                          <p:spTgt spid="180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sz="half" idx="1"/>
          </p:nvPr>
        </p:nvSpPr>
        <p:spPr>
          <a:xfrm>
            <a:off x="251520" y="260648"/>
            <a:ext cx="8496944" cy="6292552"/>
          </a:xfrm>
        </p:spPr>
        <p:txBody>
          <a:bodyPr>
            <a:normAutofit/>
          </a:bodyPr>
          <a:lstStyle/>
          <a:p>
            <a:pPr algn="ctr">
              <a:buNone/>
            </a:pPr>
            <a:r>
              <a:rPr lang="en-GB" sz="1800" b="1" u="sng" dirty="0" smtClean="0"/>
              <a:t>Metallic Bonding and Ionic Substances</a:t>
            </a:r>
            <a:endParaRPr lang="en-GB" sz="1800" b="1" u="sng" dirty="0" smtClean="0"/>
          </a:p>
          <a:p>
            <a:pPr>
              <a:buNone/>
            </a:pPr>
            <a:r>
              <a:rPr lang="en-GB" sz="1800" b="1" u="sng" dirty="0" smtClean="0"/>
              <a:t>Metallic Bonding</a:t>
            </a:r>
          </a:p>
          <a:p>
            <a:r>
              <a:rPr lang="en-GB" sz="1800" dirty="0" smtClean="0"/>
              <a:t>Know that metallic bonding is the strong electrostatic attraction between metal ions and the delocalised electrons</a:t>
            </a:r>
          </a:p>
          <a:p>
            <a:pPr>
              <a:buNone/>
            </a:pPr>
            <a:endParaRPr lang="en-GB" sz="1800" dirty="0" smtClean="0"/>
          </a:p>
          <a:p>
            <a:pPr>
              <a:buNone/>
            </a:pPr>
            <a:r>
              <a:rPr lang="en-GB" sz="1800" b="1" u="sng" dirty="0" smtClean="0"/>
              <a:t>For metallic and </a:t>
            </a:r>
            <a:r>
              <a:rPr lang="en-GB" sz="1800" b="1" u="sng" dirty="0" smtClean="0">
                <a:solidFill>
                  <a:srgbClr val="FF0000"/>
                </a:solidFill>
              </a:rPr>
              <a:t>ionic substances</a:t>
            </a:r>
            <a:endParaRPr lang="en-GB" sz="1800" b="1" u="sng" dirty="0" smtClean="0">
              <a:solidFill>
                <a:srgbClr val="FF0000"/>
              </a:solidFill>
            </a:endParaRPr>
          </a:p>
          <a:p>
            <a:r>
              <a:rPr lang="en-GB" sz="1800" dirty="0" smtClean="0"/>
              <a:t>know that giant lattices are present in: </a:t>
            </a:r>
            <a:br>
              <a:rPr lang="en-GB" sz="1800" dirty="0" smtClean="0"/>
            </a:br>
            <a:r>
              <a:rPr lang="en-GB" sz="1800" dirty="0" err="1" smtClean="0"/>
              <a:t>i</a:t>
            </a:r>
            <a:r>
              <a:rPr lang="en-GB" sz="1800" dirty="0" smtClean="0"/>
              <a:t>) ionic solids (giant ionic lattices</a:t>
            </a:r>
            <a:r>
              <a:rPr lang="en-GB" sz="1800" dirty="0" smtClean="0"/>
              <a:t>)</a:t>
            </a:r>
            <a:r>
              <a:rPr lang="en-GB" sz="1800" dirty="0" smtClean="0"/>
              <a:t/>
            </a:r>
            <a:br>
              <a:rPr lang="en-GB" sz="1800" dirty="0" smtClean="0"/>
            </a:br>
            <a:r>
              <a:rPr lang="en-GB" sz="1800" dirty="0" smtClean="0"/>
              <a:t>iii) solid metals (giant metallic lattices)</a:t>
            </a:r>
          </a:p>
          <a:p>
            <a:r>
              <a:rPr lang="en-GB" sz="1800" dirty="0" smtClean="0"/>
              <a:t>be </a:t>
            </a:r>
            <a:r>
              <a:rPr lang="en-GB" sz="1800" dirty="0" smtClean="0"/>
              <a:t>able to predict the type of structure and bonding present in a substance from numerical data and/or other information</a:t>
            </a:r>
          </a:p>
          <a:p>
            <a:r>
              <a:rPr lang="en-GB" sz="1800" dirty="0" smtClean="0"/>
              <a:t>be able to predict the physical properties of a substance, including melting and boiling temperature, electrical conductivity and solubility in water, in terms of:</a:t>
            </a:r>
            <a:br>
              <a:rPr lang="en-GB" sz="1800" dirty="0" smtClean="0"/>
            </a:br>
            <a:r>
              <a:rPr lang="en-GB" sz="1800" dirty="0" err="1" smtClean="0"/>
              <a:t>i</a:t>
            </a:r>
            <a:r>
              <a:rPr lang="en-GB" sz="1800" dirty="0" smtClean="0"/>
              <a:t>) the types of particle present (atoms, molecules, ions, electrons)</a:t>
            </a:r>
            <a:br>
              <a:rPr lang="en-GB" sz="1800" dirty="0" smtClean="0"/>
            </a:br>
            <a:r>
              <a:rPr lang="en-GB" sz="1800" dirty="0" smtClean="0"/>
              <a:t>ii) the structure of the substance </a:t>
            </a:r>
            <a:br>
              <a:rPr lang="en-GB" sz="1800" dirty="0" smtClean="0"/>
            </a:br>
            <a:r>
              <a:rPr lang="en-GB" sz="1800" dirty="0" smtClean="0"/>
              <a:t>iii) the type of bonding and the presence of intermolecular forces, where </a:t>
            </a:r>
            <a:r>
              <a:rPr lang="en-GB" sz="1800" dirty="0" smtClean="0"/>
              <a:t>relevant</a:t>
            </a:r>
          </a:p>
          <a:p>
            <a:r>
              <a:rPr lang="en-GB" sz="1800" dirty="0" smtClean="0"/>
              <a:t>Explain why different ionic substances have different melting and boiling points</a:t>
            </a:r>
            <a:endParaRPr lang="en-GB" sz="1800" dirty="0" smtClean="0"/>
          </a:p>
        </p:txBody>
      </p:sp>
    </p:spTree>
    <p:extLst>
      <p:ext uri="{BB962C8B-B14F-4D97-AF65-F5344CB8AC3E}">
        <p14:creationId xmlns:p14="http://schemas.microsoft.com/office/powerpoint/2010/main" val="18769698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251520" y="260648"/>
            <a:ext cx="8712967" cy="5490071"/>
          </a:xfrm>
        </p:spPr>
        <p:txBody>
          <a:bodyPr>
            <a:normAutofit/>
          </a:bodyPr>
          <a:lstStyle/>
          <a:p>
            <a:pPr algn="ctr">
              <a:buFont typeface="Arial" charset="0"/>
              <a:buNone/>
            </a:pPr>
            <a:r>
              <a:rPr lang="en-GB" sz="2250" b="1" u="sng" dirty="0"/>
              <a:t>Melting points of ionic compounds</a:t>
            </a:r>
          </a:p>
          <a:p>
            <a:pPr>
              <a:buFont typeface="Arial" charset="0"/>
              <a:buNone/>
            </a:pPr>
            <a:endParaRPr lang="en-GB" sz="2250" dirty="0" smtClean="0"/>
          </a:p>
          <a:p>
            <a:pPr>
              <a:buFont typeface="Arial" charset="0"/>
              <a:buNone/>
            </a:pPr>
            <a:r>
              <a:rPr lang="en-GB" sz="2250" dirty="0" smtClean="0"/>
              <a:t>The </a:t>
            </a:r>
            <a:r>
              <a:rPr lang="en-GB" sz="2250" dirty="0"/>
              <a:t>melting point of </a:t>
            </a:r>
            <a:r>
              <a:rPr lang="en-GB" sz="2250" b="1" dirty="0"/>
              <a:t>sodium chloride is lower </a:t>
            </a:r>
            <a:r>
              <a:rPr lang="en-GB" sz="2250" dirty="0"/>
              <a:t>than that of </a:t>
            </a:r>
            <a:r>
              <a:rPr lang="en-GB" sz="2250" b="1" dirty="0"/>
              <a:t>magnesium oxide</a:t>
            </a:r>
            <a:r>
              <a:rPr lang="en-GB" sz="2250" dirty="0"/>
              <a:t> because it has </a:t>
            </a:r>
            <a:r>
              <a:rPr lang="en-GB" sz="2250" b="1" dirty="0"/>
              <a:t>weaker ionic bonds, which need less heat energy to overcome</a:t>
            </a:r>
            <a:r>
              <a:rPr lang="en-GB" sz="2250" dirty="0"/>
              <a:t>. </a:t>
            </a:r>
          </a:p>
          <a:p>
            <a:pPr>
              <a:buFont typeface="Arial" charset="0"/>
              <a:buNone/>
            </a:pPr>
            <a:endParaRPr lang="en-GB" sz="2250" dirty="0" smtClean="0"/>
          </a:p>
          <a:p>
            <a:pPr>
              <a:buFont typeface="Arial" charset="0"/>
              <a:buNone/>
            </a:pPr>
            <a:r>
              <a:rPr lang="en-GB" sz="2250" dirty="0" smtClean="0"/>
              <a:t>This </a:t>
            </a:r>
            <a:r>
              <a:rPr lang="en-GB" sz="2250" dirty="0"/>
              <a:t>is for two reasons:</a:t>
            </a:r>
          </a:p>
          <a:p>
            <a:r>
              <a:rPr lang="en-GB" sz="2250" dirty="0"/>
              <a:t>The Na</a:t>
            </a:r>
            <a:r>
              <a:rPr lang="en-GB" sz="2250" baseline="30000" dirty="0"/>
              <a:t>+</a:t>
            </a:r>
            <a:r>
              <a:rPr lang="en-GB" sz="2250" dirty="0"/>
              <a:t> and </a:t>
            </a:r>
            <a:r>
              <a:rPr lang="en-GB" sz="2250" dirty="0" err="1"/>
              <a:t>Cl</a:t>
            </a:r>
            <a:r>
              <a:rPr lang="en-GB" sz="2250" baseline="30000" dirty="0"/>
              <a:t>–</a:t>
            </a:r>
            <a:r>
              <a:rPr lang="en-GB" sz="2250" dirty="0"/>
              <a:t> ions in sodium chloride have fewer charges than the Mg</a:t>
            </a:r>
            <a:r>
              <a:rPr lang="en-GB" sz="2250" baseline="30000" dirty="0"/>
              <a:t>2+</a:t>
            </a:r>
            <a:r>
              <a:rPr lang="en-GB" sz="2250" dirty="0"/>
              <a:t>and O</a:t>
            </a:r>
            <a:r>
              <a:rPr lang="en-GB" sz="2250" baseline="30000" dirty="0"/>
              <a:t>2– </a:t>
            </a:r>
            <a:r>
              <a:rPr lang="en-GB" sz="2250" dirty="0"/>
              <a:t>ions in magnesium oxide</a:t>
            </a:r>
          </a:p>
          <a:p>
            <a:r>
              <a:rPr lang="en-GB" sz="2250" dirty="0"/>
              <a:t>Na</a:t>
            </a:r>
            <a:r>
              <a:rPr lang="en-GB" sz="2250" baseline="30000" dirty="0"/>
              <a:t>+</a:t>
            </a:r>
            <a:r>
              <a:rPr lang="en-GB" sz="2250" dirty="0"/>
              <a:t> ions are larger than Mg</a:t>
            </a:r>
            <a:r>
              <a:rPr lang="en-GB" sz="2250" baseline="30000" dirty="0"/>
              <a:t>2+</a:t>
            </a:r>
            <a:r>
              <a:rPr lang="en-GB" sz="2250" dirty="0"/>
              <a:t> and cannot get as close to the negatively charged ions</a:t>
            </a:r>
          </a:p>
          <a:p>
            <a:r>
              <a:rPr lang="en-GB" sz="2250" dirty="0"/>
              <a:t>Also oxygen ions are smaller than chlorine atoms</a:t>
            </a:r>
          </a:p>
          <a:p>
            <a:pPr>
              <a:buFont typeface="Arial" charset="0"/>
              <a:buNone/>
            </a:pPr>
            <a:endParaRPr lang="en-GB" sz="2250" dirty="0"/>
          </a:p>
        </p:txBody>
      </p:sp>
    </p:spTree>
    <p:extLst>
      <p:ext uri="{BB962C8B-B14F-4D97-AF65-F5344CB8AC3E}">
        <p14:creationId xmlns:p14="http://schemas.microsoft.com/office/powerpoint/2010/main" val="32564912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323528" y="188640"/>
            <a:ext cx="2240756" cy="6247864"/>
          </a:xfrm>
          <a:prstGeom prst="rect">
            <a:avLst/>
          </a:prstGeom>
          <a:noFill/>
          <a:ln w="9525">
            <a:noFill/>
            <a:miter lim="800000"/>
            <a:headEnd/>
            <a:tailEnd/>
          </a:ln>
        </p:spPr>
        <p:txBody>
          <a:bodyPr>
            <a:spAutoFit/>
          </a:bodyPr>
          <a:lstStyle/>
          <a:p>
            <a:r>
              <a:rPr lang="en-GB" sz="1600" dirty="0">
                <a:solidFill>
                  <a:prstClr val="black"/>
                </a:solidFill>
              </a:rPr>
              <a:t>Looking at table, you can see that the lattice energy of a compound is affected by both the charge and the size of the ions. The effect of the ionic radius is shown by the trend in the sodium halides, in the chlorides of sodium and potassium, and in the fluorides of magnesium and calcium. The lattice energy becomes less negative as the size of the ions increases. In smaller ions the attractive force of the positive nucleus holds the outer electrons more tightly because they are closer to the nucleus. </a:t>
            </a:r>
          </a:p>
        </p:txBody>
      </p:sp>
      <p:pic>
        <p:nvPicPr>
          <p:cNvPr id="46083" name="Picture 2"/>
          <p:cNvPicPr>
            <a:picLocks noChangeAspect="1" noChangeArrowheads="1"/>
          </p:cNvPicPr>
          <p:nvPr/>
        </p:nvPicPr>
        <p:blipFill>
          <a:blip r:embed="rId2" cstate="print"/>
          <a:srcRect/>
          <a:stretch>
            <a:fillRect/>
          </a:stretch>
        </p:blipFill>
        <p:spPr bwMode="auto">
          <a:xfrm>
            <a:off x="2987824" y="836712"/>
            <a:ext cx="4600575" cy="4221956"/>
          </a:xfrm>
          <a:prstGeom prst="rect">
            <a:avLst/>
          </a:prstGeom>
          <a:noFill/>
          <a:ln w="9525">
            <a:noFill/>
            <a:miter lim="800000"/>
            <a:headEnd/>
            <a:tailEnd/>
          </a:ln>
        </p:spPr>
      </p:pic>
    </p:spTree>
    <p:extLst>
      <p:ext uri="{BB962C8B-B14F-4D97-AF65-F5344CB8AC3E}">
        <p14:creationId xmlns:p14="http://schemas.microsoft.com/office/powerpoint/2010/main" val="151002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GB" smtClean="0"/>
          </a:p>
        </p:txBody>
      </p:sp>
      <p:sp>
        <p:nvSpPr>
          <p:cNvPr id="27651" name="Content Placeholder 2"/>
          <p:cNvSpPr>
            <a:spLocks noGrp="1"/>
          </p:cNvSpPr>
          <p:nvPr>
            <p:ph idx="1"/>
          </p:nvPr>
        </p:nvSpPr>
        <p:spPr>
          <a:xfrm>
            <a:off x="457200" y="4437063"/>
            <a:ext cx="8229600" cy="1689100"/>
          </a:xfrm>
        </p:spPr>
        <p:txBody>
          <a:bodyPr>
            <a:normAutofit fontScale="92500"/>
          </a:bodyPr>
          <a:lstStyle/>
          <a:p>
            <a:pPr>
              <a:buFont typeface="Arial" panose="020B0604020202020204" pitchFamily="34" charset="0"/>
              <a:buNone/>
            </a:pPr>
            <a:r>
              <a:rPr lang="en-GB" smtClean="0"/>
              <a:t>Although this is for sodium fluoride it shows that sodium ion is bigger.</a:t>
            </a:r>
          </a:p>
          <a:p>
            <a:pPr>
              <a:buFont typeface="Arial" panose="020B0604020202020204" pitchFamily="34" charset="0"/>
              <a:buNone/>
            </a:pPr>
            <a:r>
              <a:rPr lang="en-GB" smtClean="0"/>
              <a:t>Chloride ions would be bigger than oxide ions</a:t>
            </a:r>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0"/>
            <a:ext cx="703580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58018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323528" y="332656"/>
            <a:ext cx="2132410" cy="6247864"/>
          </a:xfrm>
          <a:prstGeom prst="rect">
            <a:avLst/>
          </a:prstGeom>
          <a:noFill/>
          <a:ln w="9525">
            <a:noFill/>
            <a:miter lim="800000"/>
            <a:headEnd/>
            <a:tailEnd/>
          </a:ln>
        </p:spPr>
        <p:txBody>
          <a:bodyPr>
            <a:spAutoFit/>
          </a:bodyPr>
          <a:lstStyle/>
          <a:p>
            <a:r>
              <a:rPr lang="en-GB" sz="2000" dirty="0">
                <a:solidFill>
                  <a:prstClr val="black"/>
                </a:solidFill>
              </a:rPr>
              <a:t>You can also see that the lattice energy becomes more negative with ions of greater charge (Mg</a:t>
            </a:r>
            <a:r>
              <a:rPr lang="en-GB" sz="2000" baseline="30000" dirty="0">
                <a:solidFill>
                  <a:prstClr val="black"/>
                </a:solidFill>
              </a:rPr>
              <a:t>2</a:t>
            </a:r>
            <a:r>
              <a:rPr lang="en-GB" sz="2000" baseline="30000" dirty="0" smtClean="0">
                <a:solidFill>
                  <a:prstClr val="black"/>
                </a:solidFill>
              </a:rPr>
              <a:t>+ </a:t>
            </a:r>
            <a:r>
              <a:rPr lang="en-GB" sz="2000" dirty="0" smtClean="0">
                <a:solidFill>
                  <a:prstClr val="black"/>
                </a:solidFill>
              </a:rPr>
              <a:t>, </a:t>
            </a:r>
            <a:r>
              <a:rPr lang="en-GB" sz="2000" dirty="0">
                <a:solidFill>
                  <a:prstClr val="black"/>
                </a:solidFill>
              </a:rPr>
              <a:t>Ca</a:t>
            </a:r>
            <a:r>
              <a:rPr lang="en-GB" sz="2000" baseline="30000" dirty="0">
                <a:solidFill>
                  <a:prstClr val="black"/>
                </a:solidFill>
              </a:rPr>
              <a:t>2</a:t>
            </a:r>
            <a:r>
              <a:rPr lang="en-GB" sz="2000" baseline="30000" dirty="0" smtClean="0">
                <a:solidFill>
                  <a:prstClr val="black"/>
                </a:solidFill>
              </a:rPr>
              <a:t>+</a:t>
            </a:r>
            <a:r>
              <a:rPr lang="en-GB" sz="2000" dirty="0" smtClean="0">
                <a:solidFill>
                  <a:prstClr val="black"/>
                </a:solidFill>
              </a:rPr>
              <a:t>) </a:t>
            </a:r>
            <a:r>
              <a:rPr lang="en-GB" sz="2000" dirty="0">
                <a:solidFill>
                  <a:prstClr val="black"/>
                </a:solidFill>
              </a:rPr>
              <a:t>because they attract other ions more strongly – compare the lattice energy of sodium fluoride with those of magnesium fluoride and calcium fluoride, which have a much greater magnitude.</a:t>
            </a:r>
          </a:p>
        </p:txBody>
      </p:sp>
      <p:pic>
        <p:nvPicPr>
          <p:cNvPr id="47107" name="Picture 2"/>
          <p:cNvPicPr>
            <a:picLocks noChangeAspect="1" noChangeArrowheads="1"/>
          </p:cNvPicPr>
          <p:nvPr/>
        </p:nvPicPr>
        <p:blipFill>
          <a:blip r:embed="rId2" cstate="print"/>
          <a:srcRect/>
          <a:stretch>
            <a:fillRect/>
          </a:stretch>
        </p:blipFill>
        <p:spPr bwMode="auto">
          <a:xfrm>
            <a:off x="2627784" y="548680"/>
            <a:ext cx="4600575" cy="4221956"/>
          </a:xfrm>
          <a:prstGeom prst="rect">
            <a:avLst/>
          </a:prstGeom>
          <a:noFill/>
          <a:ln w="9525">
            <a:noFill/>
            <a:miter lim="800000"/>
            <a:headEnd/>
            <a:tailEnd/>
          </a:ln>
        </p:spPr>
      </p:pic>
    </p:spTree>
    <p:extLst>
      <p:ext uri="{BB962C8B-B14F-4D97-AF65-F5344CB8AC3E}">
        <p14:creationId xmlns:p14="http://schemas.microsoft.com/office/powerpoint/2010/main" val="4187791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sz="half" idx="1"/>
          </p:nvPr>
        </p:nvSpPr>
        <p:spPr>
          <a:xfrm>
            <a:off x="251520" y="260648"/>
            <a:ext cx="8496944" cy="6292552"/>
          </a:xfrm>
        </p:spPr>
        <p:txBody>
          <a:bodyPr>
            <a:normAutofit/>
          </a:bodyPr>
          <a:lstStyle/>
          <a:p>
            <a:pPr algn="ctr">
              <a:buNone/>
            </a:pPr>
            <a:r>
              <a:rPr lang="en-GB" sz="1800" b="1" u="sng" dirty="0" smtClean="0"/>
              <a:t>Metallic Bonding and Ionic Substances</a:t>
            </a:r>
            <a:endParaRPr lang="en-GB" sz="1800" b="1" u="sng" dirty="0" smtClean="0"/>
          </a:p>
          <a:p>
            <a:pPr>
              <a:buNone/>
            </a:pPr>
            <a:r>
              <a:rPr lang="en-GB" sz="1800" b="1" u="sng" dirty="0" smtClean="0"/>
              <a:t>Metallic Bonding</a:t>
            </a:r>
          </a:p>
          <a:p>
            <a:r>
              <a:rPr lang="en-GB" sz="1800" dirty="0" smtClean="0"/>
              <a:t>Know that metallic bonding is the strong electrostatic attraction between metal ions and the delocalised electrons</a:t>
            </a:r>
          </a:p>
          <a:p>
            <a:pPr>
              <a:buNone/>
            </a:pPr>
            <a:endParaRPr lang="en-GB" sz="1800" dirty="0" smtClean="0"/>
          </a:p>
          <a:p>
            <a:pPr>
              <a:buNone/>
            </a:pPr>
            <a:r>
              <a:rPr lang="en-GB" sz="1800" b="1" u="sng" dirty="0" smtClean="0"/>
              <a:t>For metallic and ionic substances</a:t>
            </a:r>
            <a:endParaRPr lang="en-GB" sz="1800" b="1" u="sng" dirty="0" smtClean="0"/>
          </a:p>
          <a:p>
            <a:r>
              <a:rPr lang="en-GB" sz="1800" dirty="0" smtClean="0"/>
              <a:t>know that giant lattices are present in: </a:t>
            </a:r>
            <a:br>
              <a:rPr lang="en-GB" sz="1800" dirty="0" smtClean="0"/>
            </a:br>
            <a:r>
              <a:rPr lang="en-GB" sz="1800" dirty="0" err="1" smtClean="0"/>
              <a:t>i</a:t>
            </a:r>
            <a:r>
              <a:rPr lang="en-GB" sz="1800" dirty="0" smtClean="0"/>
              <a:t>) ionic solids (giant ionic lattices</a:t>
            </a:r>
            <a:r>
              <a:rPr lang="en-GB" sz="1800" dirty="0" smtClean="0"/>
              <a:t>)</a:t>
            </a:r>
            <a:r>
              <a:rPr lang="en-GB" sz="1800" dirty="0" smtClean="0"/>
              <a:t/>
            </a:r>
            <a:br>
              <a:rPr lang="en-GB" sz="1800" dirty="0" smtClean="0"/>
            </a:br>
            <a:r>
              <a:rPr lang="en-GB" sz="1800" dirty="0" smtClean="0"/>
              <a:t>iii) solid metals (giant metallic lattices)</a:t>
            </a:r>
          </a:p>
          <a:p>
            <a:r>
              <a:rPr lang="en-GB" sz="1800" dirty="0" smtClean="0"/>
              <a:t>be </a:t>
            </a:r>
            <a:r>
              <a:rPr lang="en-GB" sz="1800" dirty="0" smtClean="0"/>
              <a:t>able to predict the type of structure and bonding present in a substance from numerical data and/or other information</a:t>
            </a:r>
          </a:p>
          <a:p>
            <a:r>
              <a:rPr lang="en-GB" sz="1800" dirty="0" smtClean="0"/>
              <a:t>be able to predict the physical properties of a substance, including melting and boiling temperature, electrical conductivity and solubility in water, in terms of:</a:t>
            </a:r>
            <a:br>
              <a:rPr lang="en-GB" sz="1800" dirty="0" smtClean="0"/>
            </a:br>
            <a:r>
              <a:rPr lang="en-GB" sz="1800" dirty="0" err="1" smtClean="0"/>
              <a:t>i</a:t>
            </a:r>
            <a:r>
              <a:rPr lang="en-GB" sz="1800" dirty="0" smtClean="0"/>
              <a:t>) the types of particle present (atoms, molecules, ions, electrons)</a:t>
            </a:r>
            <a:br>
              <a:rPr lang="en-GB" sz="1800" dirty="0" smtClean="0"/>
            </a:br>
            <a:r>
              <a:rPr lang="en-GB" sz="1800" dirty="0" smtClean="0"/>
              <a:t>ii) the structure of the substance </a:t>
            </a:r>
            <a:br>
              <a:rPr lang="en-GB" sz="1800" dirty="0" smtClean="0"/>
            </a:br>
            <a:r>
              <a:rPr lang="en-GB" sz="1800" dirty="0" smtClean="0"/>
              <a:t>iii) the type of bonding and the presence of intermolecular forces, where </a:t>
            </a:r>
            <a:r>
              <a:rPr lang="en-GB" sz="1800" dirty="0" smtClean="0"/>
              <a:t>relevant</a:t>
            </a:r>
          </a:p>
          <a:p>
            <a:r>
              <a:rPr lang="en-GB" sz="1800" dirty="0" smtClean="0">
                <a:solidFill>
                  <a:srgbClr val="FF0000"/>
                </a:solidFill>
              </a:rPr>
              <a:t>Explain why different ionic substances have different melting and boiling points</a:t>
            </a:r>
            <a:endParaRPr lang="en-GB" sz="1800" dirty="0" smtClean="0">
              <a:solidFill>
                <a:srgbClr val="FF0000"/>
              </a:solidFill>
            </a:endParaRPr>
          </a:p>
        </p:txBody>
      </p:sp>
    </p:spTree>
    <p:extLst>
      <p:ext uri="{BB962C8B-B14F-4D97-AF65-F5344CB8AC3E}">
        <p14:creationId xmlns:p14="http://schemas.microsoft.com/office/powerpoint/2010/main" val="7980635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0"/>
            <a:ext cx="8229600" cy="4525963"/>
          </a:xfrm>
        </p:spPr>
        <p:txBody>
          <a:bodyPr>
            <a:normAutofit/>
          </a:bodyPr>
          <a:lstStyle/>
          <a:p>
            <a:pPr algn="ctr">
              <a:buNone/>
            </a:pPr>
            <a:r>
              <a:rPr lang="en-GB" sz="2800" b="1" u="sng" dirty="0" smtClean="0"/>
              <a:t>Exam Questions</a:t>
            </a:r>
            <a:endParaRPr lang="en-GB" sz="2800" b="1" u="sng" dirty="0"/>
          </a:p>
        </p:txBody>
      </p:sp>
      <p:pic>
        <p:nvPicPr>
          <p:cNvPr id="5122" name="Picture 2"/>
          <p:cNvPicPr>
            <a:picLocks noChangeAspect="1" noChangeArrowheads="1"/>
          </p:cNvPicPr>
          <p:nvPr/>
        </p:nvPicPr>
        <p:blipFill>
          <a:blip r:embed="rId3" cstate="print"/>
          <a:srcRect/>
          <a:stretch>
            <a:fillRect/>
          </a:stretch>
        </p:blipFill>
        <p:spPr bwMode="auto">
          <a:xfrm>
            <a:off x="0" y="620688"/>
            <a:ext cx="9144783" cy="2785666"/>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827584" y="1131168"/>
            <a:ext cx="7277100" cy="381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linds(horizontal)">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sz="half" idx="1"/>
          </p:nvPr>
        </p:nvSpPr>
        <p:spPr>
          <a:xfrm>
            <a:off x="251520" y="260648"/>
            <a:ext cx="8496944" cy="6292552"/>
          </a:xfrm>
        </p:spPr>
        <p:txBody>
          <a:bodyPr>
            <a:normAutofit/>
          </a:bodyPr>
          <a:lstStyle/>
          <a:p>
            <a:pPr algn="ctr">
              <a:buNone/>
            </a:pPr>
            <a:r>
              <a:rPr lang="en-GB" sz="1800" b="1" u="sng" dirty="0" smtClean="0"/>
              <a:t>Metallic Bonding and Ionic Substances</a:t>
            </a:r>
            <a:endParaRPr lang="en-GB" sz="1800" b="1" u="sng" dirty="0" smtClean="0"/>
          </a:p>
          <a:p>
            <a:pPr>
              <a:buNone/>
            </a:pPr>
            <a:r>
              <a:rPr lang="en-GB" sz="1800" b="1" u="sng" dirty="0" smtClean="0"/>
              <a:t>Metallic Bonding</a:t>
            </a:r>
          </a:p>
          <a:p>
            <a:r>
              <a:rPr lang="en-GB" sz="1800" dirty="0" smtClean="0"/>
              <a:t>Know that metallic bonding is the strong electrostatic attraction between metal ions and the delocalised electrons</a:t>
            </a:r>
          </a:p>
          <a:p>
            <a:pPr>
              <a:buNone/>
            </a:pPr>
            <a:endParaRPr lang="en-GB" sz="1800" dirty="0" smtClean="0"/>
          </a:p>
          <a:p>
            <a:pPr>
              <a:buNone/>
            </a:pPr>
            <a:r>
              <a:rPr lang="en-GB" sz="1800" b="1" u="sng" dirty="0" smtClean="0"/>
              <a:t>For metallic and ionic substances</a:t>
            </a:r>
            <a:endParaRPr lang="en-GB" sz="1800" b="1" u="sng" dirty="0" smtClean="0"/>
          </a:p>
          <a:p>
            <a:r>
              <a:rPr lang="en-GB" sz="1800" dirty="0" smtClean="0"/>
              <a:t>know that giant lattices are present in: </a:t>
            </a:r>
            <a:br>
              <a:rPr lang="en-GB" sz="1800" dirty="0" smtClean="0"/>
            </a:br>
            <a:r>
              <a:rPr lang="en-GB" sz="1800" dirty="0" err="1" smtClean="0"/>
              <a:t>i</a:t>
            </a:r>
            <a:r>
              <a:rPr lang="en-GB" sz="1800" dirty="0" smtClean="0"/>
              <a:t>) ionic solids (giant ionic lattices</a:t>
            </a:r>
            <a:r>
              <a:rPr lang="en-GB" sz="1800" dirty="0" smtClean="0"/>
              <a:t>)</a:t>
            </a:r>
            <a:r>
              <a:rPr lang="en-GB" sz="1800" dirty="0" smtClean="0"/>
              <a:t/>
            </a:r>
            <a:br>
              <a:rPr lang="en-GB" sz="1800" dirty="0" smtClean="0"/>
            </a:br>
            <a:r>
              <a:rPr lang="en-GB" sz="1800" dirty="0" smtClean="0"/>
              <a:t>iii) solid metals (giant metallic lattices)</a:t>
            </a:r>
          </a:p>
          <a:p>
            <a:r>
              <a:rPr lang="en-GB" sz="1800" dirty="0" smtClean="0"/>
              <a:t>be </a:t>
            </a:r>
            <a:r>
              <a:rPr lang="en-GB" sz="1800" dirty="0" smtClean="0"/>
              <a:t>able to predict the type of structure and bonding present in a substance from numerical data and/or other information</a:t>
            </a:r>
          </a:p>
          <a:p>
            <a:r>
              <a:rPr lang="en-GB" sz="1800" dirty="0" smtClean="0"/>
              <a:t>be able to predict the physical properties of a substance, including melting and boiling temperature, electrical conductivity and solubility in water, in terms of:</a:t>
            </a:r>
            <a:br>
              <a:rPr lang="en-GB" sz="1800" dirty="0" smtClean="0"/>
            </a:br>
            <a:r>
              <a:rPr lang="en-GB" sz="1800" dirty="0" err="1" smtClean="0"/>
              <a:t>i</a:t>
            </a:r>
            <a:r>
              <a:rPr lang="en-GB" sz="1800" dirty="0" smtClean="0"/>
              <a:t>) the types of particle present (atoms, molecules, ions, electrons)</a:t>
            </a:r>
            <a:br>
              <a:rPr lang="en-GB" sz="1800" dirty="0" smtClean="0"/>
            </a:br>
            <a:r>
              <a:rPr lang="en-GB" sz="1800" dirty="0" smtClean="0"/>
              <a:t>ii) the structure of the substance </a:t>
            </a:r>
            <a:br>
              <a:rPr lang="en-GB" sz="1800" dirty="0" smtClean="0"/>
            </a:br>
            <a:r>
              <a:rPr lang="en-GB" sz="1800" dirty="0" smtClean="0"/>
              <a:t>iii) the type of bonding and the presence of intermolecular forces, where </a:t>
            </a:r>
            <a:r>
              <a:rPr lang="en-GB" sz="1800" dirty="0" smtClean="0"/>
              <a:t>relevant</a:t>
            </a:r>
          </a:p>
          <a:p>
            <a:r>
              <a:rPr lang="en-GB" sz="1800" dirty="0" smtClean="0"/>
              <a:t>Explain why different ionic substances have different melting and boiling points</a:t>
            </a:r>
            <a:endParaRPr lang="en-GB" sz="18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0"/>
            <a:ext cx="8229600" cy="4525963"/>
          </a:xfrm>
        </p:spPr>
        <p:txBody>
          <a:bodyPr>
            <a:normAutofit/>
          </a:bodyPr>
          <a:lstStyle/>
          <a:p>
            <a:pPr algn="ctr">
              <a:buNone/>
            </a:pPr>
            <a:r>
              <a:rPr lang="en-GB" sz="2800" b="1" u="sng" dirty="0" smtClean="0"/>
              <a:t>Exam Questions</a:t>
            </a:r>
            <a:endParaRPr lang="en-GB" sz="2800" b="1" u="sng" dirty="0"/>
          </a:p>
        </p:txBody>
      </p:sp>
      <p:pic>
        <p:nvPicPr>
          <p:cNvPr id="6146" name="Picture 2"/>
          <p:cNvPicPr>
            <a:picLocks noChangeAspect="1" noChangeArrowheads="1"/>
          </p:cNvPicPr>
          <p:nvPr/>
        </p:nvPicPr>
        <p:blipFill>
          <a:blip r:embed="rId3" cstate="print"/>
          <a:srcRect/>
          <a:stretch>
            <a:fillRect/>
          </a:stretch>
        </p:blipFill>
        <p:spPr bwMode="auto">
          <a:xfrm>
            <a:off x="0" y="620688"/>
            <a:ext cx="9144000" cy="2526101"/>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971600" y="1988840"/>
            <a:ext cx="7210425" cy="1857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diamond(in)">
                                      <p:cBhvr>
                                        <p:cTn id="7"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0"/>
            <a:ext cx="8229600" cy="4525963"/>
          </a:xfrm>
        </p:spPr>
        <p:txBody>
          <a:bodyPr>
            <a:normAutofit/>
          </a:bodyPr>
          <a:lstStyle/>
          <a:p>
            <a:pPr algn="ctr">
              <a:buNone/>
            </a:pPr>
            <a:r>
              <a:rPr lang="en-GB" sz="2800" b="1" u="sng" dirty="0" smtClean="0"/>
              <a:t>Exam Questions</a:t>
            </a:r>
            <a:endParaRPr lang="en-GB" sz="2800" b="1" u="sng" dirty="0"/>
          </a:p>
        </p:txBody>
      </p:sp>
      <p:pic>
        <p:nvPicPr>
          <p:cNvPr id="8194" name="Picture 2"/>
          <p:cNvPicPr>
            <a:picLocks noChangeAspect="1" noChangeArrowheads="1"/>
          </p:cNvPicPr>
          <p:nvPr/>
        </p:nvPicPr>
        <p:blipFill>
          <a:blip r:embed="rId3" cstate="print"/>
          <a:srcRect/>
          <a:stretch>
            <a:fillRect/>
          </a:stretch>
        </p:blipFill>
        <p:spPr bwMode="auto">
          <a:xfrm>
            <a:off x="0" y="692696"/>
            <a:ext cx="9144000" cy="2672985"/>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899592" y="1124744"/>
            <a:ext cx="6943725" cy="3371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ox(in)">
                                      <p:cBhvr>
                                        <p:cTn id="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0"/>
            <a:ext cx="8229600" cy="4525963"/>
          </a:xfrm>
        </p:spPr>
        <p:txBody>
          <a:bodyPr>
            <a:normAutofit/>
          </a:bodyPr>
          <a:lstStyle/>
          <a:p>
            <a:pPr algn="ctr">
              <a:buNone/>
            </a:pPr>
            <a:r>
              <a:rPr lang="en-GB" sz="2800" b="1" u="sng" dirty="0" smtClean="0"/>
              <a:t>Exam Questions</a:t>
            </a:r>
            <a:endParaRPr lang="en-GB" sz="2800" b="1" u="sng" dirty="0"/>
          </a:p>
        </p:txBody>
      </p:sp>
      <p:pic>
        <p:nvPicPr>
          <p:cNvPr id="7170" name="Picture 2"/>
          <p:cNvPicPr>
            <a:picLocks noChangeAspect="1" noChangeArrowheads="1"/>
          </p:cNvPicPr>
          <p:nvPr/>
        </p:nvPicPr>
        <p:blipFill>
          <a:blip r:embed="rId3" cstate="print"/>
          <a:srcRect/>
          <a:stretch>
            <a:fillRect/>
          </a:stretch>
        </p:blipFill>
        <p:spPr bwMode="auto">
          <a:xfrm>
            <a:off x="395536" y="908720"/>
            <a:ext cx="6810375" cy="2867025"/>
          </a:xfrm>
          <a:prstGeom prst="rect">
            <a:avLst/>
          </a:prstGeom>
          <a:noFill/>
          <a:ln w="9525">
            <a:noFill/>
            <a:miter lim="800000"/>
            <a:headEnd/>
            <a:tailEnd/>
          </a:ln>
        </p:spPr>
      </p:pic>
      <p:sp>
        <p:nvSpPr>
          <p:cNvPr id="6" name="Rectangle 5"/>
          <p:cNvSpPr/>
          <p:nvPr/>
        </p:nvSpPr>
        <p:spPr>
          <a:xfrm>
            <a:off x="539552" y="3212976"/>
            <a:ext cx="6840760" cy="576064"/>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0" y="260350"/>
            <a:ext cx="8893175" cy="4525963"/>
          </a:xfrm>
        </p:spPr>
        <p:txBody>
          <a:bodyPr/>
          <a:lstStyle/>
          <a:p>
            <a:pPr algn="ctr" eaLnBrk="1" hangingPunct="1">
              <a:buFont typeface="Arial" panose="020B0604020202020204" pitchFamily="34" charset="0"/>
              <a:buNone/>
            </a:pPr>
            <a:r>
              <a:rPr lang="en-GB" b="1" u="sng" smtClean="0"/>
              <a:t>Exam question</a:t>
            </a:r>
          </a:p>
          <a:p>
            <a:pPr eaLnBrk="1" hangingPunct="1">
              <a:buFont typeface="Arial" panose="020B0604020202020204" pitchFamily="34" charset="0"/>
              <a:buNone/>
            </a:pPr>
            <a:r>
              <a:rPr lang="en-GB" smtClean="0"/>
              <a:t>Compare and explain the electrical conductivities of sodium and sodium oxide in the solid and liquid states. [5 marks]</a:t>
            </a:r>
          </a:p>
        </p:txBody>
      </p:sp>
      <p:pic>
        <p:nvPicPr>
          <p:cNvPr id="409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420938"/>
            <a:ext cx="7505700"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631950"/>
            <a:ext cx="6983412"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1469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checkerboard(across)">
                                      <p:cBhvr>
                                        <p:cTn id="7" dur="500"/>
                                        <p:tgtEl>
                                          <p:spTgt spid="409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0964"/>
                                        </p:tgtEl>
                                        <p:attrNameLst>
                                          <p:attrName>style.visibility</p:attrName>
                                        </p:attrNameLst>
                                      </p:cBhvr>
                                      <p:to>
                                        <p:strVal val="visible"/>
                                      </p:to>
                                    </p:set>
                                    <p:animEffect transition="in" filter="checkerboard(across)">
                                      <p:cBhvr>
                                        <p:cTn id="12"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4"/>
          <p:cNvSpPr txBox="1">
            <a:spLocks noChangeArrowheads="1"/>
          </p:cNvSpPr>
          <p:nvPr/>
        </p:nvSpPr>
        <p:spPr bwMode="auto">
          <a:xfrm>
            <a:off x="7812088" y="2205038"/>
            <a:ext cx="1081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b="1"/>
              <a:t>3 marks</a:t>
            </a:r>
          </a:p>
        </p:txBody>
      </p:sp>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5734050"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 y="0"/>
            <a:ext cx="889635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6250"/>
            <a:ext cx="8848725"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6648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checkerboard(across)">
                                      <p:cBhvr>
                                        <p:cTn id="7" dur="500"/>
                                        <p:tgtEl>
                                          <p:spTgt spid="419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1988"/>
                                        </p:tgtEl>
                                        <p:attrNameLst>
                                          <p:attrName>style.visibility</p:attrName>
                                        </p:attrNameLst>
                                      </p:cBhvr>
                                      <p:to>
                                        <p:strVal val="visible"/>
                                      </p:to>
                                    </p:set>
                                    <p:animEffect transition="in" filter="diamond(in)">
                                      <p:cBhvr>
                                        <p:cTn id="12" dur="2000"/>
                                        <p:tgtEl>
                                          <p:spTgt spid="419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1989"/>
                                        </p:tgtEl>
                                        <p:attrNameLst>
                                          <p:attrName>style.visibility</p:attrName>
                                        </p:attrNameLst>
                                      </p:cBhvr>
                                      <p:to>
                                        <p:strVal val="visible"/>
                                      </p:to>
                                    </p:set>
                                    <p:anim calcmode="lin" valueType="num">
                                      <p:cBhvr additive="base">
                                        <p:cTn id="17" dur="500" fill="hold"/>
                                        <p:tgtEl>
                                          <p:spTgt spid="41989"/>
                                        </p:tgtEl>
                                        <p:attrNameLst>
                                          <p:attrName>ppt_x</p:attrName>
                                        </p:attrNameLst>
                                      </p:cBhvr>
                                      <p:tavLst>
                                        <p:tav tm="0">
                                          <p:val>
                                            <p:strVal val="#ppt_x"/>
                                          </p:val>
                                        </p:tav>
                                        <p:tav tm="100000">
                                          <p:val>
                                            <p:strVal val="#ppt_x"/>
                                          </p:val>
                                        </p:tav>
                                      </p:tavLst>
                                    </p:anim>
                                    <p:anim calcmode="lin" valueType="num">
                                      <p:cBhvr additive="base">
                                        <p:cTn id="18" dur="500" fill="hold"/>
                                        <p:tgtEl>
                                          <p:spTgt spid="419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sz="half" idx="1"/>
          </p:nvPr>
        </p:nvSpPr>
        <p:spPr>
          <a:xfrm>
            <a:off x="251520" y="260648"/>
            <a:ext cx="8496944" cy="6292552"/>
          </a:xfrm>
        </p:spPr>
        <p:txBody>
          <a:bodyPr>
            <a:normAutofit/>
          </a:bodyPr>
          <a:lstStyle/>
          <a:p>
            <a:pPr algn="ctr">
              <a:buNone/>
            </a:pPr>
            <a:r>
              <a:rPr lang="en-GB" sz="1800" b="1" u="sng" dirty="0" smtClean="0"/>
              <a:t>Metallic Bonding and Ionic Substances</a:t>
            </a:r>
            <a:endParaRPr lang="en-GB" sz="1800" b="1" u="sng" dirty="0" smtClean="0"/>
          </a:p>
          <a:p>
            <a:pPr>
              <a:buNone/>
            </a:pPr>
            <a:r>
              <a:rPr lang="en-GB" sz="1800" b="1" u="sng" dirty="0" smtClean="0"/>
              <a:t>Metallic Bonding</a:t>
            </a:r>
          </a:p>
          <a:p>
            <a:r>
              <a:rPr lang="en-GB" sz="1800" dirty="0" smtClean="0"/>
              <a:t>Know that metallic bonding is the strong electrostatic attraction between metal ions and the delocalised electrons</a:t>
            </a:r>
          </a:p>
          <a:p>
            <a:pPr>
              <a:buNone/>
            </a:pPr>
            <a:endParaRPr lang="en-GB" sz="1800" dirty="0" smtClean="0"/>
          </a:p>
          <a:p>
            <a:pPr>
              <a:buNone/>
            </a:pPr>
            <a:r>
              <a:rPr lang="en-GB" sz="1800" b="1" u="sng" dirty="0" smtClean="0"/>
              <a:t>For metallic and ionic substances</a:t>
            </a:r>
            <a:endParaRPr lang="en-GB" sz="1800" b="1" u="sng" dirty="0" smtClean="0"/>
          </a:p>
          <a:p>
            <a:r>
              <a:rPr lang="en-GB" sz="1800" dirty="0" smtClean="0"/>
              <a:t>know that giant lattices are present in: </a:t>
            </a:r>
            <a:br>
              <a:rPr lang="en-GB" sz="1800" dirty="0" smtClean="0"/>
            </a:br>
            <a:r>
              <a:rPr lang="en-GB" sz="1800" dirty="0" err="1" smtClean="0"/>
              <a:t>i</a:t>
            </a:r>
            <a:r>
              <a:rPr lang="en-GB" sz="1800" dirty="0" smtClean="0"/>
              <a:t>) ionic solids (giant ionic lattices</a:t>
            </a:r>
            <a:r>
              <a:rPr lang="en-GB" sz="1800" dirty="0" smtClean="0"/>
              <a:t>)</a:t>
            </a:r>
            <a:r>
              <a:rPr lang="en-GB" sz="1800" dirty="0" smtClean="0"/>
              <a:t/>
            </a:r>
            <a:br>
              <a:rPr lang="en-GB" sz="1800" dirty="0" smtClean="0"/>
            </a:br>
            <a:r>
              <a:rPr lang="en-GB" sz="1800" dirty="0" smtClean="0"/>
              <a:t>iii) solid metals (giant metallic lattices)</a:t>
            </a:r>
          </a:p>
          <a:p>
            <a:r>
              <a:rPr lang="en-GB" sz="1800" dirty="0" smtClean="0"/>
              <a:t>be </a:t>
            </a:r>
            <a:r>
              <a:rPr lang="en-GB" sz="1800" dirty="0" smtClean="0"/>
              <a:t>able to predict the type of structure and bonding present in a substance from numerical data and/or other information</a:t>
            </a:r>
          </a:p>
          <a:p>
            <a:r>
              <a:rPr lang="en-GB" sz="1800" dirty="0" smtClean="0"/>
              <a:t>be able to predict the physical properties of a substance, including melting and boiling temperature, electrical conductivity and solubility in water, in terms of:</a:t>
            </a:r>
            <a:br>
              <a:rPr lang="en-GB" sz="1800" dirty="0" smtClean="0"/>
            </a:br>
            <a:r>
              <a:rPr lang="en-GB" sz="1800" dirty="0" err="1" smtClean="0"/>
              <a:t>i</a:t>
            </a:r>
            <a:r>
              <a:rPr lang="en-GB" sz="1800" dirty="0" smtClean="0"/>
              <a:t>) the types of particle present (atoms, molecules, ions, electrons)</a:t>
            </a:r>
            <a:br>
              <a:rPr lang="en-GB" sz="1800" dirty="0" smtClean="0"/>
            </a:br>
            <a:r>
              <a:rPr lang="en-GB" sz="1800" dirty="0" smtClean="0"/>
              <a:t>ii) the structure of the substance </a:t>
            </a:r>
            <a:br>
              <a:rPr lang="en-GB" sz="1800" dirty="0" smtClean="0"/>
            </a:br>
            <a:r>
              <a:rPr lang="en-GB" sz="1800" dirty="0" smtClean="0"/>
              <a:t>iii) the type of bonding and the presence of intermolecular forces, where </a:t>
            </a:r>
            <a:r>
              <a:rPr lang="en-GB" sz="1800" dirty="0" smtClean="0"/>
              <a:t>relevant</a:t>
            </a:r>
          </a:p>
          <a:p>
            <a:r>
              <a:rPr lang="en-GB" sz="1800" dirty="0" smtClean="0"/>
              <a:t>Explain why different ionic substances have different melting and boiling points</a:t>
            </a:r>
            <a:endParaRPr lang="en-GB" sz="1800" dirty="0" smtClean="0"/>
          </a:p>
        </p:txBody>
      </p:sp>
    </p:spTree>
    <p:extLst>
      <p:ext uri="{BB962C8B-B14F-4D97-AF65-F5344CB8AC3E}">
        <p14:creationId xmlns:p14="http://schemas.microsoft.com/office/powerpoint/2010/main" val="189180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GB" smtClean="0"/>
              <a:t>Metallic Bonding</a:t>
            </a:r>
          </a:p>
        </p:txBody>
      </p:sp>
      <p:sp>
        <p:nvSpPr>
          <p:cNvPr id="59395" name="Rectangle 3"/>
          <p:cNvSpPr>
            <a:spLocks noGrp="1" noChangeArrowheads="1"/>
          </p:cNvSpPr>
          <p:nvPr>
            <p:ph type="body" idx="1"/>
          </p:nvPr>
        </p:nvSpPr>
        <p:spPr>
          <a:xfrm>
            <a:off x="323850" y="1412875"/>
            <a:ext cx="8569325" cy="4713288"/>
          </a:xfrm>
        </p:spPr>
        <p:txBody>
          <a:bodyPr/>
          <a:lstStyle/>
          <a:p>
            <a:pPr eaLnBrk="1" hangingPunct="1"/>
            <a:r>
              <a:rPr lang="en-GB" dirty="0" smtClean="0"/>
              <a:t>As with all bonding metals move towards a stable structure.</a:t>
            </a:r>
          </a:p>
          <a:p>
            <a:pPr eaLnBrk="1" hangingPunct="1"/>
            <a:r>
              <a:rPr lang="en-GB" dirty="0" smtClean="0"/>
              <a:t>They delocalise their outer shell electrons, leaving a </a:t>
            </a:r>
            <a:r>
              <a:rPr lang="en-GB" dirty="0" smtClean="0">
                <a:solidFill>
                  <a:srgbClr val="0070C0"/>
                </a:solidFill>
              </a:rPr>
              <a:t>fixed lattice </a:t>
            </a:r>
            <a:r>
              <a:rPr lang="en-GB" dirty="0" smtClean="0"/>
              <a:t>of positive ions.</a:t>
            </a:r>
          </a:p>
          <a:p>
            <a:pPr eaLnBrk="1" hangingPunct="1"/>
            <a:r>
              <a:rPr lang="en-GB" dirty="0" smtClean="0"/>
              <a:t>The delocalised electrons are </a:t>
            </a:r>
            <a:r>
              <a:rPr lang="en-GB" dirty="0" smtClean="0">
                <a:solidFill>
                  <a:srgbClr val="0070C0"/>
                </a:solidFill>
              </a:rPr>
              <a:t>free to move </a:t>
            </a:r>
            <a:r>
              <a:rPr lang="en-GB" dirty="0" smtClean="0"/>
              <a:t>throughout the structure.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GB" smtClean="0"/>
              <a:t>Metallic Bonding</a:t>
            </a:r>
          </a:p>
        </p:txBody>
      </p:sp>
      <p:sp>
        <p:nvSpPr>
          <p:cNvPr id="60419" name="Rectangle 3"/>
          <p:cNvSpPr>
            <a:spLocks noGrp="1" noChangeArrowheads="1"/>
          </p:cNvSpPr>
          <p:nvPr>
            <p:ph type="body" idx="1"/>
          </p:nvPr>
        </p:nvSpPr>
        <p:spPr/>
        <p:txBody>
          <a:bodyPr/>
          <a:lstStyle/>
          <a:p>
            <a:pPr eaLnBrk="1" hangingPunct="1"/>
            <a:r>
              <a:rPr lang="en-GB" smtClean="0"/>
              <a:t>Metallic bonding is the attraction of the positive ions to the sea of electrons.</a:t>
            </a:r>
          </a:p>
          <a:p>
            <a:pPr eaLnBrk="1" hangingPunct="1"/>
            <a:r>
              <a:rPr lang="en-GB" smtClean="0"/>
              <a:t>Over the whole structure the charges balance.</a:t>
            </a:r>
          </a:p>
          <a:p>
            <a:pPr eaLnBrk="1" hangingPunct="1"/>
            <a:r>
              <a:rPr lang="en-GB" smtClean="0"/>
              <a:t>It is impossible to tell which electron originated from which particular positive ion.</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descr="19z"/>
          <p:cNvPicPr>
            <a:picLocks noChangeAspect="1" noChangeArrowheads="1"/>
          </p:cNvPicPr>
          <p:nvPr/>
        </p:nvPicPr>
        <p:blipFill>
          <a:blip r:embed="rId2" cstate="print"/>
          <a:srcRect/>
          <a:stretch>
            <a:fillRect/>
          </a:stretch>
        </p:blipFill>
        <p:spPr bwMode="auto">
          <a:xfrm>
            <a:off x="179388" y="1557338"/>
            <a:ext cx="5111750" cy="5111750"/>
          </a:xfrm>
          <a:prstGeom prst="rect">
            <a:avLst/>
          </a:prstGeom>
          <a:noFill/>
          <a:ln w="9525">
            <a:noFill/>
            <a:miter lim="800000"/>
            <a:headEnd/>
            <a:tailEnd/>
          </a:ln>
        </p:spPr>
      </p:pic>
      <p:sp>
        <p:nvSpPr>
          <p:cNvPr id="61443" name="Text Box 6"/>
          <p:cNvSpPr txBox="1">
            <a:spLocks noChangeArrowheads="1"/>
          </p:cNvSpPr>
          <p:nvPr/>
        </p:nvSpPr>
        <p:spPr bwMode="auto">
          <a:xfrm>
            <a:off x="323850" y="101600"/>
            <a:ext cx="8497888" cy="1569660"/>
          </a:xfrm>
          <a:prstGeom prst="rect">
            <a:avLst/>
          </a:prstGeom>
          <a:solidFill>
            <a:srgbClr val="CCFFCC"/>
          </a:solidFill>
          <a:ln w="9525">
            <a:solidFill>
              <a:srgbClr val="0000FF"/>
            </a:solidFill>
            <a:miter lim="800000"/>
            <a:headEnd/>
            <a:tailEnd/>
          </a:ln>
        </p:spPr>
        <p:txBody>
          <a:bodyPr wrap="square">
            <a:spAutoFit/>
          </a:bodyPr>
          <a:lstStyle/>
          <a:p>
            <a:pPr>
              <a:spcBef>
                <a:spcPct val="50000"/>
              </a:spcBef>
            </a:pPr>
            <a:r>
              <a:rPr lang="en-GB" sz="2400" dirty="0"/>
              <a:t>In a metal the atoms LOSE SEVERAL OF THEIR OUTER ELECTRONS which drift around between the metal </a:t>
            </a:r>
            <a:r>
              <a:rPr lang="en-GB" sz="2400" dirty="0" smtClean="0"/>
              <a:t>ions, the electrons are delocalised. It is referred to as a sea of electrons.</a:t>
            </a:r>
            <a:endParaRPr lang="en-GB" sz="2400" b="1" dirty="0"/>
          </a:p>
        </p:txBody>
      </p:sp>
      <p:grpSp>
        <p:nvGrpSpPr>
          <p:cNvPr id="2" name="Group 15"/>
          <p:cNvGrpSpPr>
            <a:grpSpLocks/>
          </p:cNvGrpSpPr>
          <p:nvPr/>
        </p:nvGrpSpPr>
        <p:grpSpPr bwMode="auto">
          <a:xfrm>
            <a:off x="4859338" y="2205038"/>
            <a:ext cx="3852862" cy="1562100"/>
            <a:chOff x="3061" y="1389"/>
            <a:chExt cx="2427" cy="984"/>
          </a:xfrm>
        </p:grpSpPr>
        <p:sp>
          <p:nvSpPr>
            <p:cNvPr id="61450" name="Text Box 7"/>
            <p:cNvSpPr txBox="1">
              <a:spLocks noChangeArrowheads="1"/>
            </p:cNvSpPr>
            <p:nvPr/>
          </p:nvSpPr>
          <p:spPr bwMode="auto">
            <a:xfrm>
              <a:off x="3424" y="1389"/>
              <a:ext cx="2064" cy="984"/>
            </a:xfrm>
            <a:prstGeom prst="rect">
              <a:avLst/>
            </a:prstGeom>
            <a:solidFill>
              <a:srgbClr val="CCFFCC"/>
            </a:solidFill>
            <a:ln w="9525">
              <a:solidFill>
                <a:srgbClr val="0000FF"/>
              </a:solidFill>
              <a:miter lim="800000"/>
              <a:headEnd/>
              <a:tailEnd/>
            </a:ln>
          </p:spPr>
          <p:txBody>
            <a:bodyPr>
              <a:spAutoFit/>
            </a:bodyPr>
            <a:lstStyle/>
            <a:p>
              <a:pPr>
                <a:spcBef>
                  <a:spcPct val="50000"/>
                </a:spcBef>
              </a:pPr>
              <a:r>
                <a:rPr lang="en-GB" sz="2400"/>
                <a:t>As they have LOST a few electrons, the atoms become POSITIVE IONS</a:t>
              </a:r>
            </a:p>
          </p:txBody>
        </p:sp>
        <p:sp>
          <p:nvSpPr>
            <p:cNvPr id="61451" name="Line 8"/>
            <p:cNvSpPr>
              <a:spLocks noChangeShapeType="1"/>
            </p:cNvSpPr>
            <p:nvPr/>
          </p:nvSpPr>
          <p:spPr bwMode="auto">
            <a:xfrm flipH="1">
              <a:off x="3061" y="1979"/>
              <a:ext cx="363" cy="272"/>
            </a:xfrm>
            <a:prstGeom prst="line">
              <a:avLst/>
            </a:prstGeom>
            <a:noFill/>
            <a:ln w="57150">
              <a:solidFill>
                <a:srgbClr val="008000"/>
              </a:solidFill>
              <a:round/>
              <a:headEnd/>
              <a:tailEnd type="triangle" w="med" len="med"/>
            </a:ln>
          </p:spPr>
          <p:txBody>
            <a:bodyPr/>
            <a:lstStyle/>
            <a:p>
              <a:endParaRPr lang="en-GB"/>
            </a:p>
          </p:txBody>
        </p:sp>
        <p:sp>
          <p:nvSpPr>
            <p:cNvPr id="61452" name="Line 10"/>
            <p:cNvSpPr>
              <a:spLocks noChangeShapeType="1"/>
            </p:cNvSpPr>
            <p:nvPr/>
          </p:nvSpPr>
          <p:spPr bwMode="auto">
            <a:xfrm flipH="1" flipV="1">
              <a:off x="3107" y="1570"/>
              <a:ext cx="317" cy="409"/>
            </a:xfrm>
            <a:prstGeom prst="line">
              <a:avLst/>
            </a:prstGeom>
            <a:noFill/>
            <a:ln w="57150">
              <a:solidFill>
                <a:srgbClr val="008000"/>
              </a:solidFill>
              <a:round/>
              <a:headEnd/>
              <a:tailEnd type="triangle" w="med" len="med"/>
            </a:ln>
          </p:spPr>
          <p:txBody>
            <a:bodyPr/>
            <a:lstStyle/>
            <a:p>
              <a:endParaRPr lang="en-GB"/>
            </a:p>
          </p:txBody>
        </p:sp>
      </p:grpSp>
      <p:grpSp>
        <p:nvGrpSpPr>
          <p:cNvPr id="3" name="Group 14"/>
          <p:cNvGrpSpPr>
            <a:grpSpLocks/>
          </p:cNvGrpSpPr>
          <p:nvPr/>
        </p:nvGrpSpPr>
        <p:grpSpPr bwMode="auto">
          <a:xfrm>
            <a:off x="4787900" y="4365625"/>
            <a:ext cx="3924300" cy="1584325"/>
            <a:chOff x="3016" y="2886"/>
            <a:chExt cx="2472" cy="998"/>
          </a:xfrm>
        </p:grpSpPr>
        <p:sp>
          <p:nvSpPr>
            <p:cNvPr id="61447" name="Text Box 11"/>
            <p:cNvSpPr txBox="1">
              <a:spLocks noChangeArrowheads="1"/>
            </p:cNvSpPr>
            <p:nvPr/>
          </p:nvSpPr>
          <p:spPr bwMode="auto">
            <a:xfrm>
              <a:off x="3424" y="2886"/>
              <a:ext cx="2064" cy="291"/>
            </a:xfrm>
            <a:prstGeom prst="rect">
              <a:avLst/>
            </a:prstGeom>
            <a:solidFill>
              <a:srgbClr val="CCFFCC"/>
            </a:solidFill>
            <a:ln w="9525">
              <a:solidFill>
                <a:srgbClr val="0000FF"/>
              </a:solidFill>
              <a:miter lim="800000"/>
              <a:headEnd/>
              <a:tailEnd/>
            </a:ln>
          </p:spPr>
          <p:txBody>
            <a:bodyPr>
              <a:spAutoFit/>
            </a:bodyPr>
            <a:lstStyle/>
            <a:p>
              <a:pPr>
                <a:spcBef>
                  <a:spcPct val="50000"/>
                </a:spcBef>
              </a:pPr>
              <a:r>
                <a:rPr lang="en-GB" sz="2400" dirty="0" smtClean="0"/>
                <a:t>delocalised </a:t>
              </a:r>
              <a:r>
                <a:rPr lang="en-GB" sz="2400" dirty="0"/>
                <a:t>electrons</a:t>
              </a:r>
            </a:p>
          </p:txBody>
        </p:sp>
        <p:sp>
          <p:nvSpPr>
            <p:cNvPr id="61448" name="Line 12"/>
            <p:cNvSpPr>
              <a:spLocks noChangeShapeType="1"/>
            </p:cNvSpPr>
            <p:nvPr/>
          </p:nvSpPr>
          <p:spPr bwMode="auto">
            <a:xfrm flipH="1">
              <a:off x="3016" y="3067"/>
              <a:ext cx="408" cy="318"/>
            </a:xfrm>
            <a:prstGeom prst="line">
              <a:avLst/>
            </a:prstGeom>
            <a:noFill/>
            <a:ln w="57150">
              <a:solidFill>
                <a:srgbClr val="008000"/>
              </a:solidFill>
              <a:round/>
              <a:headEnd/>
              <a:tailEnd type="triangle" w="med" len="med"/>
            </a:ln>
          </p:spPr>
          <p:txBody>
            <a:bodyPr/>
            <a:lstStyle/>
            <a:p>
              <a:endParaRPr lang="en-GB"/>
            </a:p>
          </p:txBody>
        </p:sp>
        <p:sp>
          <p:nvSpPr>
            <p:cNvPr id="61449" name="Line 13"/>
            <p:cNvSpPr>
              <a:spLocks noChangeShapeType="1"/>
            </p:cNvSpPr>
            <p:nvPr/>
          </p:nvSpPr>
          <p:spPr bwMode="auto">
            <a:xfrm flipH="1">
              <a:off x="3198" y="3068"/>
              <a:ext cx="226" cy="816"/>
            </a:xfrm>
            <a:prstGeom prst="line">
              <a:avLst/>
            </a:prstGeom>
            <a:noFill/>
            <a:ln w="57150">
              <a:solidFill>
                <a:srgbClr val="008000"/>
              </a:solidFill>
              <a:round/>
              <a:headEnd/>
              <a:tailEnd type="triangle" w="med" len="med"/>
            </a:ln>
          </p:spPr>
          <p:txBody>
            <a:bodyPr/>
            <a:lstStyle/>
            <a:p>
              <a:endParaRPr lang="en-GB"/>
            </a:p>
          </p:txBody>
        </p:sp>
      </p:grpSp>
      <p:sp>
        <p:nvSpPr>
          <p:cNvPr id="61446" name="Rectangle 12"/>
          <p:cNvSpPr>
            <a:spLocks noChangeArrowheads="1"/>
          </p:cNvSpPr>
          <p:nvPr/>
        </p:nvSpPr>
        <p:spPr bwMode="auto">
          <a:xfrm>
            <a:off x="5364163" y="5287963"/>
            <a:ext cx="3529012" cy="1570037"/>
          </a:xfrm>
          <a:prstGeom prst="rect">
            <a:avLst/>
          </a:prstGeom>
          <a:noFill/>
          <a:ln w="9525">
            <a:noFill/>
            <a:miter lim="800000"/>
            <a:headEnd/>
            <a:tailEnd/>
          </a:ln>
        </p:spPr>
        <p:txBody>
          <a:bodyPr>
            <a:spAutoFit/>
          </a:bodyPr>
          <a:lstStyle/>
          <a:p>
            <a:r>
              <a:rPr lang="en-GB" sz="2400"/>
              <a:t>electrostatic forces of attraction between the delocalised electrons and positive metal ions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GB" smtClean="0"/>
              <a:t>Metallic Bonding</a:t>
            </a:r>
          </a:p>
        </p:txBody>
      </p:sp>
      <p:sp>
        <p:nvSpPr>
          <p:cNvPr id="172035" name="Rectangle 3"/>
          <p:cNvSpPr>
            <a:spLocks noGrp="1" noChangeArrowheads="1"/>
          </p:cNvSpPr>
          <p:nvPr>
            <p:ph idx="1"/>
          </p:nvPr>
        </p:nvSpPr>
        <p:spPr/>
        <p:txBody>
          <a:bodyPr/>
          <a:lstStyle/>
          <a:p>
            <a:pPr eaLnBrk="1" hangingPunct="1">
              <a:buFontTx/>
              <a:buNone/>
            </a:pPr>
            <a:endParaRPr lang="en-US" smtClean="0"/>
          </a:p>
        </p:txBody>
      </p:sp>
      <p:pic>
        <p:nvPicPr>
          <p:cNvPr id="36868" name="Picture 4" descr="S691813_aw_049"/>
          <p:cNvPicPr>
            <a:picLocks noChangeAspect="1" noChangeArrowheads="1"/>
          </p:cNvPicPr>
          <p:nvPr/>
        </p:nvPicPr>
        <p:blipFill>
          <a:blip r:embed="rId2" cstate="print"/>
          <a:srcRect/>
          <a:stretch>
            <a:fillRect/>
          </a:stretch>
        </p:blipFill>
        <p:spPr bwMode="auto">
          <a:xfrm>
            <a:off x="457200" y="1600200"/>
            <a:ext cx="8229600" cy="47958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720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395288" y="0"/>
            <a:ext cx="8229600" cy="765175"/>
          </a:xfrm>
        </p:spPr>
        <p:txBody>
          <a:bodyPr/>
          <a:lstStyle/>
          <a:p>
            <a:r>
              <a:rPr lang="en-GB" b="1" u="sng" smtClean="0">
                <a:solidFill>
                  <a:srgbClr val="7030A0"/>
                </a:solidFill>
              </a:rPr>
              <a:t>Definitions</a:t>
            </a:r>
          </a:p>
        </p:txBody>
      </p:sp>
      <p:graphicFrame>
        <p:nvGraphicFramePr>
          <p:cNvPr id="4" name="Table 3"/>
          <p:cNvGraphicFramePr>
            <a:graphicFrameLocks noGrp="1"/>
          </p:cNvGraphicFramePr>
          <p:nvPr/>
        </p:nvGraphicFramePr>
        <p:xfrm>
          <a:off x="0" y="1125538"/>
          <a:ext cx="9144000" cy="5398008"/>
        </p:xfrm>
        <a:graphic>
          <a:graphicData uri="http://schemas.openxmlformats.org/drawingml/2006/table">
            <a:tbl>
              <a:tblPr/>
              <a:tblGrid>
                <a:gridCol w="2785847"/>
                <a:gridCol w="6358153"/>
              </a:tblGrid>
              <a:tr h="1183372">
                <a:tc>
                  <a:txBody>
                    <a:bodyPr/>
                    <a:lstStyle/>
                    <a:p>
                      <a:pPr>
                        <a:lnSpc>
                          <a:spcPct val="115000"/>
                        </a:lnSpc>
                        <a:spcAft>
                          <a:spcPts val="0"/>
                        </a:spcAft>
                      </a:pPr>
                      <a:r>
                        <a:rPr lang="en-GB" sz="2800" dirty="0">
                          <a:latin typeface="+mn-lt"/>
                          <a:ea typeface="Calibri"/>
                          <a:cs typeface="Times New Roman"/>
                        </a:rPr>
                        <a:t>Metallic bonding</a:t>
                      </a:r>
                    </a:p>
                  </a:txBody>
                  <a:tcPr marL="62157" marR="62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800" dirty="0" smtClean="0">
                          <a:latin typeface="+mn-lt"/>
                          <a:ea typeface="Calibri"/>
                          <a:cs typeface="Times New Roman"/>
                        </a:rPr>
                        <a:t>The</a:t>
                      </a:r>
                      <a:r>
                        <a:rPr lang="en-GB" sz="2800" baseline="0" dirty="0" smtClean="0">
                          <a:latin typeface="+mn-lt"/>
                          <a:ea typeface="Calibri"/>
                          <a:cs typeface="Times New Roman"/>
                        </a:rPr>
                        <a:t> strong e</a:t>
                      </a:r>
                      <a:r>
                        <a:rPr lang="en-GB" sz="2800" dirty="0" smtClean="0">
                          <a:latin typeface="+mn-lt"/>
                          <a:ea typeface="Calibri"/>
                          <a:cs typeface="Times New Roman"/>
                        </a:rPr>
                        <a:t>lectrostatic </a:t>
                      </a:r>
                      <a:r>
                        <a:rPr lang="en-GB" sz="2800" dirty="0">
                          <a:latin typeface="+mn-lt"/>
                          <a:ea typeface="Calibri"/>
                          <a:cs typeface="Times New Roman"/>
                        </a:rPr>
                        <a:t>attraction between positive metal ions </a:t>
                      </a:r>
                      <a:r>
                        <a:rPr lang="en-GB" sz="2800" dirty="0" smtClean="0">
                          <a:latin typeface="+mn-lt"/>
                          <a:ea typeface="Calibri"/>
                          <a:cs typeface="Times New Roman"/>
                        </a:rPr>
                        <a:t>and the “sea” of </a:t>
                      </a:r>
                      <a:r>
                        <a:rPr lang="en-GB" sz="2800" dirty="0">
                          <a:latin typeface="+mn-lt"/>
                          <a:ea typeface="Calibri"/>
                          <a:cs typeface="Times New Roman"/>
                        </a:rPr>
                        <a:t>delocalised electrons </a:t>
                      </a:r>
                      <a:endParaRPr lang="en-GB" sz="2800" dirty="0" smtClean="0">
                        <a:latin typeface="+mn-lt"/>
                        <a:ea typeface="Calibri"/>
                        <a:cs typeface="Times New Roman"/>
                      </a:endParaRPr>
                    </a:p>
                  </a:txBody>
                  <a:tcPr marL="62157" marR="62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1686">
                <a:tc>
                  <a:txBody>
                    <a:bodyPr/>
                    <a:lstStyle/>
                    <a:p>
                      <a:pPr>
                        <a:lnSpc>
                          <a:spcPct val="115000"/>
                        </a:lnSpc>
                        <a:spcAft>
                          <a:spcPts val="0"/>
                        </a:spcAft>
                      </a:pPr>
                      <a:r>
                        <a:rPr lang="en-GB" sz="2800">
                          <a:latin typeface="+mn-lt"/>
                          <a:ea typeface="Calibri"/>
                          <a:cs typeface="Times New Roman"/>
                        </a:rPr>
                        <a:t>Delocalised electrons</a:t>
                      </a:r>
                    </a:p>
                  </a:txBody>
                  <a:tcPr marL="62157" marR="62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800" dirty="0" smtClean="0">
                          <a:latin typeface="+mn-lt"/>
                          <a:ea typeface="Calibri"/>
                          <a:cs typeface="Times New Roman"/>
                        </a:rPr>
                        <a:t>Are bonding electrons which are not fixed in a bond between two atoms. They are free to move and are shared between</a:t>
                      </a:r>
                      <a:r>
                        <a:rPr lang="en-GB" sz="2800" baseline="0" dirty="0" smtClean="0">
                          <a:latin typeface="+mn-lt"/>
                          <a:ea typeface="Calibri"/>
                          <a:cs typeface="Times New Roman"/>
                        </a:rPr>
                        <a:t> many atoms</a:t>
                      </a:r>
                      <a:endParaRPr lang="en-GB" sz="2800" dirty="0">
                        <a:latin typeface="+mn-lt"/>
                        <a:ea typeface="Calibri"/>
                        <a:cs typeface="Times New Roman"/>
                      </a:endParaRPr>
                    </a:p>
                  </a:txBody>
                  <a:tcPr marL="62157" marR="62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3372">
                <a:tc>
                  <a:txBody>
                    <a:bodyPr/>
                    <a:lstStyle/>
                    <a:p>
                      <a:pPr>
                        <a:lnSpc>
                          <a:spcPct val="115000"/>
                        </a:lnSpc>
                        <a:spcAft>
                          <a:spcPts val="0"/>
                        </a:spcAft>
                      </a:pPr>
                      <a:r>
                        <a:rPr lang="en-GB" sz="2800">
                          <a:latin typeface="+mn-lt"/>
                          <a:ea typeface="Calibri"/>
                          <a:cs typeface="Times New Roman"/>
                        </a:rPr>
                        <a:t>Giant Metallic lattice</a:t>
                      </a:r>
                    </a:p>
                  </a:txBody>
                  <a:tcPr marL="62157" marR="62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800" dirty="0">
                          <a:latin typeface="+mn-lt"/>
                          <a:ea typeface="Calibri"/>
                          <a:cs typeface="Times New Roman"/>
                        </a:rPr>
                        <a:t>3-D Structure of positive ions and delocalised electrons bonded together by strong metallic </a:t>
                      </a:r>
                      <a:r>
                        <a:rPr lang="en-GB" sz="2800" dirty="0" smtClean="0">
                          <a:latin typeface="+mn-lt"/>
                          <a:ea typeface="Calibri"/>
                          <a:cs typeface="Times New Roman"/>
                        </a:rPr>
                        <a:t>bonds</a:t>
                      </a:r>
                    </a:p>
                    <a:p>
                      <a:pPr>
                        <a:lnSpc>
                          <a:spcPct val="115000"/>
                        </a:lnSpc>
                        <a:spcAft>
                          <a:spcPts val="0"/>
                        </a:spcAft>
                      </a:pPr>
                      <a:endParaRPr lang="en-GB" sz="2800" dirty="0">
                        <a:latin typeface="+mn-lt"/>
                        <a:ea typeface="Calibri"/>
                        <a:cs typeface="Times New Roman"/>
                      </a:endParaRPr>
                    </a:p>
                  </a:txBody>
                  <a:tcPr marL="62157" marR="62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esson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537</TotalTime>
  <Words>1395</Words>
  <Application>Microsoft Office PowerPoint</Application>
  <PresentationFormat>On-screen Show (4:3)</PresentationFormat>
  <Paragraphs>192</Paragraphs>
  <Slides>45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Tahoma</vt:lpstr>
      <vt:lpstr>Times New Roman</vt:lpstr>
      <vt:lpstr>Office Theme</vt:lpstr>
      <vt:lpstr>PowerPoint Presentation</vt:lpstr>
      <vt:lpstr>PowerPoint Presentation</vt:lpstr>
      <vt:lpstr>Metallic Bonding and Ionic Properties</vt:lpstr>
      <vt:lpstr>PowerPoint Presentation</vt:lpstr>
      <vt:lpstr>Metallic Bonding</vt:lpstr>
      <vt:lpstr>Metallic Bonding</vt:lpstr>
      <vt:lpstr>PowerPoint Presentation</vt:lpstr>
      <vt:lpstr>Metallic Bonding</vt:lpstr>
      <vt:lpstr>Definitions</vt:lpstr>
      <vt:lpstr>PowerPoint Presentation</vt:lpstr>
      <vt:lpstr>PowerPoint Presentation</vt:lpstr>
      <vt:lpstr>PowerPoint Presentation</vt:lpstr>
      <vt:lpstr>PowerPoint Presentation</vt:lpstr>
      <vt:lpstr>Metallic Bonding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Ionic Lattices</vt:lpstr>
      <vt:lpstr>Ionic Lattices</vt:lpstr>
      <vt:lpstr>Ionic Lattices</vt:lpstr>
      <vt:lpstr>Ionic Lattices</vt:lpstr>
      <vt:lpstr>PowerPoint Presentation</vt:lpstr>
      <vt:lpstr>PowerPoint Presentation</vt:lpstr>
      <vt:lpstr>Ionic Lattices</vt:lpstr>
      <vt:lpstr>Ionic lattices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 and properties</dc:title>
  <dc:creator>jennifers</dc:creator>
  <cp:lastModifiedBy>Jennifer Scott</cp:lastModifiedBy>
  <cp:revision>25</cp:revision>
  <dcterms:created xsi:type="dcterms:W3CDTF">2013-11-03T14:01:28Z</dcterms:created>
  <dcterms:modified xsi:type="dcterms:W3CDTF">2016-10-21T21:30:54Z</dcterms:modified>
</cp:coreProperties>
</file>