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676" r:id="rId2"/>
    <p:sldId id="442" r:id="rId3"/>
    <p:sldId id="675" r:id="rId4"/>
    <p:sldId id="659" r:id="rId5"/>
    <p:sldId id="663" r:id="rId6"/>
    <p:sldId id="670" r:id="rId7"/>
    <p:sldId id="671" r:id="rId8"/>
    <p:sldId id="672" r:id="rId9"/>
    <p:sldId id="664" r:id="rId10"/>
    <p:sldId id="673" r:id="rId11"/>
    <p:sldId id="674" r:id="rId12"/>
    <p:sldId id="666" r:id="rId13"/>
    <p:sldId id="667" r:id="rId14"/>
    <p:sldId id="66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A58"/>
    <a:srgbClr val="66FFFF"/>
    <a:srgbClr val="FF9999"/>
    <a:srgbClr val="FF7C80"/>
    <a:srgbClr val="F40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97" autoAdjust="0"/>
  </p:normalViewPr>
  <p:slideViewPr>
    <p:cSldViewPr>
      <p:cViewPr varScale="1">
        <p:scale>
          <a:sx n="58" d="100"/>
          <a:sy n="58" d="100"/>
        </p:scale>
        <p:origin x="17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AC9963ED-7B53-4359-ACA3-D72DFD35B8FF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FCC02A20-88BE-4DC3-981B-F75F358C9B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1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B59CB398-DD71-4FB3-9AFE-11C88379A9B1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659000F3-3C8D-4961-ADF7-62DB7051DA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4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Q2 </a:t>
            </a:r>
            <a:r>
              <a:rPr lang="en-GB" dirty="0" err="1"/>
              <a:t>ans</a:t>
            </a:r>
            <a:r>
              <a:rPr lang="en-GB" dirty="0"/>
              <a:t>:</a:t>
            </a:r>
          </a:p>
          <a:p>
            <a:r>
              <a:rPr lang="en-GB" dirty="0"/>
              <a:t>Moles of N2</a:t>
            </a:r>
            <a:r>
              <a:rPr lang="en-GB" baseline="0" dirty="0"/>
              <a:t> at STP = </a:t>
            </a:r>
            <a:r>
              <a:rPr lang="en-GB" baseline="0" dirty="0" err="1"/>
              <a:t>vol</a:t>
            </a:r>
            <a:r>
              <a:rPr lang="en-GB" baseline="0" dirty="0"/>
              <a:t> N2/22.4 = 40/22.4 = 1.7857 mol.</a:t>
            </a:r>
          </a:p>
          <a:p>
            <a:r>
              <a:rPr lang="en-GB" baseline="0" dirty="0"/>
              <a:t>Molar ratio = 2:3</a:t>
            </a:r>
          </a:p>
          <a:p>
            <a:r>
              <a:rPr lang="en-GB" baseline="0" dirty="0"/>
              <a:t>Mol o fNaN2 = 2/3x1.7857 = 1.190 mol</a:t>
            </a:r>
          </a:p>
          <a:p>
            <a:r>
              <a:rPr lang="en-GB" baseline="0" dirty="0"/>
              <a:t>Mass = </a:t>
            </a:r>
            <a:r>
              <a:rPr lang="en-GB" baseline="0" dirty="0" err="1"/>
              <a:t>molx</a:t>
            </a:r>
            <a:r>
              <a:rPr lang="en-GB" baseline="0" dirty="0"/>
              <a:t> Mr = 1.190 x 65 = 77.4g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00F3-3C8D-4961-ADF7-62DB7051DAA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8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2" name="Picture 11" descr="back_ground_ele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371600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atom_element_larg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3118149" y="44624"/>
            <a:ext cx="7474125" cy="7972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upper_swoosh_graphic_element_rever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lower_swoosh_graphic_elemen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tom_element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427C7EAA-BE4A-4D34-B99B-1C24A78B0F77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lower_swoosh_graphic_element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H="1">
            <a:off x="0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tom_element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1"/>
            <a:ext cx="2738438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76200" y="579435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96635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5496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0668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2560637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865437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2865437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2560638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76200" y="6258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1143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69718267-E972-4F35-8CF4-9A314599A4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None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7030923-5ACA-4E8F-9702-4229ADD6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55292"/>
            <a:ext cx="8305800" cy="601406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GB" dirty="0"/>
              <a:t>Write the general equation for the following reactions: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GB" dirty="0"/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/>
              <a:t>Acid + metal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/>
              <a:t>Metal oxide + acid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/>
              <a:t>Metal hydroxide + acid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/>
              <a:t>Metal carbonate + acid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/>
              <a:t>Metal </a:t>
            </a:r>
            <a:r>
              <a:rPr lang="en-GB" dirty="0" err="1"/>
              <a:t>hydrogencarbonate</a:t>
            </a:r>
            <a:r>
              <a:rPr lang="en-GB" dirty="0"/>
              <a:t> + acid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2. Complete the following equations and balance where necessary: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/>
              <a:t>Mg + </a:t>
            </a:r>
            <a:r>
              <a:rPr lang="en-GB" dirty="0" err="1"/>
              <a:t>HCl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 err="1">
                <a:sym typeface="Wingdings" panose="05000000000000000000" pitchFamily="2" charset="2"/>
              </a:rPr>
              <a:t>CuO</a:t>
            </a:r>
            <a:r>
              <a:rPr lang="en-GB" dirty="0">
                <a:sym typeface="Wingdings" panose="05000000000000000000" pitchFamily="2" charset="2"/>
              </a:rPr>
              <a:t> + H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SO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dirty="0">
                <a:sym typeface="Wingdings" panose="05000000000000000000" pitchFamily="2" charset="2"/>
              </a:rPr>
              <a:t> 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>
                <a:sym typeface="Wingdings" panose="05000000000000000000" pitchFamily="2" charset="2"/>
              </a:rPr>
              <a:t>Zn(OH)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 + H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SO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dirty="0">
                <a:sym typeface="Wingdings" panose="05000000000000000000" pitchFamily="2" charset="2"/>
              </a:rPr>
              <a:t> 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 err="1">
                <a:sym typeface="Wingdings" panose="05000000000000000000" pitchFamily="2" charset="2"/>
              </a:rPr>
              <a:t>NaOH</a:t>
            </a:r>
            <a:r>
              <a:rPr lang="en-GB" dirty="0">
                <a:sym typeface="Wingdings" panose="05000000000000000000" pitchFamily="2" charset="2"/>
              </a:rPr>
              <a:t> + H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PO</a:t>
            </a:r>
            <a:r>
              <a:rPr lang="en-GB" baseline="-25000" dirty="0">
                <a:sym typeface="Wingdings" panose="05000000000000000000" pitchFamily="2" charset="2"/>
              </a:rPr>
              <a:t>4</a:t>
            </a:r>
            <a:r>
              <a:rPr lang="en-GB" dirty="0">
                <a:sym typeface="Wingdings" panose="05000000000000000000" pitchFamily="2" charset="2"/>
              </a:rPr>
              <a:t> 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>
                <a:sym typeface="Wingdings" panose="05000000000000000000" pitchFamily="2" charset="2"/>
              </a:rPr>
              <a:t>Li</a:t>
            </a:r>
            <a:r>
              <a:rPr lang="en-GB" baseline="-25000" dirty="0">
                <a:sym typeface="Wingdings" panose="05000000000000000000" pitchFamily="2" charset="2"/>
              </a:rPr>
              <a:t>2</a:t>
            </a:r>
            <a:r>
              <a:rPr lang="en-GB" dirty="0">
                <a:sym typeface="Wingdings" panose="05000000000000000000" pitchFamily="2" charset="2"/>
              </a:rPr>
              <a:t>CO</a:t>
            </a:r>
            <a:r>
              <a:rPr lang="en-GB" baseline="-25000" dirty="0">
                <a:sym typeface="Wingdings" panose="05000000000000000000" pitchFamily="2" charset="2"/>
              </a:rPr>
              <a:t>3</a:t>
            </a:r>
            <a:r>
              <a:rPr lang="en-GB" dirty="0">
                <a:sym typeface="Wingdings" panose="05000000000000000000" pitchFamily="2" charset="2"/>
              </a:rPr>
              <a:t> + </a:t>
            </a:r>
            <a:r>
              <a:rPr lang="en-GB" dirty="0" err="1">
                <a:sym typeface="Wingdings" panose="05000000000000000000" pitchFamily="2" charset="2"/>
              </a:rPr>
              <a:t>HCl</a:t>
            </a:r>
            <a:r>
              <a:rPr lang="en-GB" dirty="0">
                <a:sym typeface="Wingdings" panose="05000000000000000000" pitchFamily="2" charset="2"/>
              </a:rPr>
              <a:t> 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GB" dirty="0">
                <a:sym typeface="Wingdings" panose="05000000000000000000" pitchFamily="2" charset="2"/>
              </a:rPr>
              <a:t>Sodium </a:t>
            </a:r>
            <a:r>
              <a:rPr lang="en-GB" dirty="0" err="1">
                <a:sym typeface="Wingdings" panose="05000000000000000000" pitchFamily="2" charset="2"/>
              </a:rPr>
              <a:t>hydrogencarbonate</a:t>
            </a:r>
            <a:r>
              <a:rPr lang="en-GB" dirty="0">
                <a:sym typeface="Wingdings" panose="05000000000000000000" pitchFamily="2" charset="2"/>
              </a:rPr>
              <a:t> + citric acid 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BA8583-7C41-408F-B6B5-1202E78A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20" y="15528"/>
            <a:ext cx="8229600" cy="639763"/>
          </a:xfrm>
        </p:spPr>
        <p:txBody>
          <a:bodyPr/>
          <a:lstStyle/>
          <a:p>
            <a:pPr algn="ctr"/>
            <a:r>
              <a:rPr lang="en-GB" dirty="0"/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5279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/>
              <a:t>Calcium carbonate reacts with nitric acid to form calcium nitrate, water and carbon dioxide, as shown in the equation:</a:t>
            </a:r>
          </a:p>
          <a:p>
            <a:pPr algn="ctr">
              <a:buNone/>
            </a:pPr>
            <a:endParaRPr lang="en-GB" sz="28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800" dirty="0">
                <a:solidFill>
                  <a:srgbClr val="FF0000"/>
                </a:solidFill>
              </a:rPr>
              <a:t>CaCO</a:t>
            </a:r>
            <a:r>
              <a:rPr lang="en-GB" sz="2800" baseline="-25000" dirty="0">
                <a:solidFill>
                  <a:srgbClr val="FF0000"/>
                </a:solidFill>
              </a:rPr>
              <a:t>3(s)</a:t>
            </a:r>
            <a:r>
              <a:rPr lang="en-GB" sz="2800" dirty="0">
                <a:solidFill>
                  <a:srgbClr val="FF0000"/>
                </a:solidFill>
              </a:rPr>
              <a:t> + 2HNO</a:t>
            </a:r>
            <a:r>
              <a:rPr lang="en-GB" sz="2800" baseline="-25000" dirty="0">
                <a:solidFill>
                  <a:srgbClr val="FF0000"/>
                </a:solidFill>
              </a:rPr>
              <a:t>3(</a:t>
            </a:r>
            <a:r>
              <a:rPr lang="en-GB" sz="2800" baseline="-25000" dirty="0" err="1">
                <a:solidFill>
                  <a:srgbClr val="FF0000"/>
                </a:solidFill>
              </a:rPr>
              <a:t>aq</a:t>
            </a:r>
            <a:r>
              <a:rPr lang="en-GB" sz="2800" baseline="-25000" dirty="0">
                <a:solidFill>
                  <a:srgbClr val="FF0000"/>
                </a:solidFill>
              </a:rPr>
              <a:t>)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 Ca(NO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2(</a:t>
            </a:r>
            <a:r>
              <a:rPr lang="en-GB" sz="2800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 + H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(l)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 + CO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2(g)</a:t>
            </a:r>
          </a:p>
          <a:p>
            <a:pPr algn="ctr">
              <a:buNone/>
            </a:pPr>
            <a:endParaRPr lang="en-GB" sz="2800" baseline="-25000" dirty="0">
              <a:solidFill>
                <a:srgbClr val="5E0A58"/>
              </a:solidFill>
              <a:sym typeface="Wingdings" panose="05000000000000000000" pitchFamily="2" charset="2"/>
            </a:endParaRPr>
          </a:p>
          <a:p>
            <a:pPr algn="ctr">
              <a:buNone/>
            </a:pPr>
            <a:r>
              <a:rPr lang="en-GB" sz="2800" dirty="0">
                <a:solidFill>
                  <a:srgbClr val="5E0A58"/>
                </a:solidFill>
                <a:sym typeface="Wingdings" panose="05000000000000000000" pitchFamily="2" charset="2"/>
              </a:rPr>
              <a:t>In a reaction 100cm</a:t>
            </a:r>
            <a:r>
              <a:rPr lang="en-GB" sz="2800" baseline="30000" dirty="0">
                <a:solidFill>
                  <a:srgbClr val="5E0A58"/>
                </a:solidFill>
                <a:sym typeface="Wingdings" panose="05000000000000000000" pitchFamily="2" charset="2"/>
              </a:rPr>
              <a:t>3</a:t>
            </a:r>
            <a:r>
              <a:rPr lang="en-GB" sz="2800" dirty="0">
                <a:solidFill>
                  <a:srgbClr val="5E0A58"/>
                </a:solidFill>
                <a:sym typeface="Wingdings" panose="05000000000000000000" pitchFamily="2" charset="2"/>
              </a:rPr>
              <a:t> of carbon dioxide is formed. What mass of calcium carbonate is needed for this?</a:t>
            </a:r>
            <a:endParaRPr lang="en-GB" sz="2800" dirty="0">
              <a:solidFill>
                <a:srgbClr val="5E0A5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Example </a:t>
            </a:r>
          </a:p>
        </p:txBody>
      </p:sp>
    </p:spTree>
    <p:extLst>
      <p:ext uri="{BB962C8B-B14F-4D97-AF65-F5344CB8AC3E}">
        <p14:creationId xmlns:p14="http://schemas.microsoft.com/office/powerpoint/2010/main" val="9209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/>
              <a:t>Ammonium </a:t>
            </a:r>
            <a:r>
              <a:rPr lang="en-GB" i="1" dirty="0" err="1"/>
              <a:t>sulfate</a:t>
            </a:r>
            <a:r>
              <a:rPr lang="en-GB" i="1" dirty="0"/>
              <a:t> reacts with sodium hydroxide solution to form sodium </a:t>
            </a:r>
            <a:r>
              <a:rPr lang="en-GB" i="1" dirty="0" err="1"/>
              <a:t>sulfate</a:t>
            </a:r>
            <a:r>
              <a:rPr lang="en-GB" i="1" dirty="0"/>
              <a:t>, water and ammonia, as shown in the equation below.</a:t>
            </a:r>
          </a:p>
          <a:p>
            <a:pPr algn="ctr">
              <a:buNone/>
            </a:pPr>
            <a:endParaRPr lang="en-GB" sz="2800" b="1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GB" sz="2800" dirty="0">
                <a:solidFill>
                  <a:srgbClr val="FF0000"/>
                </a:solidFill>
              </a:rPr>
              <a:t>(NH</a:t>
            </a:r>
            <a:r>
              <a:rPr lang="en-GB" sz="2800" baseline="-25000" dirty="0">
                <a:solidFill>
                  <a:srgbClr val="FF0000"/>
                </a:solidFill>
              </a:rPr>
              <a:t>4</a:t>
            </a:r>
            <a:r>
              <a:rPr lang="en-GB" sz="2800" dirty="0">
                <a:solidFill>
                  <a:srgbClr val="FF0000"/>
                </a:solidFill>
              </a:rPr>
              <a:t>)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FF0000"/>
                </a:solidFill>
              </a:rPr>
              <a:t>SO</a:t>
            </a:r>
            <a:r>
              <a:rPr lang="en-GB" sz="2800" baseline="-25000" dirty="0">
                <a:solidFill>
                  <a:srgbClr val="FF0000"/>
                </a:solidFill>
              </a:rPr>
              <a:t>4(s)</a:t>
            </a:r>
            <a:r>
              <a:rPr lang="en-GB" sz="2800" dirty="0">
                <a:solidFill>
                  <a:srgbClr val="FF0000"/>
                </a:solidFill>
              </a:rPr>
              <a:t> + 2NaOH</a:t>
            </a:r>
            <a:r>
              <a:rPr lang="en-GB" sz="2800" baseline="-25000" dirty="0">
                <a:solidFill>
                  <a:srgbClr val="FF0000"/>
                </a:solidFill>
              </a:rPr>
              <a:t>(</a:t>
            </a:r>
            <a:r>
              <a:rPr lang="en-GB" sz="2800" baseline="-25000" dirty="0" err="1">
                <a:solidFill>
                  <a:srgbClr val="FF0000"/>
                </a:solidFill>
              </a:rPr>
              <a:t>aq</a:t>
            </a:r>
            <a:r>
              <a:rPr lang="en-GB" sz="2800" baseline="-25000" dirty="0">
                <a:solidFill>
                  <a:srgbClr val="FF0000"/>
                </a:solidFill>
              </a:rPr>
              <a:t>)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 Na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SO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4(</a:t>
            </a:r>
            <a:r>
              <a:rPr lang="en-GB" sz="2800" baseline="-25000" dirty="0" err="1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 + 2H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(l)</a:t>
            </a:r>
            <a:r>
              <a:rPr lang="en-GB" sz="2800" dirty="0">
                <a:solidFill>
                  <a:srgbClr val="FF0000"/>
                </a:solidFill>
                <a:sym typeface="Wingdings" panose="05000000000000000000" pitchFamily="2" charset="2"/>
              </a:rPr>
              <a:t> + 2NH</a:t>
            </a:r>
            <a:r>
              <a:rPr lang="en-GB" sz="28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3(g)</a:t>
            </a:r>
          </a:p>
          <a:p>
            <a:pPr algn="ctr">
              <a:buNone/>
            </a:pPr>
            <a:endParaRPr lang="en-GB" sz="2800" baseline="-25000" dirty="0">
              <a:solidFill>
                <a:srgbClr val="5E0A58"/>
              </a:solidFill>
              <a:sym typeface="Wingdings" panose="05000000000000000000" pitchFamily="2" charset="2"/>
            </a:endParaRPr>
          </a:p>
          <a:p>
            <a:pPr algn="ctr">
              <a:buNone/>
            </a:pPr>
            <a:r>
              <a:rPr lang="en-GB" sz="2800" dirty="0">
                <a:solidFill>
                  <a:srgbClr val="5E0A58"/>
                </a:solidFill>
                <a:sym typeface="Wingdings" panose="05000000000000000000" pitchFamily="2" charset="2"/>
              </a:rPr>
              <a:t>What volume of ammonia is formed by reacting 2.16g of ammonium </a:t>
            </a:r>
            <a:r>
              <a:rPr lang="en-GB" sz="2800" dirty="0" err="1">
                <a:solidFill>
                  <a:srgbClr val="5E0A58"/>
                </a:solidFill>
                <a:sym typeface="Wingdings" panose="05000000000000000000" pitchFamily="2" charset="2"/>
              </a:rPr>
              <a:t>sulfate</a:t>
            </a:r>
            <a:r>
              <a:rPr lang="en-GB" sz="2800" dirty="0">
                <a:solidFill>
                  <a:srgbClr val="5E0A58"/>
                </a:solidFill>
                <a:sym typeface="Wingdings" panose="05000000000000000000" pitchFamily="2" charset="2"/>
              </a:rPr>
              <a:t> with excess sodium hydroxide solution?</a:t>
            </a:r>
            <a:endParaRPr lang="en-GB" sz="2800" dirty="0">
              <a:solidFill>
                <a:srgbClr val="5E0A58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go…</a:t>
            </a:r>
          </a:p>
        </p:txBody>
      </p:sp>
    </p:spTree>
    <p:extLst>
      <p:ext uri="{BB962C8B-B14F-4D97-AF65-F5344CB8AC3E}">
        <p14:creationId xmlns:p14="http://schemas.microsoft.com/office/powerpoint/2010/main" val="2760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/>
              <a:t>1. Hydrogen and chlorine react to produce hydrogen chloride gas:</a:t>
            </a:r>
          </a:p>
          <a:p>
            <a:pPr algn="ctr"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(g) + Cl</a:t>
            </a:r>
            <a:r>
              <a:rPr lang="en-GB" baseline="-25000" dirty="0"/>
              <a:t>2</a:t>
            </a:r>
            <a:r>
              <a:rPr lang="en-GB" dirty="0"/>
              <a:t>(g) </a:t>
            </a:r>
            <a:r>
              <a:rPr lang="en-GB" dirty="0">
                <a:latin typeface="Calibri"/>
              </a:rPr>
              <a:t>→ 2HCl (g)</a:t>
            </a:r>
          </a:p>
          <a:p>
            <a:pPr marL="457200" indent="-457200">
              <a:buAutoNum type="alphaLcPeriod"/>
            </a:pPr>
            <a:r>
              <a:rPr lang="en-GB" dirty="0">
                <a:latin typeface="Calibri"/>
              </a:rPr>
              <a:t>What volume of chlorine will react completely with 100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hydrogen?</a:t>
            </a:r>
          </a:p>
          <a:p>
            <a:pPr marL="457200" indent="-457200">
              <a:buAutoNum type="alphaLcPeriod"/>
            </a:pPr>
            <a:r>
              <a:rPr lang="en-GB" dirty="0">
                <a:latin typeface="Calibri"/>
              </a:rPr>
              <a:t>What volume of hydrogen chloride will be produced when 100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chlorine reacts completely with hydrogen?</a:t>
            </a:r>
          </a:p>
          <a:p>
            <a:pPr marL="457200" indent="-457200">
              <a:buAutoNum type="alphaLcPeriod"/>
            </a:pPr>
            <a:r>
              <a:rPr lang="en-GB" dirty="0">
                <a:latin typeface="Calibri"/>
              </a:rPr>
              <a:t>What volume of hydrogen chloride will be produced in the reaction between 50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hydrogen and 100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chlorine?</a:t>
            </a:r>
          </a:p>
          <a:p>
            <a:pPr marL="457200" indent="-457200">
              <a:buNone/>
            </a:pPr>
            <a:endParaRPr lang="en-GB" dirty="0">
              <a:latin typeface="Calibri"/>
            </a:endParaRPr>
          </a:p>
          <a:p>
            <a:pPr marL="457200" indent="-457200">
              <a:buNone/>
            </a:pPr>
            <a:r>
              <a:rPr lang="en-GB" dirty="0">
                <a:latin typeface="Calibri"/>
              </a:rPr>
              <a:t>2. Airbags in cars contain sodium </a:t>
            </a:r>
            <a:r>
              <a:rPr lang="en-GB" dirty="0" err="1">
                <a:latin typeface="Calibri"/>
              </a:rPr>
              <a:t>azide</a:t>
            </a:r>
            <a:r>
              <a:rPr lang="en-GB" dirty="0">
                <a:latin typeface="Calibri"/>
              </a:rPr>
              <a:t>, NaN</a:t>
            </a:r>
            <a:r>
              <a:rPr lang="en-GB" baseline="-25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. In a crash, this is ignited electrically. It decomposes rapidly to produce sodium and nitrogen</a:t>
            </a:r>
          </a:p>
          <a:p>
            <a:pPr marL="457200" indent="-457200" algn="ctr">
              <a:buNone/>
            </a:pPr>
            <a:r>
              <a:rPr lang="en-GB" dirty="0">
                <a:latin typeface="Calibri"/>
              </a:rPr>
              <a:t>2NaN</a:t>
            </a:r>
            <a:r>
              <a:rPr lang="en-GB" baseline="-25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(s) → 2Na(s) + 3N</a:t>
            </a:r>
            <a:r>
              <a:rPr lang="en-GB" baseline="-25000" dirty="0">
                <a:latin typeface="Calibri"/>
              </a:rPr>
              <a:t>2</a:t>
            </a:r>
            <a:r>
              <a:rPr lang="en-GB" dirty="0">
                <a:latin typeface="Calibri"/>
              </a:rPr>
              <a:t> (g)</a:t>
            </a:r>
          </a:p>
          <a:p>
            <a:pPr marL="457200" indent="-457200">
              <a:buNone/>
            </a:pPr>
            <a:r>
              <a:rPr lang="en-GB" dirty="0">
                <a:latin typeface="Calibri"/>
              </a:rPr>
              <a:t>The nitrogen gas inflates the bag within about 20 </a:t>
            </a:r>
            <a:r>
              <a:rPr lang="en-GB" dirty="0" err="1">
                <a:latin typeface="Calibri"/>
              </a:rPr>
              <a:t>ms.</a:t>
            </a:r>
            <a:endParaRPr lang="en-GB" dirty="0">
              <a:latin typeface="Calibri"/>
            </a:endParaRPr>
          </a:p>
          <a:p>
            <a:pPr marL="457200" indent="-457200">
              <a:buNone/>
            </a:pPr>
            <a:r>
              <a:rPr lang="en-GB" dirty="0">
                <a:latin typeface="Calibri"/>
              </a:rPr>
              <a:t>What mass of sodium </a:t>
            </a:r>
            <a:r>
              <a:rPr lang="en-GB" dirty="0" err="1">
                <a:latin typeface="Calibri"/>
              </a:rPr>
              <a:t>azide</a:t>
            </a:r>
            <a:r>
              <a:rPr lang="en-GB" dirty="0">
                <a:latin typeface="Calibri"/>
              </a:rPr>
              <a:t> is needed to produce 40 dm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nitrogen at STP?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Your Understanding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8052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dirty="0"/>
              <a:t>1. Hydrogen and chlorine react to produce hydrogen chloride gas:</a:t>
            </a:r>
          </a:p>
          <a:p>
            <a:pPr algn="ctr">
              <a:buNone/>
            </a:pPr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dirty="0"/>
              <a:t>(g) + Cl</a:t>
            </a:r>
            <a:r>
              <a:rPr lang="en-GB" baseline="-25000" dirty="0"/>
              <a:t>2</a:t>
            </a:r>
            <a:r>
              <a:rPr lang="en-GB" dirty="0"/>
              <a:t>(g) </a:t>
            </a:r>
            <a:r>
              <a:rPr lang="en-GB" dirty="0">
                <a:latin typeface="Calibri"/>
              </a:rPr>
              <a:t>→ 2HCl (g)</a:t>
            </a:r>
          </a:p>
          <a:p>
            <a:pPr marL="457200" indent="-457200">
              <a:buAutoNum type="alphaLcPeriod"/>
            </a:pPr>
            <a:r>
              <a:rPr lang="en-GB" dirty="0">
                <a:latin typeface="Calibri"/>
              </a:rPr>
              <a:t>What volume of chlorine will react completely with 100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hydrogen?							</a:t>
            </a:r>
            <a:r>
              <a:rPr lang="en-GB" b="1" dirty="0">
                <a:solidFill>
                  <a:srgbClr val="FF0000"/>
                </a:solidFill>
              </a:rPr>
              <a:t> 100 cm</a:t>
            </a:r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  <a:latin typeface="Calibri"/>
            </a:endParaRPr>
          </a:p>
          <a:p>
            <a:pPr marL="457200" indent="-457200">
              <a:buAutoNum type="alphaLcPeriod"/>
            </a:pPr>
            <a:r>
              <a:rPr lang="en-GB" dirty="0">
                <a:latin typeface="Calibri"/>
              </a:rPr>
              <a:t>What volume of hydrogen chloride will be produced when 100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chlorine reacts completely with hydrogen?			</a:t>
            </a:r>
            <a:r>
              <a:rPr lang="en-GB" b="1" dirty="0">
                <a:solidFill>
                  <a:srgbClr val="FF0000"/>
                </a:solidFill>
              </a:rPr>
              <a:t> 200 cm</a:t>
            </a:r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GB" dirty="0">
              <a:latin typeface="Calibri"/>
            </a:endParaRPr>
          </a:p>
          <a:p>
            <a:pPr marL="457200" indent="-457200">
              <a:buAutoNum type="alphaLcPeriod"/>
            </a:pPr>
            <a:r>
              <a:rPr lang="en-GB" dirty="0">
                <a:latin typeface="Calibri"/>
              </a:rPr>
              <a:t>What volume of hydrogen chloride will be produced in the reaction between 50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hydrogen and 100 cm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chlorine?	</a:t>
            </a:r>
            <a:r>
              <a:rPr lang="en-GB" b="1" dirty="0">
                <a:solidFill>
                  <a:srgbClr val="FF0000"/>
                </a:solidFill>
              </a:rPr>
              <a:t> 100 cm</a:t>
            </a:r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en-GB" dirty="0">
              <a:latin typeface="Calibri"/>
            </a:endParaRPr>
          </a:p>
          <a:p>
            <a:pPr marL="457200" indent="-457200">
              <a:buNone/>
            </a:pPr>
            <a:endParaRPr lang="en-GB" dirty="0">
              <a:latin typeface="Calibri"/>
            </a:endParaRPr>
          </a:p>
          <a:p>
            <a:pPr marL="457200" indent="-457200">
              <a:buNone/>
            </a:pPr>
            <a:r>
              <a:rPr lang="en-GB" dirty="0">
                <a:latin typeface="Calibri"/>
              </a:rPr>
              <a:t>2. Airbags in cars contain sodium </a:t>
            </a:r>
            <a:r>
              <a:rPr lang="en-GB" dirty="0" err="1">
                <a:latin typeface="Calibri"/>
              </a:rPr>
              <a:t>azide</a:t>
            </a:r>
            <a:r>
              <a:rPr lang="en-GB" dirty="0">
                <a:latin typeface="Calibri"/>
              </a:rPr>
              <a:t>, NaN</a:t>
            </a:r>
            <a:r>
              <a:rPr lang="en-GB" baseline="-25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. In a crash, this is ignited electrically. It decomposes rapidly to produce sodium and nitrogen</a:t>
            </a:r>
          </a:p>
          <a:p>
            <a:pPr marL="457200" indent="-457200" algn="ctr">
              <a:buNone/>
            </a:pPr>
            <a:r>
              <a:rPr lang="en-GB" dirty="0">
                <a:latin typeface="Calibri"/>
              </a:rPr>
              <a:t>2NaN</a:t>
            </a:r>
            <a:r>
              <a:rPr lang="en-GB" baseline="-25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(s) → 2Na(s) + 3N</a:t>
            </a:r>
            <a:r>
              <a:rPr lang="en-GB" baseline="-25000" dirty="0">
                <a:latin typeface="Calibri"/>
              </a:rPr>
              <a:t>2</a:t>
            </a:r>
            <a:r>
              <a:rPr lang="en-GB" dirty="0">
                <a:latin typeface="Calibri"/>
              </a:rPr>
              <a:t> (g)</a:t>
            </a:r>
          </a:p>
          <a:p>
            <a:pPr marL="457200" indent="-457200">
              <a:buNone/>
            </a:pPr>
            <a:r>
              <a:rPr lang="en-GB" dirty="0">
                <a:latin typeface="Calibri"/>
              </a:rPr>
              <a:t>The nitrogen gas inflates the bag within about 20 </a:t>
            </a:r>
            <a:r>
              <a:rPr lang="en-GB" dirty="0" err="1">
                <a:latin typeface="Calibri"/>
              </a:rPr>
              <a:t>ms.</a:t>
            </a:r>
            <a:r>
              <a:rPr lang="en-GB" dirty="0">
                <a:latin typeface="Calibri"/>
              </a:rPr>
              <a:t>		</a:t>
            </a:r>
            <a:r>
              <a:rPr lang="en-GB" b="1" dirty="0">
                <a:solidFill>
                  <a:srgbClr val="FF0000"/>
                </a:solidFill>
              </a:rPr>
              <a:t> 77.4 g</a:t>
            </a:r>
            <a:endParaRPr lang="en-GB" dirty="0">
              <a:latin typeface="Calibri"/>
            </a:endParaRPr>
          </a:p>
          <a:p>
            <a:pPr marL="457200" indent="-457200">
              <a:buNone/>
            </a:pPr>
            <a:r>
              <a:rPr lang="en-GB" dirty="0">
                <a:latin typeface="Calibri"/>
              </a:rPr>
              <a:t>What mass of sodium </a:t>
            </a:r>
            <a:r>
              <a:rPr lang="en-GB" dirty="0" err="1">
                <a:latin typeface="Calibri"/>
              </a:rPr>
              <a:t>azide</a:t>
            </a:r>
            <a:r>
              <a:rPr lang="en-GB" dirty="0">
                <a:latin typeface="Calibri"/>
              </a:rPr>
              <a:t> is needed to produce 40 dm</a:t>
            </a:r>
            <a:r>
              <a:rPr lang="en-GB" baseline="30000" dirty="0">
                <a:latin typeface="Calibri"/>
              </a:rPr>
              <a:t>3</a:t>
            </a:r>
            <a:r>
              <a:rPr lang="en-GB" dirty="0">
                <a:latin typeface="Calibri"/>
              </a:rPr>
              <a:t> of nitrogen at STP?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Your Understanding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Chemsheets</a:t>
            </a:r>
            <a:r>
              <a:rPr lang="en-GB" dirty="0"/>
              <a:t> Amount of Substance Booklet</a:t>
            </a:r>
          </a:p>
          <a:p>
            <a:endParaRPr lang="en-GB" dirty="0"/>
          </a:p>
          <a:p>
            <a:r>
              <a:rPr lang="en-GB"/>
              <a:t>Task 15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532440" cy="860425"/>
          </a:xfrm>
        </p:spPr>
        <p:txBody>
          <a:bodyPr/>
          <a:lstStyle/>
          <a:p>
            <a:pPr algn="ctr"/>
            <a:r>
              <a:rPr lang="en-GB" sz="4000" dirty="0"/>
              <a:t>Calculation of Reacting Volumes of Gases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509120"/>
            <a:ext cx="5760640" cy="194421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GB" sz="2400" b="1" dirty="0"/>
              <a:t>Homework: Read pages 144 – 149 and make notes. You will be tested on it next lesson.</a:t>
            </a:r>
          </a:p>
          <a:p>
            <a:pPr>
              <a:defRPr/>
            </a:pPr>
            <a:r>
              <a:rPr lang="en-GB" sz="2400" b="1" dirty="0"/>
              <a:t>Due: Next Friday (17</a:t>
            </a:r>
            <a:r>
              <a:rPr lang="en-GB" sz="2400" b="1" baseline="30000" dirty="0"/>
              <a:t>th</a:t>
            </a:r>
            <a:r>
              <a:rPr lang="en-GB" sz="2400" b="1" dirty="0"/>
              <a:t> Nov)</a:t>
            </a:r>
          </a:p>
          <a:p>
            <a:pPr>
              <a:defRPr/>
            </a:pPr>
            <a:r>
              <a:rPr lang="en-GB" sz="2400" b="1" dirty="0"/>
              <a:t>Test: Topic 1 and 5 – Soon!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6" y="2276870"/>
            <a:ext cx="5508104" cy="20162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indent="-514350">
              <a:spcBef>
                <a:spcPct val="0"/>
              </a:spcBef>
            </a:pPr>
            <a:r>
              <a:rPr lang="en-GB" sz="2400" b="1" dirty="0">
                <a:ea typeface="+mj-ea"/>
                <a:cs typeface="+mj-cs"/>
              </a:rPr>
              <a:t>Targets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Calculating reacting volumes of gases from chemical equations using the concept of molar volume of gases</a:t>
            </a:r>
            <a:endParaRPr lang="en-GB" sz="24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8ED73F-71BB-40B8-818A-D8C731D8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C17A39-04A4-4CCA-AA2A-CD1253F3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Core Practical 2 and 3 Feedback</a:t>
            </a:r>
          </a:p>
        </p:txBody>
      </p:sp>
    </p:spTree>
    <p:extLst>
      <p:ext uri="{BB962C8B-B14F-4D97-AF65-F5344CB8AC3E}">
        <p14:creationId xmlns:p14="http://schemas.microsoft.com/office/powerpoint/2010/main" val="41643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3058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/>
              <a:t>The volume of </a:t>
            </a:r>
            <a:r>
              <a:rPr lang="en-GB" b="1" dirty="0" smtClean="0"/>
              <a:t>gas </a:t>
            </a:r>
            <a:r>
              <a:rPr lang="en-GB" b="1" dirty="0"/>
              <a:t>that contains one mole of that gas.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Molar volume is approximately the same for all gases, but its value varies with temperature and pressure. 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The value most often used is for gases at room temperature and pressure (RTP).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Room temperature – </a:t>
            </a:r>
            <a:r>
              <a:rPr lang="en-GB" b="1" dirty="0" smtClean="0"/>
              <a:t>298K</a:t>
            </a:r>
            <a:endParaRPr lang="en-GB" b="1" dirty="0"/>
          </a:p>
          <a:p>
            <a:pPr>
              <a:buNone/>
            </a:pPr>
            <a:r>
              <a:rPr lang="en-GB" b="1" dirty="0"/>
              <a:t>Standard pressure </a:t>
            </a:r>
            <a:r>
              <a:rPr lang="en-GB" b="1"/>
              <a:t>– </a:t>
            </a:r>
            <a:r>
              <a:rPr lang="en-GB" b="1" smtClean="0"/>
              <a:t>101325Pa </a:t>
            </a:r>
            <a:r>
              <a:rPr lang="en-GB" b="1" dirty="0"/>
              <a:t>(1 </a:t>
            </a:r>
            <a:r>
              <a:rPr lang="en-GB" b="1" dirty="0" err="1"/>
              <a:t>atm</a:t>
            </a:r>
            <a:r>
              <a:rPr lang="en-GB" b="1" dirty="0"/>
              <a:t>)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/>
              <a:t>The value is usually quoted as 24.0dm</a:t>
            </a:r>
            <a:r>
              <a:rPr lang="en-GB" b="1" baseline="30000" dirty="0"/>
              <a:t>3</a:t>
            </a:r>
            <a:r>
              <a:rPr lang="en-GB" b="1" dirty="0"/>
              <a:t> or 24000cm</a:t>
            </a:r>
            <a:r>
              <a:rPr lang="en-GB" b="1" baseline="30000" dirty="0"/>
              <a:t>3</a:t>
            </a:r>
            <a:r>
              <a:rPr lang="en-GB" b="1" dirty="0"/>
              <a:t>.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b="1" dirty="0" err="1"/>
              <a:t>V</a:t>
            </a:r>
            <a:r>
              <a:rPr lang="en-GB" b="1" baseline="-25000" dirty="0" err="1"/>
              <a:t>m</a:t>
            </a:r>
            <a:r>
              <a:rPr lang="en-GB" b="1" dirty="0"/>
              <a:t> = 24.0dm</a:t>
            </a:r>
            <a:r>
              <a:rPr lang="en-GB" b="1" baseline="30000" dirty="0"/>
              <a:t>-3 </a:t>
            </a:r>
            <a:r>
              <a:rPr lang="en-GB" b="1" dirty="0"/>
              <a:t>mol</a:t>
            </a:r>
            <a:r>
              <a:rPr lang="en-GB" b="1" baseline="30000" dirty="0"/>
              <a:t>-1</a:t>
            </a:r>
            <a:r>
              <a:rPr lang="en-GB" b="1" dirty="0"/>
              <a:t> at RTP</a:t>
            </a:r>
            <a:endParaRPr lang="en-GB" dirty="0"/>
          </a:p>
          <a:p>
            <a:pPr>
              <a:buNone/>
            </a:pP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Molar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305800" cy="5544616"/>
          </a:xfrm>
        </p:spPr>
        <p:txBody>
          <a:bodyPr>
            <a:normAutofit/>
          </a:bodyPr>
          <a:lstStyle/>
          <a:p>
            <a:r>
              <a:rPr lang="en-GB" dirty="0"/>
              <a:t>The molar volume (</a:t>
            </a:r>
            <a:r>
              <a:rPr lang="en-GB" i="1" dirty="0" err="1"/>
              <a:t>V</a:t>
            </a:r>
            <a:r>
              <a:rPr lang="en-GB" baseline="-25000" dirty="0" err="1"/>
              <a:t>m</a:t>
            </a:r>
            <a:r>
              <a:rPr lang="en-GB" dirty="0"/>
              <a:t>) is the volume occupied by 1 mole of gas.</a:t>
            </a:r>
          </a:p>
          <a:p>
            <a:r>
              <a:rPr lang="en-GB" dirty="0"/>
              <a:t>It depends on the temperature and pressure (so it is important that these are stated).</a:t>
            </a:r>
          </a:p>
          <a:p>
            <a:r>
              <a:rPr lang="en-GB" dirty="0"/>
              <a:t>Unless you are told otherwise, you should assume that </a:t>
            </a:r>
            <a:r>
              <a:rPr lang="en-GB" i="1" dirty="0" err="1"/>
              <a:t>V</a:t>
            </a:r>
            <a:r>
              <a:rPr lang="en-GB" baseline="-25000" dirty="0" err="1"/>
              <a:t>m</a:t>
            </a:r>
            <a:r>
              <a:rPr lang="en-GB" dirty="0"/>
              <a:t> is measured at RTP: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PV=</a:t>
            </a:r>
            <a:r>
              <a:rPr lang="en-GB" dirty="0" err="1"/>
              <a:t>nRT</a:t>
            </a:r>
            <a:endParaRPr lang="en-GB" dirty="0"/>
          </a:p>
          <a:p>
            <a:pPr>
              <a:buNone/>
            </a:pPr>
            <a:r>
              <a:rPr lang="en-GB" dirty="0"/>
              <a:t>V= </a:t>
            </a:r>
            <a:r>
              <a:rPr lang="en-GB" u="sng" dirty="0" err="1"/>
              <a:t>nRT</a:t>
            </a:r>
            <a:endParaRPr lang="en-GB" u="sng" dirty="0"/>
          </a:p>
          <a:p>
            <a:pPr>
              <a:buNone/>
            </a:pPr>
            <a:r>
              <a:rPr lang="en-GB" dirty="0"/>
              <a:t>	     P</a:t>
            </a:r>
          </a:p>
          <a:p>
            <a:pPr>
              <a:buNone/>
            </a:pPr>
            <a:r>
              <a:rPr lang="en-GB" dirty="0"/>
              <a:t>So </a:t>
            </a:r>
            <a:r>
              <a:rPr lang="en-GB" i="1" dirty="0" err="1"/>
              <a:t>V</a:t>
            </a:r>
            <a:r>
              <a:rPr lang="en-GB" baseline="-25000" dirty="0" err="1"/>
              <a:t>m</a:t>
            </a:r>
            <a:r>
              <a:rPr lang="en-GB" dirty="0"/>
              <a:t> at STP = </a:t>
            </a:r>
            <a:r>
              <a:rPr lang="en-GB" u="sng" dirty="0"/>
              <a:t>1x 8.31 x298</a:t>
            </a:r>
            <a:r>
              <a:rPr lang="en-GB" dirty="0"/>
              <a:t>	</a:t>
            </a:r>
            <a:endParaRPr lang="en-GB" b="1" baseline="30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b="1" dirty="0"/>
              <a:t>			</a:t>
            </a:r>
            <a:r>
              <a:rPr lang="en-GB" dirty="0"/>
              <a:t>    1x10</a:t>
            </a:r>
            <a:r>
              <a:rPr lang="en-GB" baseline="30000" dirty="0"/>
              <a:t>5</a:t>
            </a:r>
          </a:p>
          <a:p>
            <a:pPr>
              <a:buNone/>
            </a:pPr>
            <a:endParaRPr lang="en-GB" b="1" baseline="30000" dirty="0"/>
          </a:p>
          <a:p>
            <a:pPr>
              <a:buNone/>
            </a:pPr>
            <a:r>
              <a:rPr lang="en-GB" dirty="0"/>
              <a:t>			= </a:t>
            </a:r>
            <a:r>
              <a:rPr lang="en-GB" b="1" dirty="0">
                <a:solidFill>
                  <a:srgbClr val="FF0000"/>
                </a:solidFill>
              </a:rPr>
              <a:t>0.024m</a:t>
            </a:r>
            <a:r>
              <a:rPr lang="en-GB" b="1" baseline="30000" dirty="0">
                <a:solidFill>
                  <a:srgbClr val="FF0000"/>
                </a:solidFill>
              </a:rPr>
              <a:t>3</a:t>
            </a:r>
            <a:r>
              <a:rPr lang="en-GB" b="1" dirty="0">
                <a:solidFill>
                  <a:srgbClr val="FF0000"/>
                </a:solidFill>
              </a:rPr>
              <a:t> or 24 dm</a:t>
            </a:r>
            <a:r>
              <a:rPr lang="en-GB" b="1" baseline="30000" dirty="0">
                <a:solidFill>
                  <a:srgbClr val="FF0000"/>
                </a:solidFill>
              </a:rPr>
              <a:t>3 </a:t>
            </a:r>
            <a:r>
              <a:rPr lang="en-GB" b="1" dirty="0"/>
              <a:t>		</a:t>
            </a:r>
          </a:p>
          <a:p>
            <a:pPr lvl="1"/>
            <a:endParaRPr lang="en-GB" b="1" dirty="0"/>
          </a:p>
          <a:p>
            <a:endParaRPr lang="en-GB" dirty="0"/>
          </a:p>
          <a:p>
            <a:endParaRPr lang="en-GB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Molar Volume (</a:t>
            </a:r>
            <a:r>
              <a:rPr lang="en-GB" i="1" dirty="0" err="1"/>
              <a:t>V</a:t>
            </a:r>
            <a:r>
              <a:rPr lang="en-GB" baseline="-25000" dirty="0" err="1"/>
              <a:t>m</a:t>
            </a:r>
            <a:r>
              <a:rPr lang="en-GB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200" y="2780928"/>
            <a:ext cx="2520280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</a:rPr>
              <a:t>RTP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273.15 K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1.01325x10</a:t>
            </a:r>
            <a:r>
              <a:rPr lang="en-GB" sz="2400" b="1" baseline="30000" dirty="0">
                <a:solidFill>
                  <a:srgbClr val="FF0000"/>
                </a:solidFill>
              </a:rPr>
              <a:t>5</a:t>
            </a:r>
            <a:r>
              <a:rPr lang="en-GB" sz="2400" b="1" dirty="0">
                <a:solidFill>
                  <a:srgbClr val="FF0000"/>
                </a:solidFill>
              </a:rPr>
              <a:t> Pa</a:t>
            </a:r>
          </a:p>
          <a:p>
            <a:pPr algn="ctr"/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480000">
            <a:off x="5641089" y="4417070"/>
            <a:ext cx="3364972" cy="2217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Molar volume can be used to work out the volume of gas produced in a reaction at STP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98B7AA5-E6D6-4D63-8105-433E1BEA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Vm</a:t>
            </a:r>
            <a:r>
              <a:rPr lang="en-GB" dirty="0"/>
              <a:t> = 24.0 =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Vm</a:t>
            </a:r>
            <a:r>
              <a:rPr lang="en-GB" dirty="0"/>
              <a:t> = 24000 =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Volume in dm</a:t>
            </a:r>
            <a:r>
              <a:rPr lang="en-GB" baseline="30000" dirty="0"/>
              <a:t>3</a:t>
            </a:r>
            <a:r>
              <a:rPr lang="en-GB" dirty="0"/>
              <a:t> =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Volume in cm</a:t>
            </a:r>
            <a:r>
              <a:rPr lang="en-GB" baseline="30000" dirty="0"/>
              <a:t>3</a:t>
            </a:r>
            <a:r>
              <a:rPr lang="en-GB" baseline="-25000" dirty="0"/>
              <a:t> </a:t>
            </a:r>
            <a:r>
              <a:rPr lang="en-GB" dirty="0"/>
              <a:t>=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Amount in </a:t>
            </a:r>
            <a:r>
              <a:rPr lang="en-GB" dirty="0" err="1"/>
              <a:t>mol</a:t>
            </a:r>
            <a:r>
              <a:rPr lang="en-GB" dirty="0"/>
              <a:t> =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79E5FC4-57A3-412C-B473-A4D811FE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Rearrange the equation</a:t>
            </a:r>
          </a:p>
        </p:txBody>
      </p:sp>
    </p:spTree>
    <p:extLst>
      <p:ext uri="{BB962C8B-B14F-4D97-AF65-F5344CB8AC3E}">
        <p14:creationId xmlns:p14="http://schemas.microsoft.com/office/powerpoint/2010/main" val="751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A5078E7-755D-4131-A325-DEAC5956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3600" dirty="0"/>
              <a:t>What is the amount, in moles, of Co is 3.80dm</a:t>
            </a:r>
            <a:r>
              <a:rPr lang="en-GB" sz="3600" baseline="30000" dirty="0"/>
              <a:t>3</a:t>
            </a:r>
            <a:r>
              <a:rPr lang="en-GB" sz="3600" dirty="0"/>
              <a:t> of carbon dioxide?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GB" sz="3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3600" dirty="0"/>
              <a:t>What is the amount, in moles, of CO</a:t>
            </a:r>
            <a:r>
              <a:rPr lang="en-GB" sz="3600" baseline="-25000" dirty="0"/>
              <a:t>2</a:t>
            </a:r>
            <a:r>
              <a:rPr lang="en-GB" sz="3600" baseline="30000" dirty="0"/>
              <a:t> </a:t>
            </a:r>
            <a:r>
              <a:rPr lang="en-GB" sz="3600" dirty="0"/>
              <a:t>in 500cm</a:t>
            </a:r>
            <a:r>
              <a:rPr lang="en-GB" sz="3600" baseline="30000" dirty="0"/>
              <a:t>3</a:t>
            </a:r>
            <a:r>
              <a:rPr lang="en-GB" sz="3600" dirty="0"/>
              <a:t> of carbon dioxide?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GB" sz="3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3600" dirty="0"/>
              <a:t>What is the volume of 0.356mol of hydrogen?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F5A581-DC59-413E-949C-83D6EA27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go…</a:t>
            </a:r>
          </a:p>
        </p:txBody>
      </p:sp>
    </p:spTree>
    <p:extLst>
      <p:ext uri="{BB962C8B-B14F-4D97-AF65-F5344CB8AC3E}">
        <p14:creationId xmlns:p14="http://schemas.microsoft.com/office/powerpoint/2010/main" val="2086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A5078E7-755D-4131-A325-DEAC5956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3600" dirty="0"/>
              <a:t>What is the amount, in moles, of Co is 3.80dm</a:t>
            </a:r>
            <a:r>
              <a:rPr lang="en-GB" sz="3600" baseline="30000" dirty="0"/>
              <a:t>3</a:t>
            </a:r>
            <a:r>
              <a:rPr lang="en-GB" sz="3600" dirty="0"/>
              <a:t> of carbon dioxide? </a:t>
            </a:r>
            <a:r>
              <a:rPr lang="en-GB" sz="3600" dirty="0">
                <a:solidFill>
                  <a:srgbClr val="FF0000"/>
                </a:solidFill>
              </a:rPr>
              <a:t>0.158mol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GB" sz="3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3600" dirty="0"/>
              <a:t>What is the amount, in moles, of CO</a:t>
            </a:r>
            <a:r>
              <a:rPr lang="en-GB" sz="3600" baseline="-25000" dirty="0"/>
              <a:t>2</a:t>
            </a:r>
            <a:r>
              <a:rPr lang="en-GB" sz="3600" baseline="30000" dirty="0"/>
              <a:t> </a:t>
            </a:r>
            <a:r>
              <a:rPr lang="en-GB" sz="3600" dirty="0"/>
              <a:t>in 500cm</a:t>
            </a:r>
            <a:r>
              <a:rPr lang="en-GB" sz="3600" baseline="30000" dirty="0"/>
              <a:t>3</a:t>
            </a:r>
            <a:r>
              <a:rPr lang="en-GB" sz="3600" dirty="0"/>
              <a:t> of carbon dioxide? </a:t>
            </a:r>
            <a:r>
              <a:rPr lang="en-GB" sz="3600" dirty="0">
                <a:solidFill>
                  <a:srgbClr val="FF0000"/>
                </a:solidFill>
              </a:rPr>
              <a:t>0.0208mol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endParaRPr lang="en-GB" sz="3600" dirty="0"/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-GB" sz="3600" dirty="0"/>
              <a:t>What is the volume of 0.356mol of hydrogen? </a:t>
            </a:r>
            <a:r>
              <a:rPr lang="en-GB" sz="3600" dirty="0">
                <a:solidFill>
                  <a:srgbClr val="FF0000"/>
                </a:solidFill>
              </a:rPr>
              <a:t>8.54dm</a:t>
            </a:r>
            <a:r>
              <a:rPr lang="en-GB" sz="3600" baseline="30000" dirty="0">
                <a:solidFill>
                  <a:srgbClr val="FF0000"/>
                </a:solidFill>
              </a:rPr>
              <a:t>3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F5A581-DC59-413E-949C-83D6EA27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go…</a:t>
            </a:r>
          </a:p>
        </p:txBody>
      </p:sp>
    </p:spTree>
    <p:extLst>
      <p:ext uri="{BB962C8B-B14F-4D97-AF65-F5344CB8AC3E}">
        <p14:creationId xmlns:p14="http://schemas.microsoft.com/office/powerpoint/2010/main" val="360885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3058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i="1" dirty="0"/>
              <a:t>What volume of hydrogen is produced at STP when 1.7g of magnesium ribbon reacts completely with excess hydrochloric acid?</a:t>
            </a:r>
          </a:p>
          <a:p>
            <a:endParaRPr lang="en-GB" dirty="0"/>
          </a:p>
          <a:p>
            <a:pPr algn="ctr">
              <a:buNone/>
            </a:pPr>
            <a:r>
              <a:rPr lang="en-GB" dirty="0"/>
              <a:t>Mg (s) + 2HCl (</a:t>
            </a:r>
            <a:r>
              <a:rPr lang="en-GB" dirty="0" err="1"/>
              <a:t>aq</a:t>
            </a:r>
            <a:r>
              <a:rPr lang="en-GB" dirty="0"/>
              <a:t>) </a:t>
            </a:r>
            <a:r>
              <a:rPr lang="en-GB" dirty="0">
                <a:latin typeface="Calibri"/>
              </a:rPr>
              <a:t>→ MgCl</a:t>
            </a:r>
            <a:r>
              <a:rPr lang="en-GB" baseline="-25000" dirty="0">
                <a:latin typeface="Calibri"/>
              </a:rPr>
              <a:t>2</a:t>
            </a:r>
            <a:r>
              <a:rPr lang="en-GB" dirty="0">
                <a:latin typeface="Calibri"/>
              </a:rPr>
              <a:t> (</a:t>
            </a:r>
            <a:r>
              <a:rPr lang="en-GB" dirty="0" err="1">
                <a:latin typeface="Calibri"/>
              </a:rPr>
              <a:t>aq</a:t>
            </a:r>
            <a:r>
              <a:rPr lang="en-GB" dirty="0">
                <a:latin typeface="Calibri"/>
              </a:rPr>
              <a:t>) + H</a:t>
            </a:r>
            <a:r>
              <a:rPr lang="en-GB" baseline="-25000" dirty="0">
                <a:latin typeface="Calibri"/>
              </a:rPr>
              <a:t>2</a:t>
            </a:r>
            <a:r>
              <a:rPr lang="en-GB" dirty="0">
                <a:latin typeface="Calibri"/>
              </a:rPr>
              <a:t> (g)</a:t>
            </a:r>
          </a:p>
          <a:p>
            <a:pPr>
              <a:buNone/>
            </a:pPr>
            <a:endParaRPr lang="en-GB" dirty="0">
              <a:latin typeface="Calibri"/>
            </a:endParaRPr>
          </a:p>
          <a:p>
            <a:pPr>
              <a:buNone/>
            </a:pPr>
            <a:r>
              <a:rPr lang="en-GB" dirty="0">
                <a:latin typeface="Calibri"/>
              </a:rPr>
              <a:t>Moles of Mg 	= </a:t>
            </a:r>
            <a:r>
              <a:rPr lang="en-GB" u="sng" dirty="0">
                <a:latin typeface="Calibri"/>
              </a:rPr>
              <a:t>mass</a:t>
            </a:r>
          </a:p>
          <a:p>
            <a:pPr>
              <a:buNone/>
            </a:pPr>
            <a:r>
              <a:rPr lang="en-GB" dirty="0">
                <a:latin typeface="Calibri"/>
              </a:rPr>
              <a:t>			      </a:t>
            </a:r>
            <a:r>
              <a:rPr lang="en-GB" dirty="0" err="1">
                <a:latin typeface="Calibri"/>
              </a:rPr>
              <a:t>Ar</a:t>
            </a:r>
            <a:endParaRPr lang="en-GB" dirty="0">
              <a:latin typeface="Calibri"/>
            </a:endParaRPr>
          </a:p>
          <a:p>
            <a:pPr>
              <a:buNone/>
            </a:pPr>
            <a:r>
              <a:rPr lang="en-GB" dirty="0">
                <a:latin typeface="Calibri"/>
              </a:rPr>
              <a:t>			=  </a:t>
            </a:r>
            <a:r>
              <a:rPr lang="en-GB" u="sng" dirty="0">
                <a:latin typeface="Calibri"/>
              </a:rPr>
              <a:t>1.7</a:t>
            </a:r>
            <a:r>
              <a:rPr lang="en-GB" dirty="0">
                <a:latin typeface="Calibri"/>
              </a:rPr>
              <a:t>		= 0.07 mol</a:t>
            </a:r>
          </a:p>
          <a:p>
            <a:pPr>
              <a:buNone/>
            </a:pPr>
            <a:r>
              <a:rPr lang="en-GB" dirty="0">
                <a:latin typeface="Calibri"/>
              </a:rPr>
              <a:t>			    24.3</a:t>
            </a:r>
          </a:p>
          <a:p>
            <a:pPr>
              <a:buNone/>
            </a:pPr>
            <a:r>
              <a:rPr lang="en-GB" dirty="0">
                <a:latin typeface="Calibri"/>
              </a:rPr>
              <a:t>Mole ratio of Mg:H</a:t>
            </a:r>
            <a:r>
              <a:rPr lang="en-GB" baseline="-25000" dirty="0">
                <a:latin typeface="Calibri"/>
              </a:rPr>
              <a:t>2</a:t>
            </a:r>
            <a:r>
              <a:rPr lang="en-GB" dirty="0">
                <a:latin typeface="Calibri"/>
              </a:rPr>
              <a:t> = 1:1 so 0.07 mol of </a:t>
            </a:r>
            <a:r>
              <a:rPr lang="en-GB" dirty="0"/>
              <a:t>H</a:t>
            </a:r>
            <a:r>
              <a:rPr lang="en-GB" baseline="-25000" dirty="0"/>
              <a:t>2 </a:t>
            </a:r>
            <a:r>
              <a:rPr lang="en-GB" dirty="0">
                <a:latin typeface="Calibri"/>
              </a:rPr>
              <a:t>is produced.</a:t>
            </a:r>
          </a:p>
          <a:p>
            <a:pPr>
              <a:buNone/>
            </a:pPr>
            <a:endParaRPr lang="en-GB" dirty="0">
              <a:latin typeface="Calibri"/>
            </a:endParaRPr>
          </a:p>
          <a:p>
            <a:pPr>
              <a:buNone/>
            </a:pPr>
            <a:r>
              <a:rPr lang="en-GB" dirty="0">
                <a:latin typeface="Calibri"/>
              </a:rPr>
              <a:t>Volume of hydrogen at STP = 0.07 x 24 = </a:t>
            </a:r>
            <a:r>
              <a:rPr lang="en-GB" b="1" dirty="0">
                <a:solidFill>
                  <a:srgbClr val="FF0000"/>
                </a:solidFill>
                <a:latin typeface="Calibri"/>
              </a:rPr>
              <a:t>1.68 dm</a:t>
            </a:r>
            <a:r>
              <a:rPr lang="en-GB" b="1" baseline="30000" dirty="0">
                <a:solidFill>
                  <a:srgbClr val="FF0000"/>
                </a:solidFill>
                <a:latin typeface="Calibri"/>
              </a:rPr>
              <a:t>3</a:t>
            </a:r>
            <a:endParaRPr lang="en-GB" b="1" baseline="30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Worked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M_atom_molecul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00B050"/>
      </a:accent1>
      <a:accent2>
        <a:srgbClr val="0070C0"/>
      </a:accent2>
      <a:accent3>
        <a:srgbClr val="7030A0"/>
      </a:accent3>
      <a:accent4>
        <a:srgbClr val="00B050"/>
      </a:accent4>
      <a:accent5>
        <a:srgbClr val="0070C0"/>
      </a:accent5>
      <a:accent6>
        <a:srgbClr val="7030A0"/>
      </a:accent6>
      <a:hlink>
        <a:srgbClr val="00B0F0"/>
      </a:hlink>
      <a:folHlink>
        <a:srgbClr val="92D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5411</TotalTime>
  <Words>808</Words>
  <Application>Microsoft Office PowerPoint</Application>
  <PresentationFormat>On-screen Show (4:3)</PresentationFormat>
  <Paragraphs>134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Perpetua</vt:lpstr>
      <vt:lpstr>Segoe UI</vt:lpstr>
      <vt:lpstr>Wingdings</vt:lpstr>
      <vt:lpstr>PM_atom_molecule</vt:lpstr>
      <vt:lpstr>Do Now</vt:lpstr>
      <vt:lpstr>Calculation of Reacting Volumes of Gases</vt:lpstr>
      <vt:lpstr>Core Practical 2 and 3 Feedback</vt:lpstr>
      <vt:lpstr>Molar Volume</vt:lpstr>
      <vt:lpstr>Molar Volume (Vm)</vt:lpstr>
      <vt:lpstr>Rearrange the equation</vt:lpstr>
      <vt:lpstr>Have a go…</vt:lpstr>
      <vt:lpstr>Have a go…</vt:lpstr>
      <vt:lpstr>Worked Example </vt:lpstr>
      <vt:lpstr>Worked Example </vt:lpstr>
      <vt:lpstr>Have a go…</vt:lpstr>
      <vt:lpstr>Check Your Understanding ...</vt:lpstr>
      <vt:lpstr>Check Your Understanding ...</vt:lpstr>
      <vt:lpstr>Task</vt:lpstr>
    </vt:vector>
  </TitlesOfParts>
  <Company>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Blocks</dc:title>
  <dc:creator>waring</dc:creator>
  <cp:lastModifiedBy>Charlotte Murray</cp:lastModifiedBy>
  <cp:revision>580</cp:revision>
  <cp:lastPrinted>2014-01-14T14:28:45Z</cp:lastPrinted>
  <dcterms:created xsi:type="dcterms:W3CDTF">2011-03-27T12:01:19Z</dcterms:created>
  <dcterms:modified xsi:type="dcterms:W3CDTF">2017-11-10T09:59:21Z</dcterms:modified>
</cp:coreProperties>
</file>