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9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7016-858C-4544-AC26-19C0CAEEE308}" type="datetimeFigureOut">
              <a:rPr lang="en-GB" smtClean="0"/>
              <a:t>30/09/2017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E906-E50E-4542-B10A-E741347EC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633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7016-858C-4544-AC26-19C0CAEEE308}" type="datetimeFigureOut">
              <a:rPr lang="en-GB" smtClean="0"/>
              <a:t>30/09/2017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E906-E50E-4542-B10A-E741347EC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523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7016-858C-4544-AC26-19C0CAEEE308}" type="datetimeFigureOut">
              <a:rPr lang="en-GB" smtClean="0"/>
              <a:t>30/09/2017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E906-E50E-4542-B10A-E741347EC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936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7016-858C-4544-AC26-19C0CAEEE308}" type="datetimeFigureOut">
              <a:rPr lang="en-GB" smtClean="0"/>
              <a:t>30/09/2017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E906-E50E-4542-B10A-E741347EC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48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7016-858C-4544-AC26-19C0CAEEE308}" type="datetimeFigureOut">
              <a:rPr lang="en-GB" smtClean="0"/>
              <a:t>30/09/2017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E906-E50E-4542-B10A-E741347EC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1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7016-858C-4544-AC26-19C0CAEEE308}" type="datetimeFigureOut">
              <a:rPr lang="en-GB" smtClean="0"/>
              <a:t>30/09/2017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E906-E50E-4542-B10A-E741347EC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232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7016-858C-4544-AC26-19C0CAEEE308}" type="datetimeFigureOut">
              <a:rPr lang="en-GB" smtClean="0"/>
              <a:t>30/09/2017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E906-E50E-4542-B10A-E741347EC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4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7016-858C-4544-AC26-19C0CAEEE308}" type="datetimeFigureOut">
              <a:rPr lang="en-GB" smtClean="0"/>
              <a:t>30/09/2017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E906-E50E-4542-B10A-E741347EC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004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7016-858C-4544-AC26-19C0CAEEE308}" type="datetimeFigureOut">
              <a:rPr lang="en-GB" smtClean="0"/>
              <a:t>30/09/2017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E906-E50E-4542-B10A-E741347EC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915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7016-858C-4544-AC26-19C0CAEEE308}" type="datetimeFigureOut">
              <a:rPr lang="en-GB" smtClean="0"/>
              <a:t>30/09/2017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E906-E50E-4542-B10A-E741347EC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998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7016-858C-4544-AC26-19C0CAEEE308}" type="datetimeFigureOut">
              <a:rPr lang="en-GB" smtClean="0"/>
              <a:t>30/09/2017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E906-E50E-4542-B10A-E741347EC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809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97016-858C-4544-AC26-19C0CAEEE308}" type="datetimeFigureOut">
              <a:rPr lang="en-GB" smtClean="0"/>
              <a:t>30/09/2017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1E906-E50E-4542-B10A-E741347EC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632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Nucleophilic Addition Reactions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Understand the reactions of carbonyl compounds with:</a:t>
            </a:r>
          </a:p>
          <a:p>
            <a:pPr marL="0" indent="0">
              <a:buNone/>
            </a:pPr>
            <a:endParaRPr lang="en-GB" dirty="0"/>
          </a:p>
          <a:p>
            <a:pPr marL="571500" indent="-571500">
              <a:buAutoNum type="romanLcParenBoth"/>
            </a:pPr>
            <a:r>
              <a:rPr lang="en-GB" dirty="0" smtClean="0"/>
              <a:t>HCN, in the presence of KCN, as a nucleophilic addition reaction, using curly arrows, relevant lone pairs, dipoles and evidence of optical activity to show mechanism</a:t>
            </a:r>
          </a:p>
          <a:p>
            <a:pPr marL="571500" indent="-571500">
              <a:buAutoNum type="romanLcParenBoth"/>
            </a:pPr>
            <a:endParaRPr lang="en-GB" dirty="0"/>
          </a:p>
          <a:p>
            <a:pPr marL="571500" indent="-571500">
              <a:buAutoNum type="romanLcParenBoth"/>
            </a:pPr>
            <a:r>
              <a:rPr lang="en-GB" dirty="0" smtClean="0"/>
              <a:t>2,4-dinitrophenylhydrazine (2,4-DNPH), as a qualitative test for the presence of a carbonyl group and to identify a carbonyl compound given melting temperature of derivatives 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217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16" y="116020"/>
            <a:ext cx="11651507" cy="622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271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The reaction with 2,4-dinitrophenylhydrazine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Brady’s reagent</a:t>
            </a:r>
          </a:p>
          <a:p>
            <a:r>
              <a:rPr lang="en-GB" dirty="0" smtClean="0"/>
              <a:t>2,4-DNPH</a:t>
            </a:r>
          </a:p>
          <a:p>
            <a:r>
              <a:rPr lang="en-GB" dirty="0" smtClean="0"/>
              <a:t>Do not need to know equations or mechanisms for any reaction involving this reagent</a:t>
            </a:r>
          </a:p>
          <a:p>
            <a:r>
              <a:rPr lang="en-GB" dirty="0" smtClean="0"/>
              <a:t>Useful to know the structure, and the structure product of its reaction with a carbonyl compounds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1897" y="4290194"/>
            <a:ext cx="2444850" cy="2399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14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445" y="1556084"/>
            <a:ext cx="11514966" cy="2662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53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Melting temperature of derivatives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3139142"/>
              </p:ext>
            </p:extLst>
          </p:nvPr>
        </p:nvGraphicFramePr>
        <p:xfrm>
          <a:off x="838200" y="1825625"/>
          <a:ext cx="10515600" cy="2026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Carbonyl Compounds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Boiling Temperature (°C)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Melting</a:t>
                      </a:r>
                      <a:r>
                        <a:rPr lang="en-GB" b="1" baseline="0" dirty="0" smtClean="0"/>
                        <a:t> temperature of 2,4-dinitrophenylhydrazone derivative (</a:t>
                      </a:r>
                      <a:r>
                        <a:rPr lang="en-GB" b="1" dirty="0" smtClean="0"/>
                        <a:t>°C)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Pentanal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Pentan-2-one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144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Pentan-3-one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156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237874" y="4299283"/>
            <a:ext cx="7940842" cy="190099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What can you conclude from this data?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32218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Derivatives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Compounds formed known as derivatives</a:t>
            </a:r>
          </a:p>
          <a:p>
            <a:r>
              <a:rPr lang="en-GB" dirty="0" smtClean="0"/>
              <a:t>Filtered, purified and dried</a:t>
            </a:r>
          </a:p>
          <a:p>
            <a:r>
              <a:rPr lang="en-GB" dirty="0" smtClean="0"/>
              <a:t>Melting temperatures measured</a:t>
            </a:r>
          </a:p>
          <a:p>
            <a:r>
              <a:rPr lang="en-GB" dirty="0" smtClean="0"/>
              <a:t>Derivatives have the ending ‘-one’</a:t>
            </a:r>
          </a:p>
          <a:p>
            <a:r>
              <a:rPr lang="en-GB" dirty="0" smtClean="0"/>
              <a:t>E.g. derivative of </a:t>
            </a:r>
            <a:r>
              <a:rPr lang="en-GB" dirty="0" err="1" smtClean="0"/>
              <a:t>butanal</a:t>
            </a:r>
            <a:r>
              <a:rPr lang="en-GB" dirty="0" smtClean="0"/>
              <a:t> is </a:t>
            </a:r>
            <a:r>
              <a:rPr lang="en-GB" dirty="0" err="1" smtClean="0"/>
              <a:t>butanal</a:t>
            </a:r>
            <a:r>
              <a:rPr lang="en-GB" dirty="0" smtClean="0"/>
              <a:t> 2,4-dinitrophenylhydrazone</a:t>
            </a:r>
          </a:p>
          <a:p>
            <a:r>
              <a:rPr lang="en-GB" dirty="0" smtClean="0"/>
              <a:t>Can compare the experimental values to identify the original carbonyl compound</a:t>
            </a:r>
          </a:p>
          <a:p>
            <a:r>
              <a:rPr lang="en-GB" dirty="0" smtClean="0"/>
              <a:t>Match melting temperature to data book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49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Exit Pass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Compound X reacts with 2,4-dinitrophenylhydrazine and with iodine in aqueous alkali in separate tests. In both cases a coloured precipitate is formed.</a:t>
            </a:r>
          </a:p>
          <a:p>
            <a:endParaRPr lang="en-GB" dirty="0" smtClean="0"/>
          </a:p>
          <a:p>
            <a:r>
              <a:rPr lang="en-GB" dirty="0" smtClean="0"/>
              <a:t>Explain which of these could be compound X: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 err="1" smtClean="0"/>
              <a:t>Propanal</a:t>
            </a:r>
            <a:r>
              <a:rPr lang="en-GB" b="1" dirty="0" smtClean="0"/>
              <a:t>		Propan-1-ol		Propan-2-ol		Propanone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99875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What do you think you will make…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CH</a:t>
            </a:r>
            <a:r>
              <a:rPr lang="en-GB" sz="4000" baseline="-25000" dirty="0" smtClean="0"/>
              <a:t>3</a:t>
            </a:r>
            <a:r>
              <a:rPr lang="en-GB" sz="4000" dirty="0" smtClean="0"/>
              <a:t>CH</a:t>
            </a:r>
            <a:r>
              <a:rPr lang="en-GB" sz="4000" baseline="-25000" dirty="0" smtClean="0"/>
              <a:t>2</a:t>
            </a:r>
            <a:r>
              <a:rPr lang="en-GB" sz="4000" dirty="0" smtClean="0"/>
              <a:t>CHO + HCN </a:t>
            </a:r>
            <a:r>
              <a:rPr lang="en-GB" sz="4000" dirty="0" smtClean="0">
                <a:sym typeface="Wingdings" panose="05000000000000000000" pitchFamily="2" charset="2"/>
              </a:rPr>
              <a:t> ?</a:t>
            </a:r>
          </a:p>
          <a:p>
            <a:endParaRPr lang="en-GB" sz="4000" dirty="0">
              <a:sym typeface="Wingdings" panose="05000000000000000000" pitchFamily="2" charset="2"/>
            </a:endParaRPr>
          </a:p>
          <a:p>
            <a:r>
              <a:rPr lang="en-GB" sz="4000" dirty="0" smtClean="0">
                <a:sym typeface="Wingdings" panose="05000000000000000000" pitchFamily="2" charset="2"/>
              </a:rPr>
              <a:t>CH</a:t>
            </a:r>
            <a:r>
              <a:rPr lang="en-GB" sz="4000" baseline="-25000" dirty="0" smtClean="0">
                <a:sym typeface="Wingdings" panose="05000000000000000000" pitchFamily="2" charset="2"/>
              </a:rPr>
              <a:t>3</a:t>
            </a:r>
            <a:r>
              <a:rPr lang="en-GB" sz="4000" dirty="0" smtClean="0">
                <a:sym typeface="Wingdings" panose="05000000000000000000" pitchFamily="2" charset="2"/>
              </a:rPr>
              <a:t>COCH</a:t>
            </a:r>
            <a:r>
              <a:rPr lang="en-GB" sz="4000" baseline="-25000" dirty="0" smtClean="0">
                <a:sym typeface="Wingdings" panose="05000000000000000000" pitchFamily="2" charset="2"/>
              </a:rPr>
              <a:t>2</a:t>
            </a:r>
            <a:r>
              <a:rPr lang="en-GB" sz="4000" dirty="0" smtClean="0">
                <a:sym typeface="Wingdings" panose="05000000000000000000" pitchFamily="2" charset="2"/>
              </a:rPr>
              <a:t>CH</a:t>
            </a:r>
            <a:r>
              <a:rPr lang="en-GB" sz="4000" baseline="-25000" dirty="0" smtClean="0">
                <a:sym typeface="Wingdings" panose="05000000000000000000" pitchFamily="2" charset="2"/>
              </a:rPr>
              <a:t>3</a:t>
            </a:r>
            <a:r>
              <a:rPr lang="en-GB" sz="4000" dirty="0" smtClean="0">
                <a:sym typeface="Wingdings" panose="05000000000000000000" pitchFamily="2" charset="2"/>
              </a:rPr>
              <a:t> + HCN  ?</a:t>
            </a:r>
          </a:p>
          <a:p>
            <a:endParaRPr lang="en-GB" sz="4000" dirty="0">
              <a:sym typeface="Wingdings" panose="05000000000000000000" pitchFamily="2" charset="2"/>
            </a:endParaRPr>
          </a:p>
          <a:p>
            <a:r>
              <a:rPr lang="en-GB" sz="4000" dirty="0">
                <a:sym typeface="Wingdings" panose="05000000000000000000" pitchFamily="2" charset="2"/>
              </a:rPr>
              <a:t> </a:t>
            </a:r>
            <a:r>
              <a:rPr lang="en-GB" sz="4000" dirty="0" smtClean="0">
                <a:sym typeface="Wingdings" panose="05000000000000000000" pitchFamily="2" charset="2"/>
              </a:rPr>
              <a:t>What do you think they are called?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55089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What do you think you will make…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CH</a:t>
            </a:r>
            <a:r>
              <a:rPr lang="en-GB" sz="4000" baseline="-25000" dirty="0" smtClean="0"/>
              <a:t>3</a:t>
            </a:r>
            <a:r>
              <a:rPr lang="en-GB" sz="4000" dirty="0" smtClean="0"/>
              <a:t>CH</a:t>
            </a:r>
            <a:r>
              <a:rPr lang="en-GB" sz="4000" baseline="-25000" dirty="0" smtClean="0"/>
              <a:t>2</a:t>
            </a:r>
            <a:r>
              <a:rPr lang="en-GB" sz="4000" dirty="0" smtClean="0"/>
              <a:t>CHO + HCN </a:t>
            </a:r>
            <a:r>
              <a:rPr lang="en-GB" sz="4000" dirty="0" smtClean="0">
                <a:sym typeface="Wingdings" panose="05000000000000000000" pitchFamily="2" charset="2"/>
              </a:rPr>
              <a:t> </a:t>
            </a:r>
            <a:r>
              <a:rPr lang="en-GB" sz="4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CH</a:t>
            </a:r>
            <a:r>
              <a:rPr lang="en-GB" sz="4000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3</a:t>
            </a:r>
            <a:r>
              <a:rPr lang="en-GB" sz="4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CH</a:t>
            </a:r>
            <a:r>
              <a:rPr lang="en-GB" sz="4000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GB" sz="4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CH(OH)CN</a:t>
            </a:r>
          </a:p>
          <a:p>
            <a:endParaRPr lang="en-GB" sz="4000" dirty="0">
              <a:sym typeface="Wingdings" panose="05000000000000000000" pitchFamily="2" charset="2"/>
            </a:endParaRPr>
          </a:p>
          <a:p>
            <a:r>
              <a:rPr lang="en-GB" sz="4000" dirty="0" smtClean="0">
                <a:sym typeface="Wingdings" panose="05000000000000000000" pitchFamily="2" charset="2"/>
              </a:rPr>
              <a:t>CH</a:t>
            </a:r>
            <a:r>
              <a:rPr lang="en-GB" sz="4000" baseline="-25000" dirty="0" smtClean="0">
                <a:sym typeface="Wingdings" panose="05000000000000000000" pitchFamily="2" charset="2"/>
              </a:rPr>
              <a:t>3</a:t>
            </a:r>
            <a:r>
              <a:rPr lang="en-GB" sz="4000" dirty="0" smtClean="0">
                <a:sym typeface="Wingdings" panose="05000000000000000000" pitchFamily="2" charset="2"/>
              </a:rPr>
              <a:t>COCH</a:t>
            </a:r>
            <a:r>
              <a:rPr lang="en-GB" sz="4000" baseline="-25000" dirty="0" smtClean="0">
                <a:sym typeface="Wingdings" panose="05000000000000000000" pitchFamily="2" charset="2"/>
              </a:rPr>
              <a:t>2</a:t>
            </a:r>
            <a:r>
              <a:rPr lang="en-GB" sz="4000" dirty="0" smtClean="0">
                <a:sym typeface="Wingdings" panose="05000000000000000000" pitchFamily="2" charset="2"/>
              </a:rPr>
              <a:t>CH</a:t>
            </a:r>
            <a:r>
              <a:rPr lang="en-GB" sz="4000" baseline="-25000" dirty="0" smtClean="0">
                <a:sym typeface="Wingdings" panose="05000000000000000000" pitchFamily="2" charset="2"/>
              </a:rPr>
              <a:t>3</a:t>
            </a:r>
            <a:r>
              <a:rPr lang="en-GB" sz="4000" dirty="0" smtClean="0">
                <a:sym typeface="Wingdings" panose="05000000000000000000" pitchFamily="2" charset="2"/>
              </a:rPr>
              <a:t> + HCN  </a:t>
            </a:r>
            <a:r>
              <a:rPr lang="en-GB" sz="4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CH</a:t>
            </a:r>
            <a:r>
              <a:rPr lang="en-GB" sz="4000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3</a:t>
            </a:r>
            <a:r>
              <a:rPr lang="en-GB" sz="4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C(CN)(OH)CH</a:t>
            </a:r>
            <a:r>
              <a:rPr lang="en-GB" sz="4000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GB" sz="4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CH</a:t>
            </a:r>
            <a:r>
              <a:rPr lang="en-GB" sz="4000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3</a:t>
            </a:r>
            <a:endParaRPr lang="en-GB" sz="400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endParaRPr lang="en-GB" sz="4000" dirty="0">
              <a:sym typeface="Wingdings" panose="05000000000000000000" pitchFamily="2" charset="2"/>
            </a:endParaRPr>
          </a:p>
          <a:p>
            <a:r>
              <a:rPr lang="en-GB" sz="4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2-hydroxybutanenitrile</a:t>
            </a:r>
          </a:p>
          <a:p>
            <a:r>
              <a:rPr lang="en-GB" sz="4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2-hydroxy-2-methylbutanenitrile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96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Nucleophilic Addition Mechanism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00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Nucleophilic Addition Mechanism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028" y="2294022"/>
            <a:ext cx="5797944" cy="174136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35" y="4890586"/>
            <a:ext cx="8784930" cy="1528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97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Why can it make a racemic mixture?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C=O is planar</a:t>
            </a:r>
          </a:p>
          <a:p>
            <a:r>
              <a:rPr lang="en-GB" dirty="0" smtClean="0"/>
              <a:t>Step 1 </a:t>
            </a:r>
            <a:r>
              <a:rPr lang="en-GB" dirty="0" smtClean="0">
                <a:sym typeface="Wingdings" panose="05000000000000000000" pitchFamily="2" charset="2"/>
              </a:rPr>
              <a:t> equal chance of attacking from each side of the plane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Equal amounts of dextrorotary and laevorotatory enantiomers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No optical activity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32" b="19649"/>
          <a:stretch/>
        </p:blipFill>
        <p:spPr>
          <a:xfrm>
            <a:off x="4884821" y="3403999"/>
            <a:ext cx="6468979" cy="3285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00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88" b="23392"/>
          <a:stretch/>
        </p:blipFill>
        <p:spPr>
          <a:xfrm>
            <a:off x="436022" y="296779"/>
            <a:ext cx="11258673" cy="5526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53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Show the reaction of </a:t>
            </a:r>
            <a:r>
              <a:rPr lang="en-GB" dirty="0" err="1" smtClean="0"/>
              <a:t>methanal</a:t>
            </a:r>
            <a:r>
              <a:rPr lang="en-GB" dirty="0" smtClean="0"/>
              <a:t> and hydrogen cyanide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Name the organic product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Show the reaction of propanone and hydrogen cyanide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Name the organic product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34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122" y="2269958"/>
            <a:ext cx="10828588" cy="308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Exam Question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65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341</Words>
  <Application>Microsoft Office PowerPoint</Application>
  <PresentationFormat>Widescreen</PresentationFormat>
  <Paragraphs>65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Nucleophilic Addition Reactions</vt:lpstr>
      <vt:lpstr>What do you think you will make…</vt:lpstr>
      <vt:lpstr>What do you think you will make…</vt:lpstr>
      <vt:lpstr>Nucleophilic Addition Mechanism</vt:lpstr>
      <vt:lpstr>Nucleophilic Addition Mechanism</vt:lpstr>
      <vt:lpstr>Why can it make a racemic mixture?</vt:lpstr>
      <vt:lpstr>PowerPoint Presentation</vt:lpstr>
      <vt:lpstr>Questions</vt:lpstr>
      <vt:lpstr>Exam Question</vt:lpstr>
      <vt:lpstr>PowerPoint Presentation</vt:lpstr>
      <vt:lpstr>The reaction with 2,4-dinitrophenylhydrazine</vt:lpstr>
      <vt:lpstr>PowerPoint Presentation</vt:lpstr>
      <vt:lpstr>Melting temperature of derivatives</vt:lpstr>
      <vt:lpstr>Derivatives </vt:lpstr>
      <vt:lpstr>Exit Pass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Nucleophilic Addition Reactions</dc:title>
  <dc:creator>Chris</dc:creator>
  <cp:lastModifiedBy>Chris</cp:lastModifiedBy>
  <cp:revision>5</cp:revision>
  <dcterms:created xsi:type="dcterms:W3CDTF">2017-09-30T09:22:15Z</dcterms:created>
  <dcterms:modified xsi:type="dcterms:W3CDTF">2017-09-30T09:45:08Z</dcterms:modified>
</cp:coreProperties>
</file>