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57C5E-5D4A-4FF8-AE2F-C199302C1C28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1FF7-0E8C-4F01-B610-7F5EDE698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6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634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/>
              <a:t>A2441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BDE9A5-693D-4831-A109-3D436E8D8DA3}" type="datetime1">
              <a:rPr lang="en-US" altLang="en-US" smtClean="0"/>
              <a:pPr/>
              <a:t>9/24/2017</a:t>
            </a:fld>
            <a:endParaRPr lang="en-US" altLang="en-US" smtClean="0"/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46D375-3A70-4489-8CFB-BA7E644470F8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37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0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8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4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3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9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41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8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B48B-02A4-4589-B3B5-803EE911BDFC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554A-EE1F-4F0C-B04B-E068D7CC6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65EB6E-8C23-4D51-84AC-80F01B0C82AA}" type="slidenum">
              <a:rPr lang="en-GB" altLang="en-US"/>
              <a:pPr/>
              <a:t>1</a:t>
            </a:fld>
            <a:endParaRPr lang="en-GB" altLang="en-US"/>
          </a:p>
        </p:txBody>
      </p:sp>
      <p:pic>
        <p:nvPicPr>
          <p:cNvPr id="6246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4" t="8626" r="27951" b="7149"/>
          <a:stretch>
            <a:fillRect/>
          </a:stretch>
        </p:blipFill>
        <p:spPr bwMode="auto">
          <a:xfrm>
            <a:off x="915487" y="0"/>
            <a:ext cx="6624637" cy="66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10600" y="1243263"/>
            <a:ext cx="3084095" cy="42752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Do Now: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Answer the two multiple choice exam questions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826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72" y="1082843"/>
            <a:ext cx="9549122" cy="423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The S</a:t>
            </a:r>
            <a:r>
              <a:rPr lang="en-GB" baseline="-25000" dirty="0" smtClean="0"/>
              <a:t>N</a:t>
            </a:r>
            <a:r>
              <a:rPr lang="en-GB" dirty="0"/>
              <a:t>1</a:t>
            </a:r>
            <a:r>
              <a:rPr lang="en-GB" dirty="0" smtClean="0"/>
              <a:t>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Original halogenoalkane has a tetrahedral shape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Product of the first step of the reaction is a carbocation with a planar shape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Therefore there is an equal chance of the attacking nucleophile approaching from the left and the right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Two enantiomer products are made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Made in equal numbers, so a racemic mixture is formed./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1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2-bromobutane and cyanide ions react together by an S</a:t>
            </a:r>
            <a:r>
              <a:rPr lang="en-GB" baseline="-25000" dirty="0" smtClean="0"/>
              <a:t>N</a:t>
            </a:r>
            <a:r>
              <a:rPr lang="en-GB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mechanism. Explain why there is no change in optical activity in this reaction.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S</a:t>
            </a:r>
            <a:r>
              <a:rPr lang="en-GB" baseline="-25000" dirty="0" smtClean="0"/>
              <a:t>N</a:t>
            </a:r>
            <a:r>
              <a:rPr lang="en-GB" dirty="0" smtClean="0"/>
              <a:t>1 or S</a:t>
            </a:r>
            <a:r>
              <a:rPr lang="en-GB" baseline="-25000" dirty="0" smtClean="0"/>
              <a:t>N</a:t>
            </a:r>
            <a:r>
              <a:rPr lang="en-GB" dirty="0" smtClean="0"/>
              <a:t>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</a:t>
            </a:r>
            <a:r>
              <a:rPr lang="en-GB" baseline="-25000" dirty="0" smtClean="0"/>
              <a:t>N</a:t>
            </a:r>
            <a:r>
              <a:rPr lang="en-GB" dirty="0" smtClean="0"/>
              <a:t>1 – tertiary halogenoalkanes</a:t>
            </a:r>
          </a:p>
          <a:p>
            <a:endParaRPr lang="en-GB" dirty="0"/>
          </a:p>
          <a:p>
            <a:r>
              <a:rPr lang="en-GB" dirty="0" smtClean="0"/>
              <a:t>S</a:t>
            </a:r>
            <a:r>
              <a:rPr lang="en-GB" baseline="-25000" dirty="0" smtClean="0"/>
              <a:t>N</a:t>
            </a:r>
            <a:r>
              <a:rPr lang="en-GB" dirty="0" smtClean="0"/>
              <a:t>2 – primary halogenoalkanes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2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MWB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Show the mechanism between </a:t>
            </a:r>
            <a:r>
              <a:rPr lang="en-GB" sz="4400" dirty="0" err="1" smtClean="0"/>
              <a:t>bromoethane</a:t>
            </a:r>
            <a:r>
              <a:rPr lang="en-GB" sz="4400" dirty="0" smtClean="0"/>
              <a:t> and sodium hydroxide in cold, aqueous solution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323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Nucleophilic 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What is meant by ‘rate-determining’ step?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The S</a:t>
            </a:r>
            <a:r>
              <a:rPr lang="en-GB" baseline="-25000" dirty="0" smtClean="0"/>
              <a:t>N</a:t>
            </a:r>
            <a:r>
              <a:rPr lang="en-GB" dirty="0" smtClean="0"/>
              <a:t>2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 = substitution</a:t>
            </a:r>
          </a:p>
          <a:p>
            <a:pPr marL="0" indent="0">
              <a:buNone/>
            </a:pPr>
            <a:r>
              <a:rPr lang="en-GB" dirty="0" smtClean="0"/>
              <a:t>N = nucleophilic</a:t>
            </a:r>
          </a:p>
          <a:p>
            <a:pPr marL="0" indent="0">
              <a:buNone/>
            </a:pPr>
            <a:r>
              <a:rPr lang="en-GB" dirty="0" smtClean="0"/>
              <a:t>2 = bimolecular and second order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Bimolecular – two species involved in the rate-determining step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6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The S</a:t>
            </a:r>
            <a:r>
              <a:rPr lang="en-GB" baseline="-25000" dirty="0" smtClean="0"/>
              <a:t>N</a:t>
            </a:r>
            <a:r>
              <a:rPr lang="en-GB" dirty="0" smtClean="0"/>
              <a:t>2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Notice the arrangement of the three groups that remain attached to the central carbon has been inverted.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Due to the inversion, the optical activity of the product is different from that of the reactant.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the reactant is dextrorotatory, then the product will be laevorotary.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By measuring the optical activity of the original halogenoalkane and the alcohol formed, we can show whether it has occurred by the S</a:t>
            </a:r>
            <a:r>
              <a:rPr lang="en-GB" baseline="-25000" dirty="0" smtClean="0"/>
              <a:t>N</a:t>
            </a:r>
            <a:r>
              <a:rPr lang="en-GB" dirty="0" smtClean="0"/>
              <a:t>2 mechanism.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04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2-chloropentane and hydroxide ions react together by an S</a:t>
            </a:r>
            <a:r>
              <a:rPr lang="en-GB" baseline="-25000" dirty="0" smtClean="0"/>
              <a:t>N</a:t>
            </a:r>
            <a:r>
              <a:rPr lang="en-GB" dirty="0" smtClean="0"/>
              <a:t>2 mechanism. Show the formation of 2-hydroxypentane.</a:t>
            </a:r>
          </a:p>
          <a:p>
            <a:endParaRPr lang="en-GB" dirty="0"/>
          </a:p>
          <a:p>
            <a:r>
              <a:rPr lang="en-GB" dirty="0" smtClean="0"/>
              <a:t>2-bromobutane and cyanide ions react together by an S</a:t>
            </a:r>
            <a:r>
              <a:rPr lang="en-GB" baseline="-25000" dirty="0" smtClean="0"/>
              <a:t>N</a:t>
            </a:r>
            <a:r>
              <a:rPr lang="en-GB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mechanism. Draw the structure of the transition state formed in this reaction.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The S</a:t>
            </a:r>
            <a:r>
              <a:rPr lang="en-GB" baseline="-25000" dirty="0" smtClean="0"/>
              <a:t>N</a:t>
            </a:r>
            <a:r>
              <a:rPr lang="en-GB" dirty="0"/>
              <a:t>1</a:t>
            </a:r>
            <a:r>
              <a:rPr lang="en-GB" dirty="0" smtClean="0"/>
              <a:t>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 = substitution</a:t>
            </a:r>
          </a:p>
          <a:p>
            <a:pPr marL="0" indent="0">
              <a:buNone/>
            </a:pPr>
            <a:r>
              <a:rPr lang="en-GB" dirty="0" smtClean="0"/>
              <a:t>N = nucleophilic</a:t>
            </a:r>
          </a:p>
          <a:p>
            <a:pPr marL="0" indent="0">
              <a:buNone/>
            </a:pPr>
            <a:r>
              <a:rPr lang="en-GB" dirty="0"/>
              <a:t>1</a:t>
            </a:r>
            <a:r>
              <a:rPr lang="en-GB" dirty="0" smtClean="0"/>
              <a:t> = unimolecular and first order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Unimolecular – only one species is involved in the rate-determining step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307</Words>
  <Application>Microsoft Office PowerPoint</Application>
  <PresentationFormat>Widescreen</PresentationFormat>
  <Paragraphs>54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MWB</vt:lpstr>
      <vt:lpstr>Nucleophilic Substitution</vt:lpstr>
      <vt:lpstr>What is meant by ‘rate-determining’ step?</vt:lpstr>
      <vt:lpstr>The SN2 mechanism</vt:lpstr>
      <vt:lpstr>Example</vt:lpstr>
      <vt:lpstr>The SN2 mechanism</vt:lpstr>
      <vt:lpstr>Question</vt:lpstr>
      <vt:lpstr>The SN1 mechanism</vt:lpstr>
      <vt:lpstr>PowerPoint Presentation</vt:lpstr>
      <vt:lpstr>The SN1 mechanism</vt:lpstr>
      <vt:lpstr>Question</vt:lpstr>
      <vt:lpstr>SN1 or SN2?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6</cp:revision>
  <dcterms:created xsi:type="dcterms:W3CDTF">2017-09-24T09:40:57Z</dcterms:created>
  <dcterms:modified xsi:type="dcterms:W3CDTF">2017-09-24T10:16:16Z</dcterms:modified>
</cp:coreProperties>
</file>