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0" r:id="rId3"/>
    <p:sldId id="261" r:id="rId4"/>
    <p:sldId id="262" r:id="rId5"/>
    <p:sldId id="257" r:id="rId6"/>
    <p:sldId id="263" r:id="rId7"/>
    <p:sldId id="264" r:id="rId8"/>
    <p:sldId id="265" r:id="rId9"/>
    <p:sldId id="258" r:id="rId10"/>
    <p:sldId id="259" r:id="rId11"/>
    <p:sldId id="266" r:id="rId12"/>
    <p:sldId id="267" r:id="rId13"/>
    <p:sldId id="268" r:id="rId14"/>
    <p:sldId id="288" r:id="rId15"/>
    <p:sldId id="270" r:id="rId16"/>
    <p:sldId id="271" r:id="rId17"/>
    <p:sldId id="272" r:id="rId18"/>
    <p:sldId id="274" r:id="rId19"/>
    <p:sldId id="277" r:id="rId20"/>
    <p:sldId id="280" r:id="rId21"/>
    <p:sldId id="282" r:id="rId22"/>
    <p:sldId id="283" r:id="rId23"/>
    <p:sldId id="284" r:id="rId24"/>
    <p:sldId id="285" r:id="rId25"/>
    <p:sldId id="286" r:id="rId26"/>
    <p:sldId id="281" r:id="rId27"/>
    <p:sldId id="278" r:id="rId28"/>
    <p:sldId id="279" r:id="rId29"/>
    <p:sldId id="287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47CCA-3C84-4C56-BBA9-100032B2FC25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37DEC-CA49-4535-812B-F673E4013CA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EB850-C22E-4ECE-8EA5-EB90A8BB7EF8}" type="slidenum">
              <a:rPr lang="en-GB"/>
              <a:pPr/>
              <a:t>23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GCSE Additional Science: Chemistry </a:t>
            </a:r>
          </a:p>
          <a:p>
            <a:r>
              <a:rPr lang="en-GB"/>
              <a:t>The Halogens</a:t>
            </a:r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AB91-817E-4059-B176-BA9319BA6817}" type="slidenum">
              <a:rPr lang="en-GB"/>
              <a:pPr/>
              <a:t>24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Halogens</a:t>
            </a:r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Redox Reactions</a:t>
            </a:r>
            <a:r>
              <a:rPr lang="en-GB"/>
              <a:t>’ presentation for more information about redox reactions.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FAB91-817E-4059-B176-BA9319BA6817}" type="slidenum">
              <a:rPr lang="en-GB"/>
              <a:pPr/>
              <a:t>25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Halogens</a:t>
            </a:r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Teacher notes</a:t>
            </a:r>
          </a:p>
          <a:p>
            <a:r>
              <a:rPr lang="en-GB"/>
              <a:t>See the ‘</a:t>
            </a:r>
            <a:r>
              <a:rPr lang="en-GB" b="1"/>
              <a:t>Redox Reactions</a:t>
            </a:r>
            <a:r>
              <a:rPr lang="en-GB"/>
              <a:t>’ presentation for more information about redox reactions.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548300-E168-470A-BCED-F99E4D7FEBC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D9C68-0323-497C-80B0-A1B1CCDB8817}" type="datetimeFigureOut">
              <a:rPr lang="en-GB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494B-044B-4253-B30C-5A1923E442E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Oxidation Numbers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Oxidation States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800" dirty="0"/>
              <a:t>Deduce the ox state of chromium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/>
              <a:t>in Cr</a:t>
            </a:r>
            <a:r>
              <a:rPr lang="en-GB" altLang="en-US" sz="2800" baseline="-25000" dirty="0"/>
              <a:t>2</a:t>
            </a:r>
            <a:r>
              <a:rPr lang="en-GB" altLang="en-US" sz="2800" dirty="0"/>
              <a:t>O</a:t>
            </a:r>
            <a:r>
              <a:rPr lang="en-GB" altLang="en-US" sz="2800" baseline="-25000" dirty="0"/>
              <a:t>7</a:t>
            </a:r>
            <a:r>
              <a:rPr lang="en-GB" altLang="en-US" sz="2800" baseline="30000" dirty="0"/>
              <a:t>2</a:t>
            </a:r>
            <a:r>
              <a:rPr lang="en-GB" altLang="en-US" sz="2800" baseline="30000" dirty="0">
                <a:cs typeface="Arial" charset="0"/>
              </a:rPr>
              <a:t>–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		</a:t>
            </a:r>
            <a:r>
              <a:rPr lang="en-GB" altLang="en-US" dirty="0"/>
              <a:t> 	Cr</a:t>
            </a:r>
            <a:r>
              <a:rPr lang="en-GB" altLang="en-US" baseline="-25000" dirty="0"/>
              <a:t>2</a:t>
            </a:r>
            <a:r>
              <a:rPr lang="en-GB" altLang="en-US" dirty="0"/>
              <a:t>O</a:t>
            </a:r>
            <a:r>
              <a:rPr lang="en-GB" altLang="en-US" baseline="-25000" dirty="0"/>
              <a:t>7</a:t>
            </a:r>
            <a:r>
              <a:rPr lang="en-GB" altLang="en-US" baseline="30000" dirty="0"/>
              <a:t>2</a:t>
            </a:r>
            <a:r>
              <a:rPr lang="en-GB" altLang="en-US" baseline="30000" dirty="0">
                <a:cs typeface="Arial" charset="0"/>
              </a:rPr>
              <a:t>–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 flipH="1">
            <a:off x="2124075" y="2708275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3203575" y="2708275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835150" y="29241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FF0000"/>
                </a:solidFill>
              </a:rPr>
              <a:t>2 x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708400" y="29241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7(-2)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827088" y="3500438"/>
            <a:ext cx="7561262" cy="325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Sum = 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2x</a:t>
            </a:r>
            <a:r>
              <a:rPr lang="en-GB" altLang="en-US" sz="2400" dirty="0" smtClean="0">
                <a:solidFill>
                  <a:srgbClr val="000000"/>
                </a:solidFill>
              </a:rPr>
              <a:t>  + 7(-2)  =  -2 	(overall -2 ion)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	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2x   </a:t>
            </a:r>
            <a:r>
              <a:rPr lang="en-GB" altLang="en-US" sz="2400" dirty="0" smtClean="0">
                <a:solidFill>
                  <a:srgbClr val="000000"/>
                </a:solidFill>
              </a:rPr>
              <a:t>-   14   =  -2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	  	   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2x</a:t>
            </a:r>
            <a:r>
              <a:rPr lang="en-GB" altLang="en-US" sz="2400" dirty="0" smtClean="0">
                <a:solidFill>
                  <a:srgbClr val="000000"/>
                </a:solidFill>
              </a:rPr>
              <a:t>  =  +12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    	  </a:t>
            </a:r>
            <a:r>
              <a:rPr lang="en-GB" altLang="en-US" sz="2400" b="1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   = + 6      dichromate(VI) </a:t>
            </a:r>
          </a:p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			      orange</a:t>
            </a:r>
            <a:endParaRPr lang="en-GB" altLang="en-US" sz="2800" baseline="30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800" dirty="0" smtClean="0">
              <a:solidFill>
                <a:srgbClr val="00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037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Chemical names:</a:t>
            </a:r>
          </a:p>
          <a:p>
            <a:r>
              <a:rPr lang="en-GB" dirty="0"/>
              <a:t>In a compound such as Iron(III) chloride, the Roman numeral tells you the oxidation state of the iron.</a:t>
            </a:r>
          </a:p>
          <a:p>
            <a:pPr>
              <a:buFontTx/>
              <a:buNone/>
            </a:pPr>
            <a:r>
              <a:rPr lang="en-GB" dirty="0"/>
              <a:t>E.g.</a:t>
            </a:r>
          </a:p>
          <a:p>
            <a:r>
              <a:rPr lang="en-GB" dirty="0"/>
              <a:t>FeCl</a:t>
            </a:r>
            <a:r>
              <a:rPr lang="en-GB" baseline="-25000" dirty="0"/>
              <a:t>2</a:t>
            </a:r>
            <a:r>
              <a:rPr lang="en-GB" dirty="0"/>
              <a:t> Iron(II) chloride	Fe: O.N. = +2</a:t>
            </a:r>
          </a:p>
          <a:p>
            <a:r>
              <a:rPr lang="en-GB" dirty="0"/>
              <a:t>FeCl</a:t>
            </a:r>
            <a:r>
              <a:rPr lang="en-GB" baseline="-25000" dirty="0"/>
              <a:t>3</a:t>
            </a:r>
            <a:r>
              <a:rPr lang="en-GB" dirty="0"/>
              <a:t> Iron(III) chloride	Fe: O.N. = +3</a:t>
            </a:r>
          </a:p>
          <a:p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 err="1"/>
              <a:t>Oxyanions</a:t>
            </a:r>
            <a:r>
              <a:rPr lang="en-GB" dirty="0"/>
              <a:t>:</a:t>
            </a:r>
          </a:p>
          <a:p>
            <a:pPr>
              <a:lnSpc>
                <a:spcPct val="90000"/>
              </a:lnSpc>
            </a:pPr>
            <a:r>
              <a:rPr lang="en-GB" dirty="0"/>
              <a:t>These are negative ions containing an element and oxygen: sulphate, nitrate, carbonate.</a:t>
            </a:r>
          </a:p>
          <a:p>
            <a:pPr>
              <a:lnSpc>
                <a:spcPct val="90000"/>
              </a:lnSpc>
            </a:pPr>
            <a:r>
              <a:rPr lang="en-GB" dirty="0"/>
              <a:t>Oxidation numbers are used again to disambiguate similar </a:t>
            </a:r>
            <a:r>
              <a:rPr lang="en-GB" dirty="0" err="1"/>
              <a:t>oxyanions</a:t>
            </a:r>
            <a:r>
              <a:rPr lang="en-GB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E.g.</a:t>
            </a:r>
          </a:p>
          <a:p>
            <a:pPr>
              <a:lnSpc>
                <a:spcPct val="90000"/>
              </a:lnSpc>
            </a:pPr>
            <a:r>
              <a:rPr lang="en-GB" dirty="0"/>
              <a:t>NO</a:t>
            </a:r>
            <a:r>
              <a:rPr lang="en-GB" baseline="-25000" dirty="0"/>
              <a:t>2</a:t>
            </a:r>
            <a:r>
              <a:rPr lang="en-GB" baseline="30000" dirty="0"/>
              <a:t>-</a:t>
            </a:r>
            <a:r>
              <a:rPr lang="en-GB" dirty="0"/>
              <a:t> 	Nitrate(III) 	N: O.N. = +3</a:t>
            </a:r>
          </a:p>
          <a:p>
            <a:pPr>
              <a:lnSpc>
                <a:spcPct val="90000"/>
              </a:lnSpc>
            </a:pPr>
            <a:r>
              <a:rPr lang="en-GB" dirty="0"/>
              <a:t>NO</a:t>
            </a:r>
            <a:r>
              <a:rPr lang="en-GB" baseline="-25000" dirty="0"/>
              <a:t>3</a:t>
            </a:r>
            <a:r>
              <a:rPr lang="en-GB" baseline="30000" dirty="0"/>
              <a:t>- 	</a:t>
            </a:r>
            <a:r>
              <a:rPr lang="en-GB" dirty="0"/>
              <a:t>Nitrate(V) 	N: O.N. = +5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Now complete the questions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Answer on white boards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Page 3 </a:t>
            </a:r>
            <a:r>
              <a:rPr lang="en-GB" dirty="0" err="1" smtClean="0"/>
              <a:t>redox</a:t>
            </a:r>
            <a:r>
              <a:rPr lang="en-GB" dirty="0" smtClean="0"/>
              <a:t> starters for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332656"/>
            <a:ext cx="8640960" cy="571730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 u="sng" dirty="0"/>
              <a:t>Oxidation </a:t>
            </a:r>
            <a:r>
              <a:rPr lang="en-GB" b="1" u="sng" dirty="0" smtClean="0"/>
              <a:t>numbers</a:t>
            </a:r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Know what oxidation numbers are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Understand oxidation and reduction in terms of electron transfer and changes in oxidation number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Calculate oxidation numbers of elements in compounds and ions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Use Roman numerals to indicate the oxidation number of an elements in a compound or 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To be able to write ionic half equations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Combine ionic half equations to construct full ionic equations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4400" dirty="0"/>
              <a:t>OIL RIG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sz="4000" dirty="0"/>
              <a:t>O</a:t>
            </a:r>
            <a:r>
              <a:rPr lang="en-GB" dirty="0"/>
              <a:t>xidation </a:t>
            </a:r>
            <a:r>
              <a:rPr lang="en-GB" sz="4000" dirty="0"/>
              <a:t>i</a:t>
            </a:r>
            <a:r>
              <a:rPr lang="en-GB" dirty="0"/>
              <a:t>s </a:t>
            </a:r>
            <a:r>
              <a:rPr lang="en-GB" sz="4000" dirty="0"/>
              <a:t>l</a:t>
            </a:r>
            <a:r>
              <a:rPr lang="en-GB" dirty="0"/>
              <a:t>oss of electrons</a:t>
            </a:r>
          </a:p>
          <a:p>
            <a:pPr>
              <a:buFontTx/>
              <a:buNone/>
            </a:pPr>
            <a:r>
              <a:rPr lang="en-GB" dirty="0"/>
              <a:t>	An increase in oxidation number</a:t>
            </a:r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sz="4000" dirty="0"/>
              <a:t>R</a:t>
            </a:r>
            <a:r>
              <a:rPr lang="en-GB" dirty="0"/>
              <a:t>eduction </a:t>
            </a:r>
            <a:r>
              <a:rPr lang="en-GB" sz="4000" dirty="0"/>
              <a:t>i</a:t>
            </a:r>
            <a:r>
              <a:rPr lang="en-GB" dirty="0"/>
              <a:t>s </a:t>
            </a:r>
            <a:r>
              <a:rPr lang="en-GB" sz="4000" dirty="0"/>
              <a:t>g</a:t>
            </a:r>
            <a:r>
              <a:rPr lang="en-GB" dirty="0"/>
              <a:t>ain of electrons</a:t>
            </a:r>
          </a:p>
          <a:p>
            <a:pPr>
              <a:buFontTx/>
              <a:buNone/>
            </a:pPr>
            <a:r>
              <a:rPr lang="en-GB" dirty="0"/>
              <a:t>	A decrease in oxidation number</a:t>
            </a:r>
            <a:endParaRPr lang="en-GB" baseline="30000" dirty="0">
              <a:sym typeface="Wingdings" pitchFamily="2" charset="2"/>
            </a:endParaRPr>
          </a:p>
          <a:p>
            <a:pPr lvl="1"/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sz="4400" dirty="0" err="1"/>
              <a:t>Redox</a:t>
            </a:r>
            <a:endParaRPr lang="en-GB" sz="4400" dirty="0"/>
          </a:p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r>
              <a:rPr lang="en-GB" sz="4000" dirty="0"/>
              <a:t>A</a:t>
            </a:r>
            <a:r>
              <a:rPr lang="en-GB" dirty="0"/>
              <a:t> reaction in which oxidation and reduction both occur is known as a </a:t>
            </a:r>
            <a:r>
              <a:rPr lang="en-GB" dirty="0" err="1"/>
              <a:t>redox</a:t>
            </a:r>
            <a:r>
              <a:rPr lang="en-GB" dirty="0"/>
              <a:t> reaction.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 transfer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This is a </a:t>
            </a:r>
            <a:r>
              <a:rPr lang="en-GB" dirty="0" err="1"/>
              <a:t>redox</a:t>
            </a:r>
            <a:r>
              <a:rPr lang="en-GB" dirty="0"/>
              <a:t> equation: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dirty="0"/>
              <a:t>Mg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MgCl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But this fact is concealed in the equation.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Instead we can write two half equations: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>
                <a:sym typeface="Wingdings" pitchFamily="2" charset="2"/>
              </a:rPr>
              <a:t>Mg 		 Mg</a:t>
            </a:r>
            <a:r>
              <a:rPr lang="en-GB" sz="3200" baseline="30000" dirty="0">
                <a:sym typeface="Wingdings" pitchFamily="2" charset="2"/>
              </a:rPr>
              <a:t>2+</a:t>
            </a:r>
            <a:r>
              <a:rPr lang="en-GB" sz="3200" dirty="0">
                <a:sym typeface="Wingdings" pitchFamily="2" charset="2"/>
              </a:rPr>
              <a:t> + 2e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>
                <a:sym typeface="Wingdings" pitchFamily="2" charset="2"/>
              </a:rPr>
              <a:t>Cl</a:t>
            </a:r>
            <a:r>
              <a:rPr lang="en-GB" sz="3200" baseline="-25000" dirty="0">
                <a:sym typeface="Wingdings" pitchFamily="2" charset="2"/>
              </a:rPr>
              <a:t>2</a:t>
            </a:r>
            <a:r>
              <a:rPr lang="en-GB" sz="3200" dirty="0">
                <a:sym typeface="Wingdings" pitchFamily="2" charset="2"/>
              </a:rPr>
              <a:t>  + 2e</a:t>
            </a:r>
            <a:r>
              <a:rPr lang="en-GB" sz="3200" baseline="30000" dirty="0">
                <a:sym typeface="Wingdings" pitchFamily="2" charset="2"/>
              </a:rPr>
              <a:t>- 	</a:t>
            </a:r>
            <a:r>
              <a:rPr lang="en-GB" sz="3200" dirty="0">
                <a:sym typeface="Wingdings" pitchFamily="2" charset="2"/>
              </a:rPr>
              <a:t> 2Cl</a:t>
            </a:r>
            <a:r>
              <a:rPr lang="en-GB" sz="3200" baseline="30000" dirty="0">
                <a:sym typeface="Wingdings" pitchFamily="2" charset="2"/>
              </a:rPr>
              <a:t>-</a:t>
            </a:r>
          </a:p>
          <a:p>
            <a:pPr>
              <a:lnSpc>
                <a:spcPct val="90000"/>
              </a:lnSpc>
            </a:pPr>
            <a:r>
              <a:rPr lang="en-GB" dirty="0">
                <a:sym typeface="Wingdings" pitchFamily="2" charset="2"/>
              </a:rPr>
              <a:t>But which is oxidation and which reduction?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Electron transfer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Using oxidation numbers:</a:t>
            </a:r>
          </a:p>
          <a:p>
            <a:pPr algn="ctr">
              <a:buFontTx/>
              <a:buNone/>
            </a:pPr>
            <a:r>
              <a:rPr lang="en-GB" dirty="0"/>
              <a:t>Mg + Cl</a:t>
            </a:r>
            <a:r>
              <a:rPr lang="en-GB" baseline="-25000" dirty="0"/>
              <a:t>2</a:t>
            </a:r>
            <a:r>
              <a:rPr lang="en-GB" dirty="0"/>
              <a:t> </a:t>
            </a:r>
            <a:r>
              <a:rPr lang="en-GB" dirty="0">
                <a:sym typeface="Wingdings" pitchFamily="2" charset="2"/>
              </a:rPr>
              <a:t> MgCl</a:t>
            </a:r>
            <a:r>
              <a:rPr lang="en-GB" baseline="-25000" dirty="0">
                <a:sym typeface="Wingdings" pitchFamily="2" charset="2"/>
              </a:rPr>
              <a:t>2</a:t>
            </a:r>
          </a:p>
          <a:p>
            <a:pPr lvl="3">
              <a:buFontTx/>
              <a:buNone/>
            </a:pPr>
            <a:r>
              <a:rPr lang="en-GB" sz="3200" dirty="0">
                <a:sym typeface="Wingdings" pitchFamily="2" charset="2"/>
              </a:rPr>
              <a:t>Mg: 		    </a:t>
            </a:r>
          </a:p>
          <a:p>
            <a:pPr lvl="3">
              <a:buFontTx/>
              <a:buNone/>
            </a:pPr>
            <a:r>
              <a:rPr lang="en-GB" sz="3200" dirty="0" err="1">
                <a:sym typeface="Wingdings" pitchFamily="2" charset="2"/>
              </a:rPr>
              <a:t>Cl</a:t>
            </a:r>
            <a:r>
              <a:rPr lang="en-GB" sz="3200" dirty="0">
                <a:sym typeface="Wingdings" pitchFamily="2" charset="2"/>
              </a:rPr>
              <a:t>: </a:t>
            </a:r>
            <a:r>
              <a:rPr lang="en-GB" sz="3200" baseline="30000" dirty="0">
                <a:sym typeface="Wingdings" pitchFamily="2" charset="2"/>
              </a:rPr>
              <a:t>		      </a:t>
            </a:r>
            <a:r>
              <a:rPr lang="en-GB" sz="3200" dirty="0">
                <a:sym typeface="Wingdings" pitchFamily="2" charset="2"/>
              </a:rPr>
              <a:t></a:t>
            </a:r>
          </a:p>
          <a:p>
            <a:pPr lvl="3">
              <a:buFontTx/>
              <a:buNone/>
            </a:pPr>
            <a:r>
              <a:rPr lang="en-GB" sz="3200" dirty="0" err="1">
                <a:sym typeface="Wingdings" pitchFamily="2" charset="2"/>
              </a:rPr>
              <a:t>Cl</a:t>
            </a:r>
            <a:r>
              <a:rPr lang="en-GB" sz="3200" dirty="0">
                <a:sym typeface="Wingdings" pitchFamily="2" charset="2"/>
              </a:rPr>
              <a:t>: </a:t>
            </a:r>
            <a:r>
              <a:rPr lang="en-GB" sz="3200" baseline="30000" dirty="0">
                <a:sym typeface="Wingdings" pitchFamily="2" charset="2"/>
              </a:rPr>
              <a:t>		      </a:t>
            </a:r>
            <a:r>
              <a:rPr lang="en-GB" sz="3200" dirty="0">
                <a:sym typeface="Wingdings" pitchFamily="2" charset="2"/>
              </a:rPr>
              <a:t>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971800" y="2743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105400" y="2743200"/>
            <a:ext cx="22029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+2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962400" y="330676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5638800" y="3306763"/>
            <a:ext cx="21015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-1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962400" y="3962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/>
              <a:t>0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5004048" y="3962400"/>
            <a:ext cx="216024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dirty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20" grpId="0"/>
      <p:bldP spid="34821" grpId="0"/>
      <p:bldP spid="34822" grpId="0"/>
      <p:bldP spid="34823" grpId="0"/>
      <p:bldP spid="34824" grpId="0"/>
      <p:bldP spid="348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Using oxidation numbers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63880" cy="4525963"/>
          </a:xfrm>
        </p:spPr>
        <p:txBody>
          <a:bodyPr/>
          <a:lstStyle/>
          <a:p>
            <a:pPr marL="2209800" lvl="4" indent="-381000">
              <a:buFontTx/>
              <a:buNone/>
            </a:pPr>
            <a:endParaRPr lang="en-GB" sz="3200" baseline="30000" dirty="0">
              <a:sym typeface="Wingdings" pitchFamily="2" charset="2"/>
            </a:endParaRPr>
          </a:p>
          <a:p>
            <a:pPr marL="609600" indent="-609600">
              <a:buFontTx/>
              <a:buNone/>
            </a:pPr>
            <a:r>
              <a:rPr lang="en-GB" dirty="0">
                <a:sym typeface="Wingdings" pitchFamily="2" charset="2"/>
              </a:rPr>
              <a:t>Work out what has been reduced and what has been oxidised in the following reaction</a:t>
            </a:r>
            <a:r>
              <a:rPr lang="en-GB" dirty="0" smtClean="0">
                <a:sym typeface="Wingdings" pitchFamily="2" charset="2"/>
              </a:rPr>
              <a:t>:</a:t>
            </a:r>
          </a:p>
          <a:p>
            <a:pPr marL="609600" indent="-609600">
              <a:buFontTx/>
              <a:buNone/>
            </a:pPr>
            <a:endParaRPr lang="en-GB" dirty="0">
              <a:sym typeface="Wingdings" pitchFamily="2" charset="2"/>
            </a:endParaRPr>
          </a:p>
          <a:p>
            <a:pPr marL="609600" indent="-609600" algn="ctr">
              <a:buFontTx/>
              <a:buNone/>
            </a:pPr>
            <a:r>
              <a:rPr lang="en-GB" sz="2800" dirty="0">
                <a:sym typeface="Wingdings" pitchFamily="2" charset="2"/>
              </a:rPr>
              <a:t>MnO</a:t>
            </a:r>
            <a:r>
              <a:rPr lang="en-GB" sz="2800" baseline="-25000" dirty="0">
                <a:sym typeface="Wingdings" pitchFamily="2" charset="2"/>
              </a:rPr>
              <a:t>2</a:t>
            </a:r>
            <a:r>
              <a:rPr lang="en-GB" sz="2800" dirty="0">
                <a:sym typeface="Wingdings" pitchFamily="2" charset="2"/>
              </a:rPr>
              <a:t>(s) + 4HCl(</a:t>
            </a:r>
            <a:r>
              <a:rPr lang="en-GB" sz="2800" dirty="0" err="1">
                <a:sym typeface="Wingdings" pitchFamily="2" charset="2"/>
              </a:rPr>
              <a:t>aq</a:t>
            </a:r>
            <a:r>
              <a:rPr lang="en-GB" sz="2800" dirty="0">
                <a:sym typeface="Wingdings" pitchFamily="2" charset="2"/>
              </a:rPr>
              <a:t>)  MnCl</a:t>
            </a:r>
            <a:r>
              <a:rPr lang="en-GB" sz="2800" baseline="-25000" dirty="0">
                <a:sym typeface="Wingdings" pitchFamily="2" charset="2"/>
              </a:rPr>
              <a:t>2</a:t>
            </a:r>
            <a:r>
              <a:rPr lang="en-GB" sz="2800" dirty="0">
                <a:sym typeface="Wingdings" pitchFamily="2" charset="2"/>
              </a:rPr>
              <a:t>(</a:t>
            </a:r>
            <a:r>
              <a:rPr lang="en-GB" sz="2800" dirty="0" err="1">
                <a:sym typeface="Wingdings" pitchFamily="2" charset="2"/>
              </a:rPr>
              <a:t>aq</a:t>
            </a:r>
            <a:r>
              <a:rPr lang="en-GB" sz="2800" dirty="0">
                <a:sym typeface="Wingdings" pitchFamily="2" charset="2"/>
              </a:rPr>
              <a:t>) + 2H</a:t>
            </a:r>
            <a:r>
              <a:rPr lang="en-GB" sz="2800" baseline="-25000" dirty="0">
                <a:sym typeface="Wingdings" pitchFamily="2" charset="2"/>
              </a:rPr>
              <a:t>2</a:t>
            </a:r>
            <a:r>
              <a:rPr lang="en-GB" sz="2800" dirty="0">
                <a:sym typeface="Wingdings" pitchFamily="2" charset="2"/>
              </a:rPr>
              <a:t>O(l) + Cl</a:t>
            </a:r>
            <a:r>
              <a:rPr lang="en-GB" sz="2800" baseline="-25000" dirty="0">
                <a:sym typeface="Wingdings" pitchFamily="2" charset="2"/>
              </a:rPr>
              <a:t>2</a:t>
            </a:r>
            <a:r>
              <a:rPr lang="en-GB" sz="2800" dirty="0">
                <a:sym typeface="Wingdings" pitchFamily="2" charset="2"/>
              </a:rPr>
              <a:t>(g)</a:t>
            </a:r>
          </a:p>
          <a:p>
            <a:pPr marL="609600" indent="-609600"/>
            <a:endParaRPr lang="en-GB" sz="2800" dirty="0">
              <a:solidFill>
                <a:srgbClr val="FFFF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 u="sng" dirty="0"/>
              <a:t>Oxidation </a:t>
            </a:r>
            <a:r>
              <a:rPr lang="en-GB" b="1" u="sng" dirty="0" smtClean="0"/>
              <a:t>numbers</a:t>
            </a:r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Know what oxidation numbers are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Understand oxidation and reduction in terms of electron transfer and changes in oxidation number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Calculate oxidation numbers of elements in compounds and </a:t>
            </a:r>
            <a:r>
              <a:rPr lang="en-GB" dirty="0" smtClean="0"/>
              <a:t>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Know </a:t>
            </a:r>
            <a:r>
              <a:rPr lang="en-GB" dirty="0" err="1" smtClean="0"/>
              <a:t>redox</a:t>
            </a:r>
            <a:r>
              <a:rPr lang="en-GB" dirty="0" smtClean="0"/>
              <a:t> reactions are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Use Roman numerals to indicate the oxidation number of an elements in a compound or 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To be able to write ionic half equations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Combine ionic half equations to construct full ionic equations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Now complete the questions on white boards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Page 4 starter for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Redox</a:t>
            </a:r>
            <a:r>
              <a:rPr lang="en-GB" dirty="0" smtClean="0"/>
              <a:t> </a:t>
            </a:r>
            <a:r>
              <a:rPr lang="en-GB" dirty="0" err="1" smtClean="0"/>
              <a:t>eq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Combining half equations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 smtClean="0">
                <a:sym typeface="Wingdings" pitchFamily="2" charset="2"/>
              </a:rPr>
              <a:t>Mg 		 Mg</a:t>
            </a:r>
            <a:r>
              <a:rPr lang="en-GB" sz="3200" baseline="30000" dirty="0" smtClean="0">
                <a:sym typeface="Wingdings" pitchFamily="2" charset="2"/>
              </a:rPr>
              <a:t>2+</a:t>
            </a:r>
            <a:r>
              <a:rPr lang="en-GB" sz="3200" dirty="0" smtClean="0">
                <a:sym typeface="Wingdings" pitchFamily="2" charset="2"/>
              </a:rPr>
              <a:t> + 2e</a:t>
            </a:r>
            <a:r>
              <a:rPr lang="en-GB" sz="3200" baseline="30000" dirty="0" smtClean="0">
                <a:sym typeface="Wingdings" pitchFamily="2" charset="2"/>
              </a:rPr>
              <a:t>-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GB" sz="3200" dirty="0" smtClean="0">
                <a:sym typeface="Wingdings" pitchFamily="2" charset="2"/>
              </a:rPr>
              <a:t>Cl</a:t>
            </a:r>
            <a:r>
              <a:rPr lang="en-GB" sz="3200" baseline="-25000" dirty="0" smtClean="0">
                <a:sym typeface="Wingdings" pitchFamily="2" charset="2"/>
              </a:rPr>
              <a:t>2</a:t>
            </a:r>
            <a:r>
              <a:rPr lang="en-GB" sz="3200" dirty="0" smtClean="0">
                <a:sym typeface="Wingdings" pitchFamily="2" charset="2"/>
              </a:rPr>
              <a:t>  + 2e</a:t>
            </a:r>
            <a:r>
              <a:rPr lang="en-GB" sz="3200" baseline="30000" dirty="0" smtClean="0">
                <a:sym typeface="Wingdings" pitchFamily="2" charset="2"/>
              </a:rPr>
              <a:t>- 	</a:t>
            </a:r>
            <a:r>
              <a:rPr lang="en-GB" sz="3200" dirty="0" smtClean="0">
                <a:sym typeface="Wingdings" pitchFamily="2" charset="2"/>
              </a:rPr>
              <a:t> 2Cl</a:t>
            </a:r>
            <a:r>
              <a:rPr lang="en-GB" sz="3200" baseline="30000" dirty="0" smtClean="0">
                <a:sym typeface="Wingdings" pitchFamily="2" charset="2"/>
              </a:rPr>
              <a:t>-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How would you combine these to write an overall ionic equation?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3" name="Rectangle 23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en-GB" dirty="0"/>
              <a:t>Displacement of halogens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323529" y="784225"/>
            <a:ext cx="881571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</a:rPr>
              <a:t>If a halogen is added to a solution of a compound containing a </a:t>
            </a:r>
            <a:r>
              <a:rPr lang="en-GB" sz="2400" dirty="0">
                <a:solidFill>
                  <a:srgbClr val="FF0000"/>
                </a:solidFill>
              </a:rPr>
              <a:t>less reactive halogen</a:t>
            </a:r>
            <a:r>
              <a:rPr lang="en-GB" sz="2400" dirty="0">
                <a:solidFill>
                  <a:srgbClr val="010066"/>
                </a:solidFill>
              </a:rPr>
              <a:t>, it will react with the compound and form a new one. 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24095" y="2781300"/>
            <a:ext cx="8182519" cy="1906588"/>
            <a:chOff x="345" y="1752"/>
            <a:chExt cx="5014" cy="1201"/>
          </a:xfrm>
        </p:grpSpPr>
        <p:sp>
          <p:nvSpPr>
            <p:cNvPr id="25629" name="AutoShape 29"/>
            <p:cNvSpPr>
              <a:spLocks noChangeArrowheads="1"/>
            </p:cNvSpPr>
            <p:nvPr/>
          </p:nvSpPr>
          <p:spPr bwMode="auto">
            <a:xfrm>
              <a:off x="345" y="1752"/>
              <a:ext cx="5006" cy="1201"/>
            </a:xfrm>
            <a:prstGeom prst="roundRect">
              <a:avLst>
                <a:gd name="adj" fmla="val 11833"/>
              </a:avLst>
            </a:prstGeom>
            <a:solidFill>
              <a:srgbClr val="FFFFCC"/>
            </a:solidFill>
            <a:ln w="38100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442" y="1769"/>
              <a:ext cx="4917" cy="523"/>
              <a:chOff x="442" y="1619"/>
              <a:chExt cx="4917" cy="523"/>
            </a:xfrm>
          </p:grpSpPr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1703" y="1619"/>
                <a:ext cx="931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0066"/>
                    </a:solidFill>
                  </a:rPr>
                  <a:t>sodium</a:t>
                </a:r>
                <a:br>
                  <a:rPr lang="en-GB" sz="2400" b="1" dirty="0">
                    <a:solidFill>
                      <a:srgbClr val="000066"/>
                    </a:solidFill>
                  </a:rPr>
                </a:br>
                <a:r>
                  <a:rPr lang="en-GB" sz="2400" b="1" dirty="0">
                    <a:solidFill>
                      <a:srgbClr val="00B050"/>
                    </a:solidFill>
                  </a:rPr>
                  <a:t>chloride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3088" y="1619"/>
                <a:ext cx="931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0066"/>
                    </a:solidFill>
                  </a:rPr>
                  <a:t>sodium</a:t>
                </a:r>
                <a:br>
                  <a:rPr lang="en-GB" sz="2400" b="1" dirty="0">
                    <a:solidFill>
                      <a:srgbClr val="000066"/>
                    </a:solidFill>
                  </a:rPr>
                </a:br>
                <a:r>
                  <a:rPr lang="en-GB" sz="2400" b="1" dirty="0">
                    <a:solidFill>
                      <a:srgbClr val="0070C0"/>
                    </a:solidFill>
                  </a:rPr>
                  <a:t>fluoride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4428" y="1734"/>
                <a:ext cx="9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B050"/>
                    </a:solidFill>
                  </a:rPr>
                  <a:t>chlorine</a:t>
                </a:r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442" y="1734"/>
                <a:ext cx="93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 dirty="0">
                    <a:solidFill>
                      <a:srgbClr val="0070C0"/>
                    </a:solidFill>
                  </a:rPr>
                  <a:t>fluorine</a:t>
                </a:r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1350" y="1705"/>
                <a:ext cx="26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4112" y="1705"/>
                <a:ext cx="35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</a:rPr>
                  <a:t>+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2644" y="1734"/>
                <a:ext cx="3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2400" b="1">
                    <a:solidFill>
                      <a:srgbClr val="000066"/>
                    </a:solidFill>
                    <a:sym typeface="Monotype Sorts" pitchFamily="2" charset="2"/>
                  </a:rPr>
                  <a:t></a:t>
                </a:r>
              </a:p>
            </p:txBody>
          </p:sp>
        </p:grpSp>
        <p:sp>
          <p:nvSpPr>
            <p:cNvPr id="25627" name="Text Box 27"/>
            <p:cNvSpPr txBox="1">
              <a:spLocks noChangeArrowheads="1"/>
            </p:cNvSpPr>
            <p:nvPr/>
          </p:nvSpPr>
          <p:spPr bwMode="auto">
            <a:xfrm>
              <a:off x="502" y="2432"/>
              <a:ext cx="75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70C0"/>
                  </a:solidFill>
                </a:rPr>
                <a:t>F</a:t>
              </a:r>
              <a:r>
                <a:rPr lang="en-GB" sz="2400" b="1" baseline="-25000" dirty="0" smtClean="0">
                  <a:solidFill>
                    <a:srgbClr val="0070C0"/>
                  </a:solidFill>
                </a:rPr>
                <a:t>2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7" name="Text Box 37"/>
            <p:cNvSpPr txBox="1">
              <a:spLocks noChangeArrowheads="1"/>
            </p:cNvSpPr>
            <p:nvPr/>
          </p:nvSpPr>
          <p:spPr bwMode="auto">
            <a:xfrm>
              <a:off x="1649" y="2432"/>
              <a:ext cx="10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0066"/>
                  </a:solidFill>
                </a:rPr>
                <a:t>2Na</a:t>
              </a:r>
              <a:r>
                <a:rPr lang="en-GB" sz="2400" b="1" dirty="0" smtClean="0">
                  <a:solidFill>
                    <a:srgbClr val="00B050"/>
                  </a:solidFill>
                </a:rPr>
                <a:t>Cl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8" name="Text Box 38"/>
            <p:cNvSpPr txBox="1">
              <a:spLocks noChangeArrowheads="1"/>
            </p:cNvSpPr>
            <p:nvPr/>
          </p:nvSpPr>
          <p:spPr bwMode="auto">
            <a:xfrm>
              <a:off x="3058" y="2432"/>
              <a:ext cx="10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0066"/>
                  </a:solidFill>
                  <a:sym typeface="Monotype Sorts" pitchFamily="2" charset="2"/>
                </a:rPr>
                <a:t>2Na</a:t>
              </a:r>
              <a:r>
                <a:rPr lang="en-GB" sz="2400" b="1" dirty="0" smtClean="0">
                  <a:solidFill>
                    <a:srgbClr val="0070C0"/>
                  </a:solidFill>
                  <a:sym typeface="Monotype Sorts" pitchFamily="2" charset="2"/>
                </a:rPr>
                <a:t>F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4476" y="2432"/>
              <a:ext cx="79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b="1" dirty="0" smtClean="0">
                  <a:solidFill>
                    <a:srgbClr val="00B050"/>
                  </a:solidFill>
                  <a:sym typeface="Monotype Sorts" pitchFamily="2" charset="2"/>
                </a:rPr>
                <a:t>Cl</a:t>
              </a:r>
              <a:r>
                <a:rPr lang="en-GB" sz="2400" b="1" baseline="-25000" dirty="0" smtClean="0">
                  <a:solidFill>
                    <a:srgbClr val="00B050"/>
                  </a:solidFill>
                  <a:sym typeface="Monotype Sorts" pitchFamily="2" charset="2"/>
                </a:rPr>
                <a:t>2</a:t>
              </a:r>
              <a:endParaRPr lang="en-GB" sz="2400" dirty="0">
                <a:solidFill>
                  <a:srgbClr val="000066"/>
                </a:solidFill>
                <a:sym typeface="Monotype Sorts" pitchFamily="2" charset="2"/>
              </a:endParaRPr>
            </a:p>
          </p:txBody>
        </p:sp>
        <p:sp>
          <p:nvSpPr>
            <p:cNvPr id="25640" name="Text Box 40"/>
            <p:cNvSpPr txBox="1">
              <a:spLocks noChangeArrowheads="1"/>
            </p:cNvSpPr>
            <p:nvPr/>
          </p:nvSpPr>
          <p:spPr bwMode="auto">
            <a:xfrm>
              <a:off x="4112" y="2403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</a:rPr>
                <a:t>+</a:t>
              </a:r>
            </a:p>
          </p:txBody>
        </p:sp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350" y="2403"/>
              <a:ext cx="26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</a:rPr>
                <a:t>+</a:t>
              </a:r>
            </a:p>
          </p:txBody>
        </p:sp>
        <p:sp>
          <p:nvSpPr>
            <p:cNvPr id="25642" name="Text Box 42"/>
            <p:cNvSpPr txBox="1">
              <a:spLocks noChangeArrowheads="1"/>
            </p:cNvSpPr>
            <p:nvPr/>
          </p:nvSpPr>
          <p:spPr bwMode="auto">
            <a:xfrm>
              <a:off x="2644" y="2432"/>
              <a:ext cx="3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00066"/>
                  </a:solidFill>
                  <a:sym typeface="Monotype Sorts" pitchFamily="2" charset="2"/>
                </a:rPr>
                <a:t></a:t>
              </a:r>
            </a:p>
          </p:txBody>
        </p:sp>
      </p:grp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323529" y="4948238"/>
            <a:ext cx="88157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A more reactive halogen will </a:t>
            </a:r>
            <a:r>
              <a:rPr lang="en-GB" sz="2400" b="1">
                <a:solidFill>
                  <a:srgbClr val="010066"/>
                </a:solidFill>
              </a:rPr>
              <a:t>always</a:t>
            </a:r>
            <a:r>
              <a:rPr lang="en-GB" sz="2400">
                <a:solidFill>
                  <a:srgbClr val="010066"/>
                </a:solidFill>
              </a:rPr>
              <a:t> </a:t>
            </a:r>
            <a:r>
              <a:rPr lang="en-GB" sz="2400">
                <a:solidFill>
                  <a:srgbClr val="1C025E"/>
                </a:solidFill>
              </a:rPr>
              <a:t>displace</a:t>
            </a:r>
            <a:r>
              <a:rPr lang="en-GB" sz="2400">
                <a:solidFill>
                  <a:srgbClr val="010066"/>
                </a:solidFill>
              </a:rPr>
              <a:t> a less reactive halide from its compounds in solution.</a:t>
            </a:r>
          </a:p>
        </p:txBody>
      </p:sp>
      <p:sp>
        <p:nvSpPr>
          <p:cNvPr id="25662" name="Rectangle 62"/>
          <p:cNvSpPr>
            <a:spLocks noChangeArrowheads="1"/>
          </p:cNvSpPr>
          <p:nvPr/>
        </p:nvSpPr>
        <p:spPr bwMode="auto">
          <a:xfrm>
            <a:off x="446692" y="2066925"/>
            <a:ext cx="4292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>
                <a:solidFill>
                  <a:srgbClr val="010066"/>
                </a:solidFill>
              </a:rPr>
              <a:t>This is called </a:t>
            </a:r>
            <a:r>
              <a:rPr lang="en-GB" sz="2400" b="1">
                <a:solidFill>
                  <a:srgbClr val="FF6600"/>
                </a:solidFill>
              </a:rPr>
              <a:t>displacement</a:t>
            </a:r>
            <a:r>
              <a:rPr lang="en-GB" sz="2400">
                <a:solidFill>
                  <a:srgbClr val="0100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38" name="AutoShape 14"/>
          <p:cNvSpPr>
            <a:spLocks noChangeArrowheads="1"/>
          </p:cNvSpPr>
          <p:nvPr/>
        </p:nvSpPr>
        <p:spPr bwMode="auto">
          <a:xfrm>
            <a:off x="2555776" y="1412776"/>
            <a:ext cx="4164707" cy="488454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/>
              <a:t>Halogen displacement reactions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02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/>
              <a:t>Halogen displacement reactions are </a:t>
            </a:r>
            <a:r>
              <a:rPr lang="en-GB" sz="2400" b="1">
                <a:solidFill>
                  <a:srgbClr val="FF6600"/>
                </a:solidFill>
              </a:rPr>
              <a:t>redox</a:t>
            </a:r>
            <a:r>
              <a:rPr lang="en-GB" sz="2400"/>
              <a:t> reactions.</a:t>
            </a:r>
          </a:p>
        </p:txBody>
      </p:sp>
      <p:sp>
        <p:nvSpPr>
          <p:cNvPr id="999429" name="Rectangle 5"/>
          <p:cNvSpPr>
            <a:spLocks noChangeArrowheads="1"/>
          </p:cNvSpPr>
          <p:nvPr/>
        </p:nvSpPr>
        <p:spPr bwMode="auto">
          <a:xfrm>
            <a:off x="2765425" y="1419225"/>
            <a:ext cx="4326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Cl</a:t>
            </a:r>
            <a:r>
              <a:rPr lang="en-GB" sz="2400" b="1" baseline="-25000" dirty="0"/>
              <a:t>2</a:t>
            </a:r>
            <a:r>
              <a:rPr lang="en-GB" sz="2400" b="1" dirty="0"/>
              <a:t> + 2KBr </a:t>
            </a:r>
            <a:r>
              <a:rPr lang="en-GB" sz="2400" b="1" dirty="0">
                <a:latin typeface="Symbol" pitchFamily="18" charset="2"/>
                <a:sym typeface="Symbol" pitchFamily="18" charset="2"/>
              </a:rPr>
              <a:t>®</a:t>
            </a:r>
            <a:r>
              <a:rPr lang="en-GB" sz="2400" b="1" dirty="0"/>
              <a:t> 2KCl</a:t>
            </a:r>
            <a:r>
              <a:rPr lang="en-GB" sz="2400" b="1" baseline="-25000" dirty="0"/>
              <a:t> </a:t>
            </a:r>
            <a:r>
              <a:rPr lang="en-GB" sz="2400" b="1" dirty="0"/>
              <a:t>+ Br</a:t>
            </a:r>
            <a:r>
              <a:rPr lang="en-GB" sz="2400" b="1" baseline="-25000" dirty="0"/>
              <a:t>2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563563" y="2074863"/>
            <a:ext cx="8194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Write two half equations two show the electron transfer involved</a:t>
            </a:r>
            <a:endParaRPr lang="en-GB" sz="2400" dirty="0"/>
          </a:p>
        </p:txBody>
      </p:sp>
      <p:sp>
        <p:nvSpPr>
          <p:cNvPr id="999431" name="Rectangle 7"/>
          <p:cNvSpPr>
            <a:spLocks noChangeArrowheads="1"/>
          </p:cNvSpPr>
          <p:nvPr/>
        </p:nvSpPr>
        <p:spPr bwMode="auto">
          <a:xfrm>
            <a:off x="323528" y="5157192"/>
            <a:ext cx="8580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0" hangingPunct="0">
              <a:buClr>
                <a:srgbClr val="FF6600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Chlorine has gained electrons, so it is </a:t>
            </a:r>
            <a:r>
              <a:rPr lang="en-GB" sz="2400" b="1" dirty="0"/>
              <a:t>reduced</a:t>
            </a:r>
            <a:r>
              <a:rPr lang="en-GB" sz="2400" dirty="0"/>
              <a:t> to </a:t>
            </a:r>
            <a:r>
              <a:rPr lang="en-GB" sz="2400" dirty="0" err="1"/>
              <a:t>Cl</a:t>
            </a:r>
            <a:r>
              <a:rPr lang="en-GB" sz="2400" baseline="30000" dirty="0"/>
              <a:t>- </a:t>
            </a:r>
            <a:r>
              <a:rPr lang="en-GB" sz="2400" dirty="0"/>
              <a:t>ions.</a:t>
            </a:r>
          </a:p>
        </p:txBody>
      </p:sp>
      <p:sp>
        <p:nvSpPr>
          <p:cNvPr id="999432" name="Text Box 8"/>
          <p:cNvSpPr txBox="1">
            <a:spLocks noChangeArrowheads="1"/>
          </p:cNvSpPr>
          <p:nvPr/>
        </p:nvSpPr>
        <p:spPr bwMode="auto">
          <a:xfrm>
            <a:off x="467544" y="4437112"/>
            <a:ext cx="74596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/>
              <a:t>What has been oxidized and what has been reduced?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630864" y="3284538"/>
            <a:ext cx="2830513" cy="488950"/>
            <a:chOff x="2011" y="2382"/>
            <a:chExt cx="1783" cy="308"/>
          </a:xfrm>
        </p:grpSpPr>
        <p:sp>
          <p:nvSpPr>
            <p:cNvPr id="999440" name="AutoShape 16"/>
            <p:cNvSpPr>
              <a:spLocks noChangeArrowheads="1"/>
            </p:cNvSpPr>
            <p:nvPr/>
          </p:nvSpPr>
          <p:spPr bwMode="auto">
            <a:xfrm>
              <a:off x="2011" y="2382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3" name="Text Box 9"/>
            <p:cNvSpPr txBox="1">
              <a:spLocks noChangeArrowheads="1"/>
            </p:cNvSpPr>
            <p:nvPr/>
          </p:nvSpPr>
          <p:spPr bwMode="auto">
            <a:xfrm>
              <a:off x="2112" y="2390"/>
              <a:ext cx="168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2Br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Br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endParaRPr lang="en-GB" sz="24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058864" y="3284538"/>
            <a:ext cx="2773363" cy="488950"/>
            <a:chOff x="2011" y="1933"/>
            <a:chExt cx="1747" cy="308"/>
          </a:xfrm>
        </p:grpSpPr>
        <p:sp>
          <p:nvSpPr>
            <p:cNvPr id="999439" name="AutoShape 15"/>
            <p:cNvSpPr>
              <a:spLocks noChangeArrowheads="1"/>
            </p:cNvSpPr>
            <p:nvPr/>
          </p:nvSpPr>
          <p:spPr bwMode="auto">
            <a:xfrm>
              <a:off x="2011" y="1933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4" name="Text Box 10"/>
            <p:cNvSpPr txBox="1">
              <a:spLocks noChangeArrowheads="1"/>
            </p:cNvSpPr>
            <p:nvPr/>
          </p:nvSpPr>
          <p:spPr bwMode="auto">
            <a:xfrm>
              <a:off x="2134" y="1941"/>
              <a:ext cx="16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Cl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2Cl</a:t>
              </a:r>
              <a:r>
                <a:rPr lang="en-GB" sz="2400" b="1" baseline="30000"/>
                <a:t>-</a:t>
              </a:r>
            </a:p>
          </p:txBody>
        </p:sp>
      </p:grpSp>
      <p:sp>
        <p:nvSpPr>
          <p:cNvPr id="999435" name="Text Box 11"/>
          <p:cNvSpPr txBox="1">
            <a:spLocks noChangeArrowheads="1"/>
          </p:cNvSpPr>
          <p:nvPr/>
        </p:nvSpPr>
        <p:spPr bwMode="auto">
          <a:xfrm>
            <a:off x="395536" y="5733256"/>
            <a:ext cx="8305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-355600" eaLnBrk="0" hangingPunct="0">
              <a:buClr>
                <a:srgbClr val="FF6600"/>
              </a:buClr>
              <a:buSzPct val="80000"/>
              <a:buFont typeface="Wingdings" pitchFamily="2" charset="2"/>
              <a:buChar char="l"/>
            </a:pPr>
            <a:r>
              <a:rPr lang="en-GB" sz="2400" dirty="0"/>
              <a:t>Bromide ions have lost electrons, so they have been </a:t>
            </a:r>
            <a:r>
              <a:rPr lang="en-GB" sz="2400" b="1" dirty="0"/>
              <a:t>oxidized</a:t>
            </a:r>
            <a:r>
              <a:rPr lang="en-GB" sz="2400" dirty="0"/>
              <a:t> to bromine.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9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9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9431" grpId="0"/>
      <p:bldP spid="9994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38" name="AutoShape 14"/>
          <p:cNvSpPr>
            <a:spLocks noChangeArrowheads="1"/>
          </p:cNvSpPr>
          <p:nvPr/>
        </p:nvSpPr>
        <p:spPr bwMode="auto">
          <a:xfrm>
            <a:off x="2555776" y="1412776"/>
            <a:ext cx="4164707" cy="488454"/>
          </a:xfrm>
          <a:prstGeom prst="roundRect">
            <a:avLst>
              <a:gd name="adj" fmla="val 10727"/>
            </a:avLst>
          </a:prstGeom>
          <a:solidFill>
            <a:srgbClr val="FFFFCC"/>
          </a:solidFill>
          <a:ln w="38100" algn="ctr">
            <a:solidFill>
              <a:srgbClr val="FF66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GB" sz="2400"/>
          </a:p>
        </p:txBody>
      </p:sp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/>
          <a:lstStyle/>
          <a:p>
            <a:r>
              <a:rPr lang="en-GB" dirty="0"/>
              <a:t>Halogen displacement reactions</a:t>
            </a:r>
          </a:p>
        </p:txBody>
      </p:sp>
      <p:sp>
        <p:nvSpPr>
          <p:cNvPr id="999427" name="Text Box 3"/>
          <p:cNvSpPr txBox="1">
            <a:spLocks noChangeArrowheads="1"/>
          </p:cNvSpPr>
          <p:nvPr/>
        </p:nvSpPr>
        <p:spPr bwMode="auto">
          <a:xfrm>
            <a:off x="563563" y="784225"/>
            <a:ext cx="8029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sz="2400"/>
              <a:t>Halogen displacement reactions are </a:t>
            </a:r>
            <a:r>
              <a:rPr lang="en-GB" sz="2400" b="1">
                <a:solidFill>
                  <a:srgbClr val="FF6600"/>
                </a:solidFill>
              </a:rPr>
              <a:t>redox</a:t>
            </a:r>
            <a:r>
              <a:rPr lang="en-GB" sz="2400"/>
              <a:t> reactions.</a:t>
            </a:r>
          </a:p>
        </p:txBody>
      </p:sp>
      <p:sp>
        <p:nvSpPr>
          <p:cNvPr id="999429" name="Rectangle 5"/>
          <p:cNvSpPr>
            <a:spLocks noChangeArrowheads="1"/>
          </p:cNvSpPr>
          <p:nvPr/>
        </p:nvSpPr>
        <p:spPr bwMode="auto">
          <a:xfrm>
            <a:off x="2765425" y="1419225"/>
            <a:ext cx="43268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/>
              <a:t>Cl</a:t>
            </a:r>
            <a:r>
              <a:rPr lang="en-GB" sz="2400" b="1" baseline="-25000" dirty="0"/>
              <a:t>2</a:t>
            </a:r>
            <a:r>
              <a:rPr lang="en-GB" sz="2400" b="1" dirty="0"/>
              <a:t> + 2KBr </a:t>
            </a:r>
            <a:r>
              <a:rPr lang="en-GB" sz="2400" b="1" dirty="0">
                <a:latin typeface="Symbol" pitchFamily="18" charset="2"/>
                <a:sym typeface="Symbol" pitchFamily="18" charset="2"/>
              </a:rPr>
              <a:t>®</a:t>
            </a:r>
            <a:r>
              <a:rPr lang="en-GB" sz="2400" b="1" dirty="0"/>
              <a:t> 2KCl</a:t>
            </a:r>
            <a:r>
              <a:rPr lang="en-GB" sz="2400" b="1" baseline="-25000" dirty="0"/>
              <a:t> </a:t>
            </a:r>
            <a:r>
              <a:rPr lang="en-GB" sz="2400" b="1" dirty="0"/>
              <a:t>+ Br</a:t>
            </a:r>
            <a:r>
              <a:rPr lang="en-GB" sz="2400" b="1" baseline="-25000" dirty="0"/>
              <a:t>2</a:t>
            </a:r>
          </a:p>
        </p:txBody>
      </p:sp>
      <p:sp>
        <p:nvSpPr>
          <p:cNvPr id="999430" name="Text Box 6"/>
          <p:cNvSpPr txBox="1">
            <a:spLocks noChangeArrowheads="1"/>
          </p:cNvSpPr>
          <p:nvPr/>
        </p:nvSpPr>
        <p:spPr bwMode="auto">
          <a:xfrm>
            <a:off x="563563" y="2074863"/>
            <a:ext cx="8194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Write two half equations two show the electron transfer involved</a:t>
            </a:r>
            <a:endParaRPr lang="en-GB" sz="2400" dirty="0"/>
          </a:p>
        </p:txBody>
      </p:sp>
      <p:sp>
        <p:nvSpPr>
          <p:cNvPr id="999432" name="Text Box 8"/>
          <p:cNvSpPr txBox="1">
            <a:spLocks noChangeArrowheads="1"/>
          </p:cNvSpPr>
          <p:nvPr/>
        </p:nvSpPr>
        <p:spPr bwMode="auto">
          <a:xfrm>
            <a:off x="467544" y="4437112"/>
            <a:ext cx="804495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GB" sz="2400" dirty="0" smtClean="0"/>
              <a:t>Can you combine these to write an overall ionic equation?</a:t>
            </a:r>
            <a:endParaRPr lang="en-GB" sz="2400" dirty="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630864" y="3284538"/>
            <a:ext cx="2830513" cy="488950"/>
            <a:chOff x="2011" y="2382"/>
            <a:chExt cx="1783" cy="308"/>
          </a:xfrm>
        </p:grpSpPr>
        <p:sp>
          <p:nvSpPr>
            <p:cNvPr id="999440" name="AutoShape 16"/>
            <p:cNvSpPr>
              <a:spLocks noChangeArrowheads="1"/>
            </p:cNvSpPr>
            <p:nvPr/>
          </p:nvSpPr>
          <p:spPr bwMode="auto">
            <a:xfrm>
              <a:off x="2011" y="2382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3" name="Text Box 9"/>
            <p:cNvSpPr txBox="1">
              <a:spLocks noChangeArrowheads="1"/>
            </p:cNvSpPr>
            <p:nvPr/>
          </p:nvSpPr>
          <p:spPr bwMode="auto">
            <a:xfrm>
              <a:off x="2112" y="2390"/>
              <a:ext cx="1682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2Br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Br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endParaRPr lang="en-GB" sz="2400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058864" y="3284538"/>
            <a:ext cx="2773363" cy="488950"/>
            <a:chOff x="2011" y="1933"/>
            <a:chExt cx="1747" cy="308"/>
          </a:xfrm>
        </p:grpSpPr>
        <p:sp>
          <p:nvSpPr>
            <p:cNvPr id="999439" name="AutoShape 15"/>
            <p:cNvSpPr>
              <a:spLocks noChangeArrowheads="1"/>
            </p:cNvSpPr>
            <p:nvPr/>
          </p:nvSpPr>
          <p:spPr bwMode="auto">
            <a:xfrm>
              <a:off x="2011" y="1933"/>
              <a:ext cx="1738" cy="308"/>
            </a:xfrm>
            <a:prstGeom prst="roundRect">
              <a:avLst>
                <a:gd name="adj" fmla="val 10727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 sz="2400"/>
            </a:p>
          </p:txBody>
        </p:sp>
        <p:sp>
          <p:nvSpPr>
            <p:cNvPr id="999434" name="Text Box 10"/>
            <p:cNvSpPr txBox="1">
              <a:spLocks noChangeArrowheads="1"/>
            </p:cNvSpPr>
            <p:nvPr/>
          </p:nvSpPr>
          <p:spPr bwMode="auto">
            <a:xfrm>
              <a:off x="2134" y="1941"/>
              <a:ext cx="162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</a:pPr>
              <a:r>
                <a:rPr lang="en-GB" sz="2400" b="1"/>
                <a:t>Cl</a:t>
              </a:r>
              <a:r>
                <a:rPr lang="en-GB" sz="2400" b="1" baseline="-25000"/>
                <a:t>2</a:t>
              </a:r>
              <a:r>
                <a:rPr lang="en-GB" sz="2400" b="1"/>
                <a:t> + 2e</a:t>
              </a:r>
              <a:r>
                <a:rPr lang="en-GB" sz="2400" b="1" baseline="30000"/>
                <a:t>-</a:t>
              </a:r>
              <a:r>
                <a:rPr lang="en-GB" sz="2400" b="1"/>
                <a:t> </a:t>
              </a:r>
              <a:r>
                <a:rPr lang="en-GB" sz="2400" b="1">
                  <a:sym typeface="Symbol" pitchFamily="18" charset="2"/>
                </a:rPr>
                <a:t></a:t>
              </a:r>
              <a:r>
                <a:rPr lang="en-GB" sz="2400" b="1"/>
                <a:t> 2Cl</a:t>
              </a:r>
              <a:r>
                <a:rPr lang="en-GB" sz="2400" b="1" baseline="30000"/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Challenge work</a:t>
            </a:r>
          </a:p>
          <a:p>
            <a:pPr>
              <a:buNone/>
            </a:pPr>
            <a:r>
              <a:rPr lang="en-GB" b="1" dirty="0" err="1" smtClean="0"/>
              <a:t>Redox</a:t>
            </a:r>
            <a:r>
              <a:rPr lang="en-GB" b="1" dirty="0" smtClean="0"/>
              <a:t> equations exam questions</a:t>
            </a:r>
            <a:endParaRPr lang="en-GB" b="1" dirty="0"/>
          </a:p>
          <a:p>
            <a:pPr>
              <a:buNone/>
            </a:pPr>
            <a:r>
              <a:rPr lang="en-GB" dirty="0" smtClean="0"/>
              <a:t>Complete worksheet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Combining half equations to write full equations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Page 5 starter for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Exercise</a:t>
            </a:r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sz="2800"/>
              <a:t>Now, on your own, without notes:</a:t>
            </a:r>
          </a:p>
          <a:p>
            <a:pPr marL="609600" indent="-609600">
              <a:buFontTx/>
              <a:buAutoNum type="arabicPeriod"/>
            </a:pPr>
            <a:r>
              <a:rPr lang="en-GB" sz="2800"/>
              <a:t>Work out the O.N. of:</a:t>
            </a:r>
          </a:p>
          <a:p>
            <a:pPr marL="990600" lvl="1" indent="-533400">
              <a:buFontTx/>
              <a:buAutoNum type="alphaLcPeriod"/>
            </a:pPr>
            <a:r>
              <a:rPr lang="en-GB" sz="2400"/>
              <a:t>Sulphur in SO</a:t>
            </a:r>
            <a:r>
              <a:rPr lang="en-GB" sz="2400" baseline="-25000"/>
              <a:t>3</a:t>
            </a:r>
            <a:r>
              <a:rPr lang="en-GB" sz="2400" baseline="30000"/>
              <a:t>2-</a:t>
            </a:r>
          </a:p>
          <a:p>
            <a:pPr marL="990600" lvl="1" indent="-533400">
              <a:buFontTx/>
              <a:buAutoNum type="alphaLcPeriod"/>
            </a:pPr>
            <a:r>
              <a:rPr lang="en-GB" sz="2400"/>
              <a:t>Nitrogen in NH</a:t>
            </a:r>
            <a:r>
              <a:rPr lang="en-GB" sz="2400" baseline="-25000"/>
              <a:t>4</a:t>
            </a:r>
            <a:r>
              <a:rPr lang="en-GB" sz="2400" baseline="30000"/>
              <a:t>+</a:t>
            </a:r>
          </a:p>
          <a:p>
            <a:pPr marL="990600" lvl="1" indent="-533400">
              <a:buFontTx/>
              <a:buAutoNum type="alphaLcPeriod"/>
            </a:pPr>
            <a:r>
              <a:rPr lang="en-GB" sz="2400"/>
              <a:t>Carbon in CO</a:t>
            </a:r>
            <a:r>
              <a:rPr lang="en-GB" sz="2400" baseline="-25000"/>
              <a:t>3</a:t>
            </a:r>
            <a:r>
              <a:rPr lang="en-GB" sz="2400" baseline="30000"/>
              <a:t>2-</a:t>
            </a:r>
          </a:p>
          <a:p>
            <a:pPr marL="609600" indent="-609600">
              <a:buFontTx/>
              <a:buAutoNum type="arabicPeriod"/>
            </a:pPr>
            <a:r>
              <a:rPr lang="en-GB" sz="2800"/>
              <a:t>Are the underlined atoms oxidised or reduced:</a:t>
            </a:r>
          </a:p>
          <a:p>
            <a:pPr marL="990600" lvl="1" indent="-533400">
              <a:buFontTx/>
              <a:buAutoNum type="alphaLcPeriod"/>
            </a:pPr>
            <a:r>
              <a:rPr lang="en-GB" sz="2400" u="sng"/>
              <a:t>Mg</a:t>
            </a:r>
            <a:r>
              <a:rPr lang="en-GB" sz="2400"/>
              <a:t>(s) + Cl</a:t>
            </a:r>
            <a:r>
              <a:rPr lang="en-GB" sz="2400" baseline="-25000"/>
              <a:t>2</a:t>
            </a:r>
            <a:r>
              <a:rPr lang="en-GB" sz="2400"/>
              <a:t>(g) </a:t>
            </a:r>
            <a:r>
              <a:rPr lang="en-GB" sz="2400">
                <a:sym typeface="Wingdings" pitchFamily="2" charset="2"/>
              </a:rPr>
              <a:t> MgCl</a:t>
            </a:r>
            <a:r>
              <a:rPr lang="en-GB" sz="2400" baseline="-25000">
                <a:sym typeface="Wingdings" pitchFamily="2" charset="2"/>
              </a:rPr>
              <a:t>2</a:t>
            </a:r>
            <a:r>
              <a:rPr lang="en-GB" sz="2400">
                <a:sym typeface="Wingdings" pitchFamily="2" charset="2"/>
              </a:rPr>
              <a:t>(s)</a:t>
            </a:r>
          </a:p>
          <a:p>
            <a:pPr marL="990600" lvl="1" indent="-533400">
              <a:buFontTx/>
              <a:buAutoNum type="alphaLcPeriod"/>
            </a:pPr>
            <a:r>
              <a:rPr lang="en-GB" sz="2400"/>
              <a:t>2</a:t>
            </a:r>
            <a:r>
              <a:rPr lang="en-GB" sz="2400" u="sng"/>
              <a:t>S</a:t>
            </a:r>
            <a:r>
              <a:rPr lang="en-GB" sz="2400" baseline="-25000"/>
              <a:t>2</a:t>
            </a:r>
            <a:r>
              <a:rPr lang="en-GB" sz="2400"/>
              <a:t>O</a:t>
            </a:r>
            <a:r>
              <a:rPr lang="en-GB" sz="2400" baseline="-25000"/>
              <a:t>3</a:t>
            </a:r>
            <a:r>
              <a:rPr lang="en-GB" sz="2400" baseline="30000"/>
              <a:t>2-</a:t>
            </a:r>
            <a:r>
              <a:rPr lang="en-GB" sz="2400"/>
              <a:t> + I</a:t>
            </a:r>
            <a:r>
              <a:rPr lang="en-GB" sz="2400" baseline="-25000"/>
              <a:t>2</a:t>
            </a:r>
            <a:r>
              <a:rPr lang="en-GB" sz="2400"/>
              <a:t>(g) </a:t>
            </a:r>
            <a:r>
              <a:rPr lang="en-GB" sz="2400">
                <a:sym typeface="Wingdings" pitchFamily="2" charset="2"/>
              </a:rPr>
              <a:t> 2I</a:t>
            </a:r>
            <a:r>
              <a:rPr lang="en-GB" sz="2400" baseline="30000">
                <a:sym typeface="Wingdings" pitchFamily="2" charset="2"/>
              </a:rPr>
              <a:t>- </a:t>
            </a:r>
            <a:r>
              <a:rPr lang="en-GB" sz="2400">
                <a:sym typeface="Wingdings" pitchFamily="2" charset="2"/>
              </a:rPr>
              <a:t>+ S</a:t>
            </a:r>
            <a:r>
              <a:rPr lang="en-GB" sz="2400" baseline="-25000">
                <a:sym typeface="Wingdings" pitchFamily="2" charset="2"/>
              </a:rPr>
              <a:t>4</a:t>
            </a:r>
            <a:r>
              <a:rPr lang="en-GB" sz="2400">
                <a:sym typeface="Wingdings" pitchFamily="2" charset="2"/>
              </a:rPr>
              <a:t>O</a:t>
            </a:r>
            <a:r>
              <a:rPr lang="en-GB" sz="2400" baseline="-25000">
                <a:sym typeface="Wingdings" pitchFamily="2" charset="2"/>
              </a:rPr>
              <a:t>6</a:t>
            </a:r>
            <a:r>
              <a:rPr lang="en-GB" sz="2400" baseline="30000">
                <a:sym typeface="Wingdings" pitchFamily="2" charset="2"/>
              </a:rPr>
              <a:t>2-</a:t>
            </a:r>
          </a:p>
          <a:p>
            <a:pPr marL="990600" lvl="1" indent="-533400">
              <a:buFontTx/>
              <a:buAutoNum type="alphaLcPeriod"/>
            </a:pPr>
            <a:r>
              <a:rPr lang="en-GB" sz="2400"/>
              <a:t>2</a:t>
            </a:r>
            <a:r>
              <a:rPr lang="en-GB" sz="2400" u="sng"/>
              <a:t>Fe</a:t>
            </a:r>
            <a:r>
              <a:rPr lang="en-GB" sz="2400" baseline="30000"/>
              <a:t>3+</a:t>
            </a:r>
            <a:r>
              <a:rPr lang="en-GB" sz="2400"/>
              <a:t> + </a:t>
            </a:r>
            <a:r>
              <a:rPr lang="en-GB" sz="2400">
                <a:sym typeface="Wingdings" pitchFamily="2" charset="2"/>
              </a:rPr>
              <a:t>2I</a:t>
            </a:r>
            <a:r>
              <a:rPr lang="en-GB" sz="2400" baseline="30000">
                <a:sym typeface="Wingdings" pitchFamily="2" charset="2"/>
              </a:rPr>
              <a:t>-</a:t>
            </a:r>
            <a:r>
              <a:rPr lang="en-GB" sz="2400"/>
              <a:t> </a:t>
            </a:r>
            <a:r>
              <a:rPr lang="en-GB" sz="2400">
                <a:sym typeface="Wingdings" pitchFamily="2" charset="2"/>
              </a:rPr>
              <a:t> 2Fe</a:t>
            </a:r>
            <a:r>
              <a:rPr lang="en-GB" sz="2400" baseline="30000">
                <a:sym typeface="Wingdings" pitchFamily="2" charset="2"/>
              </a:rPr>
              <a:t>2+</a:t>
            </a:r>
            <a:r>
              <a:rPr lang="en-GB" sz="2400">
                <a:sym typeface="Wingdings" pitchFamily="2" charset="2"/>
              </a:rPr>
              <a:t> + I</a:t>
            </a:r>
            <a:r>
              <a:rPr lang="en-GB" sz="2400" baseline="-25000">
                <a:sym typeface="Wingdings" pitchFamily="2" charset="2"/>
              </a:rPr>
              <a:t>2</a:t>
            </a:r>
            <a:endParaRPr lang="en-GB" sz="2400">
              <a:sym typeface="Wingdings" pitchFamily="2" charset="2"/>
            </a:endParaRPr>
          </a:p>
          <a:p>
            <a:pPr marL="1371600" lvl="2" indent="-457200"/>
            <a:endParaRPr lang="en-GB" sz="2000" u="sng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-answers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sz="2800" dirty="0"/>
              <a:t>Now, on your own, without notes:</a:t>
            </a:r>
          </a:p>
          <a:p>
            <a:pPr marL="609600" indent="-609600">
              <a:buFontTx/>
              <a:buAutoNum type="arabicPeriod"/>
            </a:pPr>
            <a:r>
              <a:rPr lang="en-GB" sz="2800" dirty="0"/>
              <a:t>Work out the O.N. of:</a:t>
            </a:r>
          </a:p>
          <a:p>
            <a:pPr marL="990600" lvl="1" indent="-533400">
              <a:buFontTx/>
              <a:buAutoNum type="alphaLcPeriod"/>
            </a:pPr>
            <a:r>
              <a:rPr lang="en-GB" sz="2400" dirty="0"/>
              <a:t>Sulphur in SO</a:t>
            </a:r>
            <a:r>
              <a:rPr lang="en-GB" sz="2400" baseline="-25000" dirty="0"/>
              <a:t>3</a:t>
            </a:r>
            <a:r>
              <a:rPr lang="en-GB" sz="2400" baseline="30000" dirty="0"/>
              <a:t>2-	</a:t>
            </a:r>
            <a:r>
              <a:rPr lang="en-GB" sz="2400" dirty="0">
                <a:solidFill>
                  <a:srgbClr val="FF0000"/>
                </a:solidFill>
              </a:rPr>
              <a:t>+4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lphaLcPeriod"/>
            </a:pPr>
            <a:r>
              <a:rPr lang="en-GB" sz="2400" dirty="0"/>
              <a:t>Nitrogen in NH</a:t>
            </a:r>
            <a:r>
              <a:rPr lang="en-GB" sz="2400" baseline="-25000" dirty="0"/>
              <a:t>4</a:t>
            </a:r>
            <a:r>
              <a:rPr lang="en-GB" sz="2400" baseline="30000" dirty="0"/>
              <a:t>+	</a:t>
            </a:r>
            <a:r>
              <a:rPr lang="en-GB" sz="2400" baseline="300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rgbClr val="FF0000"/>
                </a:solidFill>
              </a:rPr>
              <a:t>-3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990600" lvl="1" indent="-533400">
              <a:buFontTx/>
              <a:buAutoNum type="alphaLcPeriod"/>
            </a:pPr>
            <a:r>
              <a:rPr lang="en-GB" sz="2400" dirty="0"/>
              <a:t>Carbon in CO</a:t>
            </a:r>
            <a:r>
              <a:rPr lang="en-GB" sz="2400" baseline="-25000" dirty="0"/>
              <a:t>3</a:t>
            </a:r>
            <a:r>
              <a:rPr lang="en-GB" sz="2400" baseline="30000" dirty="0"/>
              <a:t>2-	 </a:t>
            </a:r>
            <a:r>
              <a:rPr lang="en-GB" sz="2400" dirty="0">
                <a:solidFill>
                  <a:srgbClr val="FF0000"/>
                </a:solidFill>
              </a:rPr>
              <a:t>+4</a:t>
            </a:r>
            <a:endParaRPr lang="en-GB" sz="2400" baseline="30000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GB" sz="2800" dirty="0"/>
              <a:t>Are the underlined atoms oxidised or reduced:</a:t>
            </a:r>
          </a:p>
          <a:p>
            <a:pPr marL="990600" lvl="1" indent="-533400">
              <a:buFontTx/>
              <a:buAutoNum type="alphaLcPeriod"/>
            </a:pPr>
            <a:r>
              <a:rPr lang="en-GB" sz="2400" u="sng" dirty="0"/>
              <a:t>Mg</a:t>
            </a:r>
            <a:r>
              <a:rPr lang="en-GB" sz="2400" dirty="0"/>
              <a:t>(s) + Cl</a:t>
            </a:r>
            <a:r>
              <a:rPr lang="en-GB" sz="2400" baseline="-25000" dirty="0"/>
              <a:t>2</a:t>
            </a:r>
            <a:r>
              <a:rPr lang="en-GB" sz="2400" dirty="0"/>
              <a:t>(g) </a:t>
            </a:r>
            <a:r>
              <a:rPr lang="en-GB" sz="2400" dirty="0">
                <a:sym typeface="Wingdings" pitchFamily="2" charset="2"/>
              </a:rPr>
              <a:t> MgCl</a:t>
            </a:r>
            <a:r>
              <a:rPr lang="en-GB" sz="2400" baseline="-25000" dirty="0">
                <a:sym typeface="Wingdings" pitchFamily="2" charset="2"/>
              </a:rPr>
              <a:t>2</a:t>
            </a:r>
            <a:r>
              <a:rPr lang="en-GB" sz="2400" dirty="0">
                <a:sym typeface="Wingdings" pitchFamily="2" charset="2"/>
              </a:rPr>
              <a:t>(s)		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ox (0+2)</a:t>
            </a:r>
          </a:p>
          <a:p>
            <a:pPr marL="990600" lvl="1" indent="-533400">
              <a:buFontTx/>
              <a:buAutoNum type="alphaLcPeriod"/>
            </a:pPr>
            <a:r>
              <a:rPr lang="en-GB" sz="2400" dirty="0"/>
              <a:t>2</a:t>
            </a:r>
            <a:r>
              <a:rPr lang="en-GB" sz="2400" u="sng" dirty="0"/>
              <a:t>S</a:t>
            </a:r>
            <a:r>
              <a:rPr lang="en-GB" sz="2400" baseline="-25000" dirty="0"/>
              <a:t>2</a:t>
            </a:r>
            <a:r>
              <a:rPr lang="en-GB" sz="2400" dirty="0"/>
              <a:t>O</a:t>
            </a:r>
            <a:r>
              <a:rPr lang="en-GB" sz="2400" baseline="-25000" dirty="0"/>
              <a:t>3</a:t>
            </a:r>
            <a:r>
              <a:rPr lang="en-GB" sz="2400" baseline="30000" dirty="0"/>
              <a:t>2-</a:t>
            </a:r>
            <a:r>
              <a:rPr lang="en-GB" sz="2400" dirty="0"/>
              <a:t> + I</a:t>
            </a:r>
            <a:r>
              <a:rPr lang="en-GB" sz="2400" baseline="-25000" dirty="0"/>
              <a:t>2</a:t>
            </a:r>
            <a:r>
              <a:rPr lang="en-GB" sz="2400" dirty="0"/>
              <a:t>(g) </a:t>
            </a:r>
            <a:r>
              <a:rPr lang="en-GB" sz="2400" dirty="0">
                <a:sym typeface="Wingdings" pitchFamily="2" charset="2"/>
              </a:rPr>
              <a:t> 2I</a:t>
            </a:r>
            <a:r>
              <a:rPr lang="en-GB" sz="2400" baseline="30000" dirty="0">
                <a:sym typeface="Wingdings" pitchFamily="2" charset="2"/>
              </a:rPr>
              <a:t>- </a:t>
            </a:r>
            <a:r>
              <a:rPr lang="en-GB" sz="2400" dirty="0">
                <a:sym typeface="Wingdings" pitchFamily="2" charset="2"/>
              </a:rPr>
              <a:t>+ S</a:t>
            </a:r>
            <a:r>
              <a:rPr lang="en-GB" sz="2400" baseline="-25000" dirty="0">
                <a:sym typeface="Wingdings" pitchFamily="2" charset="2"/>
              </a:rPr>
              <a:t>4</a:t>
            </a:r>
            <a:r>
              <a:rPr lang="en-GB" sz="2400" dirty="0">
                <a:sym typeface="Wingdings" pitchFamily="2" charset="2"/>
              </a:rPr>
              <a:t>O</a:t>
            </a:r>
            <a:r>
              <a:rPr lang="en-GB" sz="2400" baseline="-25000" dirty="0">
                <a:sym typeface="Wingdings" pitchFamily="2" charset="2"/>
              </a:rPr>
              <a:t>6</a:t>
            </a:r>
            <a:r>
              <a:rPr lang="en-GB" sz="2400" baseline="30000" dirty="0">
                <a:sym typeface="Wingdings" pitchFamily="2" charset="2"/>
              </a:rPr>
              <a:t>2-</a:t>
            </a:r>
            <a:r>
              <a:rPr lang="en-GB" sz="2400" dirty="0">
                <a:sym typeface="Wingdings" pitchFamily="2" charset="2"/>
              </a:rPr>
              <a:t>	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ox (+2+2.5)</a:t>
            </a:r>
            <a:endParaRPr lang="en-GB" sz="2400" baseline="30000" dirty="0">
              <a:solidFill>
                <a:srgbClr val="FF0000"/>
              </a:solidFill>
              <a:sym typeface="Wingdings" pitchFamily="2" charset="2"/>
            </a:endParaRPr>
          </a:p>
          <a:p>
            <a:pPr marL="990600" lvl="1" indent="-533400">
              <a:buFontTx/>
              <a:buAutoNum type="alphaLcPeriod"/>
            </a:pPr>
            <a:r>
              <a:rPr lang="en-GB" sz="2400" dirty="0"/>
              <a:t>2</a:t>
            </a:r>
            <a:r>
              <a:rPr lang="en-GB" sz="2400" u="sng" dirty="0"/>
              <a:t>Fe</a:t>
            </a:r>
            <a:r>
              <a:rPr lang="en-GB" sz="2400" baseline="30000" dirty="0"/>
              <a:t>3+</a:t>
            </a:r>
            <a:r>
              <a:rPr lang="en-GB" sz="2400" dirty="0"/>
              <a:t> + </a:t>
            </a:r>
            <a:r>
              <a:rPr lang="en-GB" sz="2400" dirty="0">
                <a:sym typeface="Wingdings" pitchFamily="2" charset="2"/>
              </a:rPr>
              <a:t>2I</a:t>
            </a:r>
            <a:r>
              <a:rPr lang="en-GB" sz="2400" baseline="30000" dirty="0">
                <a:sym typeface="Wingdings" pitchFamily="2" charset="2"/>
              </a:rPr>
              <a:t>-</a:t>
            </a:r>
            <a:r>
              <a:rPr lang="en-GB" sz="2400" dirty="0"/>
              <a:t> </a:t>
            </a:r>
            <a:r>
              <a:rPr lang="en-GB" sz="2400" dirty="0">
                <a:sym typeface="Wingdings" pitchFamily="2" charset="2"/>
              </a:rPr>
              <a:t> 2Fe</a:t>
            </a:r>
            <a:r>
              <a:rPr lang="en-GB" sz="2400" baseline="30000" dirty="0">
                <a:sym typeface="Wingdings" pitchFamily="2" charset="2"/>
              </a:rPr>
              <a:t>2+</a:t>
            </a:r>
            <a:r>
              <a:rPr lang="en-GB" sz="2400" dirty="0">
                <a:sym typeface="Wingdings" pitchFamily="2" charset="2"/>
              </a:rPr>
              <a:t> + I</a:t>
            </a:r>
            <a:r>
              <a:rPr lang="en-GB" sz="2400" baseline="-25000" dirty="0">
                <a:sym typeface="Wingdings" pitchFamily="2" charset="2"/>
              </a:rPr>
              <a:t>2</a:t>
            </a:r>
            <a:r>
              <a:rPr lang="en-GB" sz="2400" dirty="0">
                <a:sym typeface="Wingdings" pitchFamily="2" charset="2"/>
              </a:rPr>
              <a:t>		</a:t>
            </a:r>
            <a:r>
              <a:rPr lang="en-GB" sz="2400" dirty="0">
                <a:solidFill>
                  <a:srgbClr val="FF0000"/>
                </a:solidFill>
                <a:sym typeface="Wingdings" pitchFamily="2" charset="2"/>
              </a:rPr>
              <a:t>red (+3+2)</a:t>
            </a:r>
          </a:p>
          <a:p>
            <a:pPr marL="990600" lvl="1" indent="-533400">
              <a:buFontTx/>
              <a:buAutoNum type="alphaLcPeriod"/>
            </a:pPr>
            <a:endParaRPr lang="en-GB" sz="2400" dirty="0">
              <a:sym typeface="Wingdings" pitchFamily="2" charset="2"/>
            </a:endParaRPr>
          </a:p>
          <a:p>
            <a:pPr marL="1371600" lvl="2" indent="-457200"/>
            <a:endParaRPr lang="en-GB" sz="2000" u="sng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332656"/>
            <a:ext cx="8640960" cy="612068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 u="sng" dirty="0"/>
              <a:t>Oxidation </a:t>
            </a:r>
            <a:r>
              <a:rPr lang="en-GB" b="1" u="sng" dirty="0" smtClean="0"/>
              <a:t>numbers</a:t>
            </a:r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Know what oxidation numbers are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Understand oxidation and reduction in terms of electron transfer and changes in oxidation number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Calculate oxidation numbers of elements in compounds and </a:t>
            </a:r>
            <a:r>
              <a:rPr lang="en-GB" dirty="0" smtClean="0"/>
              <a:t>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Know </a:t>
            </a:r>
            <a:r>
              <a:rPr lang="en-GB" dirty="0" err="1" smtClean="0"/>
              <a:t>redox</a:t>
            </a:r>
            <a:r>
              <a:rPr lang="en-GB" dirty="0" smtClean="0"/>
              <a:t> reactions </a:t>
            </a:r>
            <a:r>
              <a:rPr lang="en-GB" dirty="0" smtClean="0"/>
              <a:t>are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Use Roman numerals to indicate the oxidation number of an elements in a compound or ion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To be able to write ionic half equations</a:t>
            </a:r>
          </a:p>
          <a:p>
            <a:pPr>
              <a:lnSpc>
                <a:spcPct val="90000"/>
              </a:lnSpc>
            </a:pPr>
            <a:r>
              <a:rPr lang="en-GB" dirty="0" smtClean="0">
                <a:solidFill>
                  <a:srgbClr val="00B0F0"/>
                </a:solidFill>
              </a:rPr>
              <a:t>Combine ionic half equations to construct full ionic equations</a:t>
            </a:r>
            <a:endParaRPr lang="en-GB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GB"/>
              <a:t>Also known as </a:t>
            </a:r>
            <a:r>
              <a:rPr lang="en-GB" i="1"/>
              <a:t>oxidation state</a:t>
            </a:r>
            <a:r>
              <a:rPr lang="en-GB"/>
              <a:t>, we use these numbers to measure the number of electrons that an atom is using to bond to another atom.</a:t>
            </a:r>
          </a:p>
          <a:p>
            <a:r>
              <a:rPr lang="en-GB"/>
              <a:t>We use a set of rules to calculate the oxidation numbers of elements in compounds and 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332656"/>
            <a:ext cx="8640960" cy="5976664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 u="sng" dirty="0"/>
              <a:t>Oxidation </a:t>
            </a:r>
            <a:r>
              <a:rPr lang="en-GB" b="1" u="sng" dirty="0" smtClean="0"/>
              <a:t>numbers</a:t>
            </a:r>
          </a:p>
          <a:p>
            <a:pPr>
              <a:lnSpc>
                <a:spcPct val="90000"/>
              </a:lnSpc>
              <a:buNone/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Know what oxidation numbers are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Understand oxidation and reduction in terms of electron transfer and changes in oxidation number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Calculate oxidation numbers of elements in compounds and </a:t>
            </a:r>
            <a:r>
              <a:rPr lang="en-GB" dirty="0" smtClean="0"/>
              <a:t>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Know </a:t>
            </a:r>
            <a:r>
              <a:rPr lang="en-GB" dirty="0" err="1" smtClean="0"/>
              <a:t>redox</a:t>
            </a:r>
            <a:r>
              <a:rPr lang="en-GB" dirty="0" smtClean="0"/>
              <a:t> reactions </a:t>
            </a:r>
            <a:r>
              <a:rPr lang="en-GB" dirty="0" smtClean="0"/>
              <a:t>are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Use Roman numerals to indicate the oxidation number of an elements in a compound or ion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To be able to write ionic half equations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Combine ionic half equations to construct full ionic equations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en-GB" sz="2800" b="1" u="sng" dirty="0"/>
              <a:t>Oxidation numbers</a:t>
            </a:r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>
            <p:ph idx="1"/>
          </p:nvPr>
        </p:nvGraphicFramePr>
        <p:xfrm>
          <a:off x="0" y="482227"/>
          <a:ext cx="9144000" cy="6375773"/>
        </p:xfrm>
        <a:graphic>
          <a:graphicData uri="http://schemas.openxmlformats.org/drawingml/2006/table">
            <a:tbl>
              <a:tblPr/>
              <a:tblGrid>
                <a:gridCol w="3851920"/>
                <a:gridCol w="2808312"/>
                <a:gridCol w="2483768"/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Species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Oxidation number</a:t>
                      </a:r>
                      <a:endParaRPr kumimoji="0" lang="en-US" sz="2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Examples</a:t>
                      </a:r>
                      <a:endParaRPr kumimoji="0" lang="en-US" sz="23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Uncombined element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C, Na, O</a:t>
                      </a:r>
                      <a:r>
                        <a:rPr kumimoji="0" lang="en-GB" sz="2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3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Combined oxygen (except in peroxides O</a:t>
                      </a:r>
                      <a:r>
                        <a:rPr kumimoji="0" lang="en-GB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GB" sz="2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</a:t>
                      </a: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and compounds with fluorine, where it is +2)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-2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GB" sz="2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O, CaO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Combined hydrogen (except metal hydrides, H</a:t>
                      </a:r>
                      <a:r>
                        <a:rPr kumimoji="0" lang="en-GB" sz="23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NH</a:t>
                      </a:r>
                      <a:r>
                        <a:rPr kumimoji="0" lang="en-GB" sz="2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H</a:t>
                      </a:r>
                      <a:r>
                        <a:rPr kumimoji="0" lang="en-GB" sz="23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Simple ion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Charge on ion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Na+ =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</a:t>
                      </a:r>
                      <a:r>
                        <a:rPr kumimoji="0" lang="en-GB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 =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Chlorine (except in compounds with oxygen and fluorine)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HCl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Combined fluorine</a:t>
                      </a:r>
                      <a:endParaRPr kumimoji="0" lang="en-US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-1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NaF</a:t>
                      </a: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GB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CaF</a:t>
                      </a:r>
                      <a:r>
                        <a:rPr kumimoji="0" lang="en-GB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AlF</a:t>
                      </a:r>
                      <a:r>
                        <a:rPr kumimoji="0" lang="en-GB" sz="23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3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/>
              <a:t>Oxidation States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dirty="0"/>
              <a:t>Deduce the ox state of nitrogen</a:t>
            </a:r>
            <a:r>
              <a:rPr lang="en-GB" altLang="en-US" dirty="0">
                <a:solidFill>
                  <a:srgbClr val="FF0000"/>
                </a:solidFill>
              </a:rPr>
              <a:t> </a:t>
            </a:r>
            <a:r>
              <a:rPr lang="en-GB" altLang="en-US" dirty="0"/>
              <a:t>in HNO</a:t>
            </a:r>
            <a:r>
              <a:rPr lang="en-GB" altLang="en-US" baseline="-25000" dirty="0"/>
              <a:t>3</a:t>
            </a:r>
            <a:endParaRPr lang="en-GB" altLang="en-US" dirty="0"/>
          </a:p>
          <a:p>
            <a:pPr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		</a:t>
            </a:r>
            <a:r>
              <a:rPr lang="en-GB" altLang="en-US" dirty="0"/>
              <a:t> 	HNO</a:t>
            </a:r>
            <a:r>
              <a:rPr lang="en-GB" altLang="en-US" baseline="-25000" dirty="0"/>
              <a:t>3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2124075" y="2708275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2843213" y="26368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3203575" y="2708275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692275" y="2924175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+1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2700338" y="306863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3708400" y="29241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3(-2)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827088" y="3500438"/>
            <a:ext cx="75612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Sum = (+1)  +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x   </a:t>
            </a:r>
            <a:r>
              <a:rPr lang="en-GB" altLang="en-US" sz="2400" dirty="0" smtClean="0">
                <a:solidFill>
                  <a:srgbClr val="000000"/>
                </a:solidFill>
              </a:rPr>
              <a:t>+ 3(-2)   =  0   (neutral compound)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	   +1  +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x     </a:t>
            </a:r>
            <a:r>
              <a:rPr lang="en-GB" altLang="en-US" sz="2400" dirty="0" smtClean="0">
                <a:solidFill>
                  <a:srgbClr val="000000"/>
                </a:solidFill>
              </a:rPr>
              <a:t>-  6      =   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		   </a:t>
            </a:r>
            <a:r>
              <a:rPr lang="en-GB" altLang="en-US" sz="2400" b="1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  = 5      nitric(V) acid</a:t>
            </a:r>
          </a:p>
        </p:txBody>
      </p:sp>
    </p:spTree>
    <p:extLst>
      <p:ext uri="{BB962C8B-B14F-4D97-AF65-F5344CB8AC3E}">
        <p14:creationId xmlns:p14="http://schemas.microsoft.com/office/powerpoint/2010/main" xmlns="" val="2687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GB" dirty="0"/>
              <a:t>The overall charge on a compound such as SO</a:t>
            </a:r>
            <a:r>
              <a:rPr lang="en-GB" baseline="-25000" dirty="0"/>
              <a:t>2</a:t>
            </a:r>
            <a:r>
              <a:rPr lang="en-GB" dirty="0"/>
              <a:t> is 0.</a:t>
            </a:r>
          </a:p>
          <a:p>
            <a:r>
              <a:rPr lang="en-GB" dirty="0"/>
              <a:t>The sum of the oxidation numbers in the compound must equal the charge.</a:t>
            </a:r>
          </a:p>
          <a:p>
            <a:r>
              <a:rPr lang="en-GB" dirty="0"/>
              <a:t>Look at the table from before, which element do we know the O.N. of?</a:t>
            </a:r>
          </a:p>
          <a:p>
            <a:r>
              <a:rPr lang="en-GB" dirty="0"/>
              <a:t>Oxygen = -2</a:t>
            </a:r>
          </a:p>
          <a:p>
            <a:r>
              <a:rPr lang="en-GB" dirty="0"/>
              <a:t>There are two of them.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GB" dirty="0"/>
              <a:t>Oxygen = -2</a:t>
            </a:r>
          </a:p>
          <a:p>
            <a:r>
              <a:rPr lang="en-GB" dirty="0"/>
              <a:t>There are two of them.</a:t>
            </a:r>
          </a:p>
          <a:p>
            <a:r>
              <a:rPr lang="en-GB" dirty="0"/>
              <a:t>Total contribution of oxygen is:</a:t>
            </a:r>
          </a:p>
          <a:p>
            <a:r>
              <a:rPr lang="en-GB" dirty="0">
                <a:solidFill>
                  <a:srgbClr val="FF0000"/>
                </a:solidFill>
              </a:rPr>
              <a:t>-4</a:t>
            </a:r>
          </a:p>
          <a:p>
            <a:r>
              <a:rPr lang="en-GB" dirty="0"/>
              <a:t>Overall the O.N. must sum to 0, so what is the O.N. of sulphur?</a:t>
            </a:r>
          </a:p>
          <a:p>
            <a:r>
              <a:rPr lang="en-GB" dirty="0">
                <a:solidFill>
                  <a:srgbClr val="FF0000"/>
                </a:solidFill>
              </a:rPr>
              <a:t>+4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Oxidation numbers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GB" dirty="0"/>
              <a:t>Molecular ions</a:t>
            </a:r>
          </a:p>
          <a:p>
            <a:r>
              <a:rPr lang="en-GB" dirty="0"/>
              <a:t>In an ion such as CO</a:t>
            </a:r>
            <a:r>
              <a:rPr lang="en-GB" baseline="-25000" dirty="0"/>
              <a:t>3</a:t>
            </a:r>
            <a:r>
              <a:rPr lang="en-GB" baseline="30000" dirty="0"/>
              <a:t>2-</a:t>
            </a:r>
            <a:r>
              <a:rPr lang="en-GB" dirty="0"/>
              <a:t>, the overall sum of the O.N.s must equal the charge.</a:t>
            </a:r>
          </a:p>
          <a:p>
            <a:r>
              <a:rPr lang="en-GB" dirty="0"/>
              <a:t>Work out the O.N.s of oxygen and carbon in CO</a:t>
            </a:r>
            <a:r>
              <a:rPr lang="en-GB" baseline="-25000" dirty="0"/>
              <a:t>3</a:t>
            </a:r>
            <a:r>
              <a:rPr lang="en-GB" baseline="30000" dirty="0"/>
              <a:t>2-</a:t>
            </a:r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O = -2</a:t>
            </a:r>
          </a:p>
          <a:p>
            <a:r>
              <a:rPr lang="en-GB" dirty="0">
                <a:solidFill>
                  <a:srgbClr val="FF0000"/>
                </a:solidFill>
              </a:rPr>
              <a:t>C = +4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Oxidation States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800" dirty="0"/>
              <a:t>Deduce the ox state of manganese</a:t>
            </a:r>
            <a:r>
              <a:rPr lang="en-GB" altLang="en-US" sz="2800" dirty="0">
                <a:solidFill>
                  <a:srgbClr val="FF0000"/>
                </a:solidFill>
              </a:rPr>
              <a:t> </a:t>
            </a:r>
            <a:r>
              <a:rPr lang="en-GB" altLang="en-US" sz="2800" dirty="0"/>
              <a:t>in MnO</a:t>
            </a:r>
            <a:r>
              <a:rPr lang="en-GB" altLang="en-US" sz="2800" baseline="-25000" dirty="0"/>
              <a:t>4</a:t>
            </a:r>
            <a:r>
              <a:rPr lang="en-GB" altLang="en-US" sz="2800" baseline="30000" dirty="0"/>
              <a:t>2</a:t>
            </a:r>
            <a:r>
              <a:rPr lang="en-GB" altLang="en-US" sz="2800" baseline="30000" dirty="0">
                <a:cs typeface="Arial" charset="0"/>
              </a:rPr>
              <a:t>–</a:t>
            </a:r>
          </a:p>
          <a:p>
            <a:pPr>
              <a:buFontTx/>
              <a:buNone/>
            </a:pPr>
            <a:r>
              <a:rPr lang="en-GB" altLang="en-US" dirty="0">
                <a:solidFill>
                  <a:srgbClr val="FF0000"/>
                </a:solidFill>
              </a:rPr>
              <a:t>		</a:t>
            </a:r>
            <a:r>
              <a:rPr lang="en-GB" altLang="en-US" dirty="0"/>
              <a:t> 	MnO</a:t>
            </a:r>
            <a:r>
              <a:rPr lang="en-GB" altLang="en-US" baseline="-25000" dirty="0"/>
              <a:t>4</a:t>
            </a:r>
            <a:r>
              <a:rPr lang="en-GB" altLang="en-US" baseline="30000" dirty="0"/>
              <a:t>2</a:t>
            </a:r>
            <a:r>
              <a:rPr lang="en-GB" altLang="en-US" baseline="30000" dirty="0">
                <a:cs typeface="Arial" charset="0"/>
              </a:rPr>
              <a:t>–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2124075" y="2708275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3203575" y="2708275"/>
            <a:ext cx="5048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aseline="-25000" smtClean="0">
              <a:solidFill>
                <a:srgbClr val="FF0000"/>
              </a:solidFill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1799431" y="3107531"/>
            <a:ext cx="649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b="1" dirty="0" smtClean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708400" y="29241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dirty="0" smtClean="0">
                <a:solidFill>
                  <a:srgbClr val="000000"/>
                </a:solidFill>
              </a:rPr>
              <a:t>4(-2)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467544" y="3500438"/>
            <a:ext cx="8136706" cy="325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Sum =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x  </a:t>
            </a:r>
            <a:r>
              <a:rPr lang="en-GB" altLang="en-US" sz="2400" dirty="0" smtClean="0">
                <a:solidFill>
                  <a:srgbClr val="000000"/>
                </a:solidFill>
              </a:rPr>
              <a:t>+ 4(-2)   =  -2    (overall charge on ion = -2 )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</a:rPr>
              <a:t>	 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x    </a:t>
            </a:r>
            <a:r>
              <a:rPr lang="en-GB" altLang="en-US" sz="2400" dirty="0" smtClean="0">
                <a:solidFill>
                  <a:srgbClr val="000000"/>
                </a:solidFill>
              </a:rPr>
              <a:t>-   8     =  -2 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	    	  </a:t>
            </a:r>
            <a:r>
              <a:rPr lang="en-GB" altLang="en-US" sz="2400" b="1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  = + 6      </a:t>
            </a:r>
            <a:r>
              <a:rPr lang="en-GB" altLang="en-US" sz="2400" dirty="0" err="1" smtClean="0">
                <a:solidFill>
                  <a:srgbClr val="000000"/>
                </a:solidFill>
                <a:sym typeface="Symbol" pitchFamily="18" charset="2"/>
              </a:rPr>
              <a:t>manganate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(VI) </a:t>
            </a:r>
          </a:p>
          <a:p>
            <a:pPr fontAlgn="base">
              <a:spcBef>
                <a:spcPct val="8000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this is a green ion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different from the purple </a:t>
            </a:r>
            <a:r>
              <a:rPr lang="en-GB" altLang="en-US" sz="2400" dirty="0" smtClean="0">
                <a:solidFill>
                  <a:srgbClr val="000000"/>
                </a:solidFill>
              </a:rPr>
              <a:t>MnO</a:t>
            </a:r>
            <a:r>
              <a:rPr lang="en-GB" altLang="en-US" sz="2400" baseline="-25000" dirty="0" smtClean="0">
                <a:solidFill>
                  <a:srgbClr val="000000"/>
                </a:solidFill>
              </a:rPr>
              <a:t>4</a:t>
            </a:r>
            <a:r>
              <a:rPr lang="en-GB" altLang="en-US" sz="2400" baseline="30000" dirty="0" smtClean="0">
                <a:solidFill>
                  <a:srgbClr val="000000"/>
                </a:solidFill>
              </a:rPr>
              <a:t>–   </a:t>
            </a:r>
            <a:r>
              <a:rPr lang="en-GB" altLang="en-US" sz="2400" dirty="0" err="1" smtClean="0">
                <a:solidFill>
                  <a:srgbClr val="000000"/>
                </a:solidFill>
                <a:sym typeface="Symbol" pitchFamily="18" charset="2"/>
              </a:rPr>
              <a:t>manganate</a:t>
            </a:r>
            <a:r>
              <a:rPr lang="en-GB" altLang="en-US" sz="2400" dirty="0" smtClean="0">
                <a:solidFill>
                  <a:srgbClr val="000000"/>
                </a:solidFill>
                <a:sym typeface="Symbol" pitchFamily="18" charset="2"/>
              </a:rPr>
              <a:t>(VII)</a:t>
            </a:r>
            <a:r>
              <a:rPr lang="en-GB" altLang="en-US" sz="2800" baseline="-25000" dirty="0" smtClean="0">
                <a:solidFill>
                  <a:srgbClr val="FF0000"/>
                </a:solidFill>
                <a:sym typeface="Symbol" pitchFamily="18" charset="2"/>
              </a:rPr>
              <a:t> </a:t>
            </a:r>
            <a:endParaRPr lang="en-GB" altLang="en-US" sz="2800" baseline="300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800" dirty="0" smtClean="0">
              <a:solidFill>
                <a:srgbClr val="00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1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sson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1186</Words>
  <Application>Microsoft Office PowerPoint</Application>
  <PresentationFormat>On-screen Show (4:3)</PresentationFormat>
  <Paragraphs>248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Oxidation Numbers</vt:lpstr>
      <vt:lpstr>Slide 2</vt:lpstr>
      <vt:lpstr>Oxidation numbers</vt:lpstr>
      <vt:lpstr>Oxidation numbers</vt:lpstr>
      <vt:lpstr>Oxidation States</vt:lpstr>
      <vt:lpstr>Oxidation numbers</vt:lpstr>
      <vt:lpstr>Oxidation numbers</vt:lpstr>
      <vt:lpstr>Oxidation numbers</vt:lpstr>
      <vt:lpstr>Oxidation States</vt:lpstr>
      <vt:lpstr>Oxidation States</vt:lpstr>
      <vt:lpstr>Oxidation numbers</vt:lpstr>
      <vt:lpstr>Oxidation numbers</vt:lpstr>
      <vt:lpstr>Slide 13</vt:lpstr>
      <vt:lpstr>Slide 14</vt:lpstr>
      <vt:lpstr>Definitions</vt:lpstr>
      <vt:lpstr>Definitions</vt:lpstr>
      <vt:lpstr>Electron transfer</vt:lpstr>
      <vt:lpstr>Electron transfer</vt:lpstr>
      <vt:lpstr>Using oxidation numbers</vt:lpstr>
      <vt:lpstr>Slide 20</vt:lpstr>
      <vt:lpstr>Slide 21</vt:lpstr>
      <vt:lpstr>Combining half equations</vt:lpstr>
      <vt:lpstr>Displacement of halogens</vt:lpstr>
      <vt:lpstr>Halogen displacement reactions</vt:lpstr>
      <vt:lpstr>Halogen displacement reactions</vt:lpstr>
      <vt:lpstr>Slide 26</vt:lpstr>
      <vt:lpstr>Summary Exercise</vt:lpstr>
      <vt:lpstr>Exercise -answers</vt:lpstr>
      <vt:lpstr>Slide 29</vt:lpstr>
      <vt:lpstr>Slide 30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jennifers</dc:creator>
  <cp:lastModifiedBy>jennifers</cp:lastModifiedBy>
  <cp:revision>8</cp:revision>
  <dcterms:created xsi:type="dcterms:W3CDTF">2014-12-01T21:08:03Z</dcterms:created>
  <dcterms:modified xsi:type="dcterms:W3CDTF">2015-12-10T21:50:55Z</dcterms:modified>
</cp:coreProperties>
</file>