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1.xml" ContentType="application/vnd.ms-office.activeX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2.xml" ContentType="application/vnd.ms-office.activeX+xml"/>
  <Override PartName="/ppt/notesSlides/notesSlide7.xml" ContentType="application/vnd.openxmlformats-officedocument.presentationml.notesSlide+xml"/>
  <Override PartName="/ppt/activeX/activeX3.xml" ContentType="application/vnd.ms-office.activeX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79" r:id="rId3"/>
    <p:sldId id="260" r:id="rId4"/>
    <p:sldId id="268" r:id="rId5"/>
    <p:sldId id="261" r:id="rId6"/>
    <p:sldId id="262" r:id="rId7"/>
    <p:sldId id="269" r:id="rId8"/>
    <p:sldId id="270" r:id="rId9"/>
    <p:sldId id="263" r:id="rId10"/>
    <p:sldId id="271" r:id="rId11"/>
    <p:sldId id="264" r:id="rId12"/>
    <p:sldId id="272" r:id="rId13"/>
    <p:sldId id="273" r:id="rId14"/>
    <p:sldId id="265" r:id="rId15"/>
    <p:sldId id="274" r:id="rId16"/>
    <p:sldId id="266" r:id="rId17"/>
    <p:sldId id="276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27" autoAdjust="0"/>
  </p:normalViewPr>
  <p:slideViewPr>
    <p:cSldViewPr>
      <p:cViewPr varScale="1">
        <p:scale>
          <a:sx n="56" d="100"/>
          <a:sy n="56" d="100"/>
        </p:scale>
        <p:origin x="18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C73BC-1748-474F-BD01-661A36C1AECE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4EDFC-57DC-4105-BD10-8C82D98C42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FCF9F-F796-4C7C-B39E-AD1D0B9DFFAE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29463-9603-4AC3-A4D8-0EF38243AC53}" type="slidenum">
              <a:rPr lang="en-GB"/>
              <a:pPr/>
              <a:t>5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Students could be made aware that alcohols are oxidized during combustion, but that this destroys the carbon skeleton. Oxidizing alcohols using potassium dichromate(VI) (which contains the dichromate ion (Cr</a:t>
            </a:r>
            <a:r>
              <a:rPr lang="en-GB" baseline="-25000"/>
              <a:t>2</a:t>
            </a:r>
            <a:r>
              <a:rPr lang="en-GB"/>
              <a:t>O</a:t>
            </a:r>
            <a:r>
              <a:rPr lang="en-GB" baseline="-25000"/>
              <a:t>7</a:t>
            </a:r>
            <a:r>
              <a:rPr lang="en-GB" baseline="30000"/>
              <a:t>2-</a:t>
            </a:r>
            <a:r>
              <a:rPr lang="en-GB"/>
              <a:t>)) or potassium manganate(VII) (which contains the manganate ion (MnO</a:t>
            </a:r>
            <a:r>
              <a:rPr lang="en-GB" baseline="-25000"/>
              <a:t>4</a:t>
            </a:r>
            <a:r>
              <a:rPr lang="en-GB" baseline="30000"/>
              <a:t>-</a:t>
            </a:r>
            <a:r>
              <a:rPr lang="en-GB"/>
              <a:t>)) leaves the carbon skeleton of the alcohol intact.</a:t>
            </a:r>
          </a:p>
        </p:txBody>
      </p:sp>
    </p:spTree>
    <p:extLst>
      <p:ext uri="{BB962C8B-B14F-4D97-AF65-F5344CB8AC3E}">
        <p14:creationId xmlns:p14="http://schemas.microsoft.com/office/powerpoint/2010/main" val="31372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2547E-2711-41E1-AEA9-E22FD3622F8B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dirty="0"/>
              <a:t>An excess of alcohol is also used to prevent secondary oxidation – this ensures there isn’t enough oxidizing agent present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Ethanal</a:t>
            </a:r>
            <a:r>
              <a:rPr lang="en-GB" baseline="0" dirty="0" smtClean="0"/>
              <a:t> has a boiling temperature of 294K so vaporises as soon as it is formed and distils off so ice keeps it cool.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99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72DC8-B5B3-4911-94F4-7051A970AEFE}" type="slidenum">
              <a:rPr lang="en-GB"/>
              <a:pPr/>
              <a:t>9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50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DAED2-5F59-4D91-8A9A-D500767090E2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99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Redox Reactions</a:t>
            </a:r>
            <a:r>
              <a:rPr lang="en-GB"/>
              <a:t>’ presentation for more information about oxidation states.</a:t>
            </a:r>
          </a:p>
        </p:txBody>
      </p:sp>
    </p:spTree>
    <p:extLst>
      <p:ext uri="{BB962C8B-B14F-4D97-AF65-F5344CB8AC3E}">
        <p14:creationId xmlns:p14="http://schemas.microsoft.com/office/powerpoint/2010/main" val="1842630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7347E-1414-4A9B-9F88-E0AF68FE7F43}" type="slidenum">
              <a:rPr lang="en-GB"/>
              <a:pPr/>
              <a:t>14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99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Tertiary alcohols are very resistant to oxidation except under extreme conditions, which result in the breaking of C–C bonds.</a:t>
            </a:r>
          </a:p>
        </p:txBody>
      </p:sp>
    </p:spTree>
    <p:extLst>
      <p:ext uri="{BB962C8B-B14F-4D97-AF65-F5344CB8AC3E}">
        <p14:creationId xmlns:p14="http://schemas.microsoft.com/office/powerpoint/2010/main" val="106771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6DF34-740E-47CF-BB6F-55A274D35422}" type="slidenum">
              <a:rPr lang="en-GB"/>
              <a:pPr/>
              <a:t>16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063375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440FE-F64D-4CDA-94C8-80D2828C6BBE}" type="slidenum">
              <a:rPr lang="en-GB"/>
              <a:pPr/>
              <a:t>17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5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70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3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2250" y="53975"/>
            <a:ext cx="846455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8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73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7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7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9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2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1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3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50A6-8105-47BB-9324-55354EB3D9E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357B-BF6E-49D9-8708-1F1089154C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0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.wmf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33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Oxidation of Alcohols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52ED3-2FC8-4CD8-B7C5-F28D89F17924}" type="slidenum">
              <a:rPr lang="en-US"/>
              <a:pPr/>
              <a:t>10</a:t>
            </a:fld>
            <a:endParaRPr lang="en-US"/>
          </a:p>
        </p:txBody>
      </p:sp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34925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H	H	</a:t>
            </a:r>
            <a:endParaRPr lang="en-GB" sz="3200" baseline="30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  H	C</a:t>
            </a:r>
            <a:r>
              <a:rPr lang="en-GB" sz="2400" baseline="-25000">
                <a:latin typeface="Times New Roman" pitchFamily="18" charset="0"/>
              </a:rPr>
              <a:t>	</a:t>
            </a:r>
            <a:r>
              <a:rPr lang="en-GB" sz="2400">
                <a:latin typeface="Times New Roman" pitchFamily="18" charset="0"/>
              </a:rPr>
              <a:t>C      OH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		   </a:t>
            </a:r>
          </a:p>
          <a:p>
            <a:pPr>
              <a:spcBef>
                <a:spcPct val="50000"/>
              </a:spcBef>
            </a:pPr>
            <a:r>
              <a:rPr lang="en-GB"/>
              <a:t>	</a:t>
            </a:r>
            <a:r>
              <a:rPr lang="en-GB" sz="2400">
                <a:latin typeface="Times New Roman" pitchFamily="18" charset="0"/>
              </a:rPr>
              <a:t>H	H</a:t>
            </a:r>
          </a:p>
        </p:txBody>
      </p:sp>
      <p:sp>
        <p:nvSpPr>
          <p:cNvPr id="299014" name="Line 6"/>
          <p:cNvSpPr>
            <a:spLocks noChangeShapeType="1"/>
          </p:cNvSpPr>
          <p:nvPr/>
        </p:nvSpPr>
        <p:spPr bwMode="auto">
          <a:xfrm>
            <a:off x="3635375" y="1341438"/>
            <a:ext cx="71913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1476375" y="6237288"/>
            <a:ext cx="511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ethanoic acid (a  carboxylic acid)</a:t>
            </a:r>
            <a:endParaRPr lang="en-GB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1116013" y="270827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ethanol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99034" name="Line 26"/>
          <p:cNvSpPr>
            <a:spLocks noChangeShapeType="1"/>
          </p:cNvSpPr>
          <p:nvPr/>
        </p:nvSpPr>
        <p:spPr bwMode="auto">
          <a:xfrm>
            <a:off x="323850" y="5157788"/>
            <a:ext cx="647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36" name="Line 28"/>
          <p:cNvSpPr>
            <a:spLocks noChangeShapeType="1"/>
          </p:cNvSpPr>
          <p:nvPr/>
        </p:nvSpPr>
        <p:spPr bwMode="auto">
          <a:xfrm>
            <a:off x="1258888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37" name="Line 29"/>
          <p:cNvSpPr>
            <a:spLocks noChangeShapeType="1"/>
          </p:cNvSpPr>
          <p:nvPr/>
        </p:nvSpPr>
        <p:spPr bwMode="auto">
          <a:xfrm>
            <a:off x="611188" y="14128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38" name="Line 30"/>
          <p:cNvSpPr>
            <a:spLocks noChangeShapeType="1"/>
          </p:cNvSpPr>
          <p:nvPr/>
        </p:nvSpPr>
        <p:spPr bwMode="auto">
          <a:xfrm>
            <a:off x="2195513" y="6921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39" name="Line 31"/>
          <p:cNvSpPr>
            <a:spLocks noChangeShapeType="1"/>
          </p:cNvSpPr>
          <p:nvPr/>
        </p:nvSpPr>
        <p:spPr bwMode="auto">
          <a:xfrm flipV="1">
            <a:off x="140335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40" name="Line 32"/>
          <p:cNvSpPr>
            <a:spLocks noChangeShapeType="1"/>
          </p:cNvSpPr>
          <p:nvPr/>
        </p:nvSpPr>
        <p:spPr bwMode="auto">
          <a:xfrm>
            <a:off x="1258888" y="16287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41" name="Line 33"/>
          <p:cNvSpPr>
            <a:spLocks noChangeShapeType="1"/>
          </p:cNvSpPr>
          <p:nvPr/>
        </p:nvSpPr>
        <p:spPr bwMode="auto">
          <a:xfrm>
            <a:off x="2195513" y="15573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42" name="Line 34"/>
          <p:cNvSpPr>
            <a:spLocks noChangeShapeType="1"/>
          </p:cNvSpPr>
          <p:nvPr/>
        </p:nvSpPr>
        <p:spPr bwMode="auto">
          <a:xfrm>
            <a:off x="2339975" y="14128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45" name="Line 37"/>
          <p:cNvSpPr>
            <a:spLocks noChangeShapeType="1"/>
          </p:cNvSpPr>
          <p:nvPr/>
        </p:nvSpPr>
        <p:spPr bwMode="auto">
          <a:xfrm>
            <a:off x="5724525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48" name="Line 40"/>
          <p:cNvSpPr>
            <a:spLocks noChangeShapeType="1"/>
          </p:cNvSpPr>
          <p:nvPr/>
        </p:nvSpPr>
        <p:spPr bwMode="auto">
          <a:xfrm flipV="1">
            <a:off x="58674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50" name="Line 42"/>
          <p:cNvSpPr>
            <a:spLocks noChangeShapeType="1"/>
          </p:cNvSpPr>
          <p:nvPr/>
        </p:nvSpPr>
        <p:spPr bwMode="auto">
          <a:xfrm>
            <a:off x="5724525" y="16287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51" name="Line 43"/>
          <p:cNvSpPr>
            <a:spLocks noChangeShapeType="1"/>
          </p:cNvSpPr>
          <p:nvPr/>
        </p:nvSpPr>
        <p:spPr bwMode="auto">
          <a:xfrm>
            <a:off x="5148263" y="14128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54" name="Line 46"/>
          <p:cNvSpPr>
            <a:spLocks noChangeShapeType="1"/>
          </p:cNvSpPr>
          <p:nvPr/>
        </p:nvSpPr>
        <p:spPr bwMode="auto">
          <a:xfrm flipV="1">
            <a:off x="6804025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55" name="Line 47"/>
          <p:cNvSpPr>
            <a:spLocks noChangeShapeType="1"/>
          </p:cNvSpPr>
          <p:nvPr/>
        </p:nvSpPr>
        <p:spPr bwMode="auto">
          <a:xfrm>
            <a:off x="6804025" y="1557338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1" name="Line 53"/>
          <p:cNvSpPr>
            <a:spLocks noChangeShapeType="1"/>
          </p:cNvSpPr>
          <p:nvPr/>
        </p:nvSpPr>
        <p:spPr bwMode="auto">
          <a:xfrm flipV="1">
            <a:off x="6877050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2" name="Text Box 54"/>
          <p:cNvSpPr txBox="1">
            <a:spLocks noChangeArrowheads="1"/>
          </p:cNvSpPr>
          <p:nvPr/>
        </p:nvSpPr>
        <p:spPr bwMode="auto">
          <a:xfrm>
            <a:off x="5148263" y="2781300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ethanal (an aldehyde)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299063" name="Text Box 55"/>
          <p:cNvSpPr txBox="1">
            <a:spLocks noChangeArrowheads="1"/>
          </p:cNvSpPr>
          <p:nvPr/>
        </p:nvSpPr>
        <p:spPr bwMode="auto">
          <a:xfrm>
            <a:off x="971550" y="4076700"/>
            <a:ext cx="3960813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H	       O</a:t>
            </a:r>
            <a:endParaRPr lang="en-GB" sz="3200" baseline="30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  H	C</a:t>
            </a:r>
            <a:r>
              <a:rPr lang="en-GB" sz="2400" baseline="-25000">
                <a:latin typeface="Times New Roman" pitchFamily="18" charset="0"/>
              </a:rPr>
              <a:t>	</a:t>
            </a:r>
            <a:r>
              <a:rPr lang="en-GB" sz="2400">
                <a:latin typeface="Times New Roman" pitchFamily="18" charset="0"/>
              </a:rPr>
              <a:t>C      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	        OH	   </a:t>
            </a:r>
          </a:p>
          <a:p>
            <a:pPr>
              <a:spcBef>
                <a:spcPct val="50000"/>
              </a:spcBef>
            </a:pPr>
            <a:r>
              <a:rPr lang="en-GB"/>
              <a:t>	</a:t>
            </a:r>
            <a:r>
              <a:rPr lang="en-GB" sz="2400">
                <a:latin typeface="Times New Roman" pitchFamily="18" charset="0"/>
              </a:rPr>
              <a:t>H	</a:t>
            </a:r>
          </a:p>
        </p:txBody>
      </p:sp>
      <p:sp>
        <p:nvSpPr>
          <p:cNvPr id="299064" name="Line 56"/>
          <p:cNvSpPr>
            <a:spLocks noChangeShapeType="1"/>
          </p:cNvSpPr>
          <p:nvPr/>
        </p:nvSpPr>
        <p:spPr bwMode="auto">
          <a:xfrm>
            <a:off x="5724525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5" name="Line 57"/>
          <p:cNvSpPr>
            <a:spLocks noChangeShapeType="1"/>
          </p:cNvSpPr>
          <p:nvPr/>
        </p:nvSpPr>
        <p:spPr bwMode="auto">
          <a:xfrm flipV="1">
            <a:off x="58674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6" name="Line 58"/>
          <p:cNvSpPr>
            <a:spLocks noChangeShapeType="1"/>
          </p:cNvSpPr>
          <p:nvPr/>
        </p:nvSpPr>
        <p:spPr bwMode="auto">
          <a:xfrm>
            <a:off x="5724525" y="16287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7" name="Line 59"/>
          <p:cNvSpPr>
            <a:spLocks noChangeShapeType="1"/>
          </p:cNvSpPr>
          <p:nvPr/>
        </p:nvSpPr>
        <p:spPr bwMode="auto">
          <a:xfrm>
            <a:off x="5148263" y="14128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8" name="Line 60"/>
          <p:cNvSpPr>
            <a:spLocks noChangeShapeType="1"/>
          </p:cNvSpPr>
          <p:nvPr/>
        </p:nvSpPr>
        <p:spPr bwMode="auto">
          <a:xfrm flipV="1">
            <a:off x="6804025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69" name="Line 61"/>
          <p:cNvSpPr>
            <a:spLocks noChangeShapeType="1"/>
          </p:cNvSpPr>
          <p:nvPr/>
        </p:nvSpPr>
        <p:spPr bwMode="auto">
          <a:xfrm>
            <a:off x="6804025" y="1557338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0" name="Text Box 62"/>
          <p:cNvSpPr txBox="1">
            <a:spLocks noChangeArrowheads="1"/>
          </p:cNvSpPr>
          <p:nvPr/>
        </p:nvSpPr>
        <p:spPr bwMode="auto">
          <a:xfrm>
            <a:off x="4643438" y="333375"/>
            <a:ext cx="3960812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H	       O</a:t>
            </a:r>
            <a:endParaRPr lang="en-GB" sz="3200" baseline="30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  H	C</a:t>
            </a:r>
            <a:r>
              <a:rPr lang="en-GB" sz="2400" baseline="-25000">
                <a:latin typeface="Times New Roman" pitchFamily="18" charset="0"/>
              </a:rPr>
              <a:t>	</a:t>
            </a:r>
            <a:r>
              <a:rPr lang="en-GB" sz="2400">
                <a:latin typeface="Times New Roman" pitchFamily="18" charset="0"/>
              </a:rPr>
              <a:t>C      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	        H		   </a:t>
            </a:r>
          </a:p>
          <a:p>
            <a:pPr>
              <a:spcBef>
                <a:spcPct val="50000"/>
              </a:spcBef>
            </a:pPr>
            <a:r>
              <a:rPr lang="en-GB"/>
              <a:t>	</a:t>
            </a:r>
            <a:r>
              <a:rPr lang="en-GB" sz="2400">
                <a:latin typeface="Times New Roman" pitchFamily="18" charset="0"/>
              </a:rPr>
              <a:t>H	</a:t>
            </a:r>
          </a:p>
        </p:txBody>
      </p:sp>
      <p:sp>
        <p:nvSpPr>
          <p:cNvPr id="299071" name="Line 63"/>
          <p:cNvSpPr>
            <a:spLocks noChangeShapeType="1"/>
          </p:cNvSpPr>
          <p:nvPr/>
        </p:nvSpPr>
        <p:spPr bwMode="auto">
          <a:xfrm flipV="1">
            <a:off x="6877050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2" name="Line 64"/>
          <p:cNvSpPr>
            <a:spLocks noChangeShapeType="1"/>
          </p:cNvSpPr>
          <p:nvPr/>
        </p:nvSpPr>
        <p:spPr bwMode="auto">
          <a:xfrm>
            <a:off x="2052638" y="45100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3" name="Line 65"/>
          <p:cNvSpPr>
            <a:spLocks noChangeShapeType="1"/>
          </p:cNvSpPr>
          <p:nvPr/>
        </p:nvSpPr>
        <p:spPr bwMode="auto">
          <a:xfrm flipV="1">
            <a:off x="2195513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4" name="Line 66"/>
          <p:cNvSpPr>
            <a:spLocks noChangeShapeType="1"/>
          </p:cNvSpPr>
          <p:nvPr/>
        </p:nvSpPr>
        <p:spPr bwMode="auto">
          <a:xfrm>
            <a:off x="2052638" y="53736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5" name="Line 67"/>
          <p:cNvSpPr>
            <a:spLocks noChangeShapeType="1"/>
          </p:cNvSpPr>
          <p:nvPr/>
        </p:nvSpPr>
        <p:spPr bwMode="auto">
          <a:xfrm>
            <a:off x="1476375" y="515778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6" name="Line 68"/>
          <p:cNvSpPr>
            <a:spLocks noChangeShapeType="1"/>
          </p:cNvSpPr>
          <p:nvPr/>
        </p:nvSpPr>
        <p:spPr bwMode="auto">
          <a:xfrm flipV="1">
            <a:off x="3132138" y="44370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7" name="Line 69"/>
          <p:cNvSpPr>
            <a:spLocks noChangeShapeType="1"/>
          </p:cNvSpPr>
          <p:nvPr/>
        </p:nvSpPr>
        <p:spPr bwMode="auto">
          <a:xfrm>
            <a:off x="3132138" y="5302250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9078" name="Line 70"/>
          <p:cNvSpPr>
            <a:spLocks noChangeShapeType="1"/>
          </p:cNvSpPr>
          <p:nvPr/>
        </p:nvSpPr>
        <p:spPr bwMode="auto">
          <a:xfrm flipV="1">
            <a:off x="3205163" y="44370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 rot="10800000" flipH="1" flipV="1">
            <a:off x="3185887" y="1580556"/>
            <a:ext cx="1904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Alcohol in excess – no reflux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 rot="10800000" flipH="1" flipV="1">
            <a:off x="27417" y="5315708"/>
            <a:ext cx="1904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Oxidising agent in excess - reflux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05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9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9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9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9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9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99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9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9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9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9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9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9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9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9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99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99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9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9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9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9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9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9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9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9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9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9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9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29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9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29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99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4" grpId="0" animBg="1"/>
      <p:bldP spid="299017" grpId="0"/>
      <p:bldP spid="299034" grpId="0" animBg="1"/>
      <p:bldP spid="299036" grpId="0" animBg="1"/>
      <p:bldP spid="299037" grpId="0" animBg="1"/>
      <p:bldP spid="299037" grpId="1" animBg="1"/>
      <p:bldP spid="299038" grpId="0" animBg="1"/>
      <p:bldP spid="299039" grpId="0" animBg="1"/>
      <p:bldP spid="299040" grpId="0" animBg="1"/>
      <p:bldP spid="299041" grpId="0" animBg="1"/>
      <p:bldP spid="299042" grpId="0" animBg="1"/>
      <p:bldP spid="299045" grpId="0" animBg="1"/>
      <p:bldP spid="299048" grpId="0" animBg="1"/>
      <p:bldP spid="299050" grpId="0" animBg="1"/>
      <p:bldP spid="299051" grpId="0" animBg="1"/>
      <p:bldP spid="299054" grpId="0" animBg="1"/>
      <p:bldP spid="299055" grpId="0" animBg="1"/>
      <p:bldP spid="299061" grpId="0" animBg="1"/>
      <p:bldP spid="299062" grpId="0"/>
      <p:bldP spid="299064" grpId="0" animBg="1"/>
      <p:bldP spid="299065" grpId="0" animBg="1"/>
      <p:bldP spid="299066" grpId="0" animBg="1"/>
      <p:bldP spid="299067" grpId="0" animBg="1"/>
      <p:bldP spid="299068" grpId="0" animBg="1"/>
      <p:bldP spid="299069" grpId="0" animBg="1"/>
      <p:bldP spid="299071" grpId="0" animBg="1"/>
      <p:bldP spid="299072" grpId="0" animBg="1"/>
      <p:bldP spid="299073" grpId="0" animBg="1"/>
      <p:bldP spid="299074" grpId="0" animBg="1"/>
      <p:bldP spid="299075" grpId="0" animBg="1"/>
      <p:bldP spid="299076" grpId="0" animBg="1"/>
      <p:bldP spid="299077" grpId="0" animBg="1"/>
      <p:bldP spid="299078" grpId="0" animBg="1"/>
      <p:bldP spid="2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2268" name="Picture 1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1828800" imgH="1828800"/>
        </mc:Choice>
        <mc:Fallback>
          <p:control name="ShockwaveFlash1" r:id="rId2" imgW="1828800" imgH="182880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12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108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Notes on Reflux…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i="1" dirty="0" smtClean="0">
                <a:effectLst/>
              </a:rPr>
              <a:t>Reflux</a:t>
            </a:r>
            <a:r>
              <a:rPr lang="en-GB" dirty="0" smtClean="0">
                <a:effectLst/>
              </a:rPr>
              <a:t> is the process of boiling reactants while continually cooling the vapour returning it back to the flask as a liquid.</a:t>
            </a:r>
          </a:p>
          <a:p>
            <a:endParaRPr lang="en-GB" dirty="0"/>
          </a:p>
          <a:p>
            <a:r>
              <a:rPr lang="en-GB" dirty="0" smtClean="0"/>
              <a:t>When the mixture is refluxing, any ethanol or </a:t>
            </a:r>
            <a:r>
              <a:rPr lang="en-GB" dirty="0" err="1" smtClean="0"/>
              <a:t>ethanal</a:t>
            </a:r>
            <a:r>
              <a:rPr lang="en-GB" dirty="0" smtClean="0"/>
              <a:t> vapour will condense and drip back into the flask until, eventually, it is all oxidised to carboxylic acid. </a:t>
            </a:r>
          </a:p>
          <a:p>
            <a:endParaRPr lang="en-GB" dirty="0"/>
          </a:p>
          <a:p>
            <a:r>
              <a:rPr lang="en-GB" dirty="0" smtClean="0"/>
              <a:t>After 20 minutes, we can distil off the </a:t>
            </a:r>
            <a:r>
              <a:rPr lang="en-GB" dirty="0" err="1" smtClean="0"/>
              <a:t>ethanoic</a:t>
            </a:r>
            <a:r>
              <a:rPr lang="en-GB" dirty="0" smtClean="0"/>
              <a:t> acid, boiling temperature of 391K.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9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Ethanol </a:t>
            </a:r>
            <a:r>
              <a:rPr lang="en-GB" b="1" dirty="0" smtClean="0">
                <a:sym typeface="Wingdings" pitchFamily="2" charset="2"/>
              </a:rPr>
              <a:t> </a:t>
            </a:r>
            <a:r>
              <a:rPr lang="en-GB" b="1" dirty="0" err="1" smtClean="0">
                <a:sym typeface="Wingdings" pitchFamily="2" charset="2"/>
              </a:rPr>
              <a:t>Ethanoic</a:t>
            </a:r>
            <a:r>
              <a:rPr lang="en-GB" b="1" dirty="0" smtClean="0">
                <a:sym typeface="Wingdings" pitchFamily="2" charset="2"/>
              </a:rPr>
              <a:t> Acid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CH</a:t>
            </a:r>
            <a:r>
              <a:rPr lang="en-GB" b="1" baseline="-25000" dirty="0" smtClean="0">
                <a:solidFill>
                  <a:srgbClr val="FF0000"/>
                </a:solidFill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CH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OH(l) + 2 [O]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 CH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COOH(g) + H</a:t>
            </a:r>
            <a:r>
              <a:rPr lang="en-GB" b="1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O(l)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221088"/>
            <a:ext cx="763284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is the difference between this reaction and the reaction to make </a:t>
            </a:r>
            <a:r>
              <a:rPr lang="en-GB" sz="3200" dirty="0" err="1" smtClean="0"/>
              <a:t>ethanal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895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4313" name="Picture 9" descr="propan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301" y="3316728"/>
            <a:ext cx="3055937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4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5244" y="135279"/>
            <a:ext cx="8229600" cy="1143000"/>
          </a:xfrm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Oxidation of 2</a:t>
            </a:r>
            <a:r>
              <a:rPr lang="en-GB" b="1" dirty="0">
                <a:cs typeface="Arial" charset="0"/>
              </a:rPr>
              <a:t>°</a:t>
            </a:r>
            <a:r>
              <a:rPr lang="en-GB" b="1" dirty="0"/>
              <a:t> alcohols: ketones </a:t>
            </a:r>
          </a:p>
        </p:txBody>
      </p:sp>
      <p:sp>
        <p:nvSpPr>
          <p:cNvPr id="994307" name="Text Box 3"/>
          <p:cNvSpPr txBox="1">
            <a:spLocks noChangeArrowheads="1"/>
          </p:cNvSpPr>
          <p:nvPr/>
        </p:nvSpPr>
        <p:spPr bwMode="auto">
          <a:xfrm>
            <a:off x="565150" y="1271135"/>
            <a:ext cx="85836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Secondary</a:t>
            </a:r>
            <a:r>
              <a:rPr lang="en-GB" sz="2400" dirty="0"/>
              <a:t> alcohols can be oxidized to </a:t>
            </a:r>
            <a:r>
              <a:rPr lang="en-GB" sz="2400" b="1" dirty="0">
                <a:solidFill>
                  <a:srgbClr val="FF6600"/>
                </a:solidFill>
              </a:rPr>
              <a:t>ketones</a:t>
            </a:r>
            <a:r>
              <a:rPr lang="en-GB" sz="2400" dirty="0"/>
              <a:t> by an oxidizing agent such as an aqueous solution of acidified potassium dichromate(VI).</a:t>
            </a:r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540764" y="3253695"/>
            <a:ext cx="45037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Ketones contain a carbonyl group (C=O) attached to any carbon in the chain except a terminal carbon atom, and are named using the suffix –</a:t>
            </a:r>
            <a:r>
              <a:rPr lang="en-GB" sz="2400" i="1" dirty="0"/>
              <a:t>one</a:t>
            </a:r>
            <a:r>
              <a:rPr lang="en-GB" sz="2400" dirty="0"/>
              <a:t>.</a:t>
            </a:r>
            <a:endParaRPr lang="en-GB" sz="2400" dirty="0">
              <a:sym typeface="Symbol" pitchFamily="18" charset="2"/>
            </a:endParaRPr>
          </a:p>
        </p:txBody>
      </p:sp>
      <p:sp>
        <p:nvSpPr>
          <p:cNvPr id="994314" name="Text Box 10"/>
          <p:cNvSpPr txBox="1">
            <a:spLocks noChangeArrowheads="1"/>
          </p:cNvSpPr>
          <p:nvPr/>
        </p:nvSpPr>
        <p:spPr bwMode="auto">
          <a:xfrm>
            <a:off x="5864332" y="4924880"/>
            <a:ext cx="175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b="1" dirty="0" err="1">
                <a:solidFill>
                  <a:srgbClr val="FF6600"/>
                </a:solidFill>
              </a:rPr>
              <a:t>propanone</a:t>
            </a:r>
            <a:endParaRPr lang="en-GB" b="1" dirty="0">
              <a:solidFill>
                <a:srgbClr val="FF6600"/>
              </a:solidFill>
            </a:endParaRPr>
          </a:p>
        </p:txBody>
      </p:sp>
      <p:grpSp>
        <p:nvGrpSpPr>
          <p:cNvPr id="994318" name="Group 14"/>
          <p:cNvGrpSpPr>
            <a:grpSpLocks/>
          </p:cNvGrpSpPr>
          <p:nvPr/>
        </p:nvGrpSpPr>
        <p:grpSpPr bwMode="auto">
          <a:xfrm>
            <a:off x="1538395" y="2471464"/>
            <a:ext cx="6083300" cy="596900"/>
            <a:chOff x="1092" y="2125"/>
            <a:chExt cx="3576" cy="376"/>
          </a:xfrm>
        </p:grpSpPr>
        <p:sp>
          <p:nvSpPr>
            <p:cNvPr id="994316" name="AutoShape 12"/>
            <p:cNvSpPr>
              <a:spLocks noChangeArrowheads="1"/>
            </p:cNvSpPr>
            <p:nvPr/>
          </p:nvSpPr>
          <p:spPr bwMode="auto">
            <a:xfrm>
              <a:off x="1092" y="2125"/>
              <a:ext cx="3576" cy="376"/>
            </a:xfrm>
            <a:prstGeom prst="roundRect">
              <a:avLst>
                <a:gd name="adj" fmla="val 19681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994317" name="Text Box 13"/>
            <p:cNvSpPr txBox="1">
              <a:spLocks noChangeArrowheads="1"/>
            </p:cNvSpPr>
            <p:nvPr/>
          </p:nvSpPr>
          <p:spPr bwMode="auto">
            <a:xfrm>
              <a:off x="1177" y="2169"/>
              <a:ext cx="34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2400" b="1" dirty="0"/>
                <a:t>R</a:t>
              </a:r>
              <a:r>
                <a:rPr lang="en-GB" sz="2400" b="1" baseline="-25000" dirty="0"/>
                <a:t>1</a:t>
              </a:r>
              <a:r>
                <a:rPr lang="en-GB" sz="2400" b="1" dirty="0"/>
                <a:t>CH(OH)R</a:t>
              </a:r>
              <a:r>
                <a:rPr lang="en-GB" sz="2400" b="1" baseline="-25000" dirty="0"/>
                <a:t>2 </a:t>
              </a:r>
              <a:r>
                <a:rPr lang="en-GB" sz="2400" b="1" dirty="0"/>
                <a:t> +  [O]  </a:t>
              </a:r>
              <a:r>
                <a:rPr lang="en-GB" sz="2400" b="1" dirty="0">
                  <a:sym typeface="Symbol" pitchFamily="18" charset="2"/>
                </a:rPr>
                <a:t>  R</a:t>
              </a:r>
              <a:r>
                <a:rPr lang="en-GB" sz="2400" b="1" baseline="-25000" dirty="0">
                  <a:sym typeface="Symbol" pitchFamily="18" charset="2"/>
                </a:rPr>
                <a:t>1</a:t>
              </a:r>
              <a:r>
                <a:rPr lang="en-GB" sz="2400" b="1" dirty="0">
                  <a:sym typeface="Symbol" pitchFamily="18" charset="2"/>
                </a:rPr>
                <a:t>COR</a:t>
              </a:r>
              <a:r>
                <a:rPr lang="en-GB" sz="2400" b="1" baseline="-25000" dirty="0">
                  <a:sym typeface="Symbol" pitchFamily="18" charset="2"/>
                </a:rPr>
                <a:t>2</a:t>
              </a:r>
              <a:r>
                <a:rPr lang="en-GB" sz="2400" b="1" dirty="0">
                  <a:sym typeface="Symbol" pitchFamily="18" charset="2"/>
                </a:rPr>
                <a:t>  +  H</a:t>
              </a:r>
              <a:r>
                <a:rPr lang="en-GB" sz="2400" b="1" baseline="-25000" dirty="0">
                  <a:sym typeface="Symbol" pitchFamily="18" charset="2"/>
                </a:rPr>
                <a:t>2</a:t>
              </a:r>
              <a:r>
                <a:rPr lang="en-GB" sz="2400" b="1" dirty="0">
                  <a:sym typeface="Symbol" pitchFamily="18" charset="2"/>
                </a:rPr>
                <a:t>O</a:t>
              </a:r>
            </a:p>
          </p:txBody>
        </p:sp>
      </p:grpSp>
      <p:sp>
        <p:nvSpPr>
          <p:cNvPr id="994319" name="Text Box 15"/>
          <p:cNvSpPr txBox="1">
            <a:spLocks noChangeArrowheads="1"/>
          </p:cNvSpPr>
          <p:nvPr/>
        </p:nvSpPr>
        <p:spPr bwMode="auto">
          <a:xfrm>
            <a:off x="576982" y="5445224"/>
            <a:ext cx="76215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Tertiary</a:t>
            </a:r>
            <a:r>
              <a:rPr lang="en-GB" sz="2400" b="1" dirty="0"/>
              <a:t> alcohols are resistant to oxidation due to the lack of hydrogen atoms on the carbon atom to which the hydroxyl group is attached.</a:t>
            </a:r>
            <a:endParaRPr lang="en-GB" sz="24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438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9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9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8" grpId="0"/>
      <p:bldP spid="994314" grpId="0"/>
      <p:bldP spid="9943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3A5580-BFF2-4ED9-823C-CA3993583040}" type="slidenum">
              <a:rPr lang="en-US"/>
              <a:pPr/>
              <a:t>15</a:t>
            </a:fld>
            <a:endParaRPr lang="en-US"/>
          </a:p>
        </p:txBody>
      </p:sp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179388" y="333375"/>
            <a:ext cx="34925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H	H	</a:t>
            </a:r>
            <a:endParaRPr lang="en-GB" sz="3200" baseline="30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  H	C</a:t>
            </a:r>
            <a:r>
              <a:rPr lang="en-GB" sz="2400" baseline="-25000">
                <a:latin typeface="Times New Roman" pitchFamily="18" charset="0"/>
              </a:rPr>
              <a:t>	</a:t>
            </a:r>
            <a:r>
              <a:rPr lang="en-GB" sz="2400">
                <a:latin typeface="Times New Roman" pitchFamily="18" charset="0"/>
              </a:rPr>
              <a:t>C      OH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		   </a:t>
            </a:r>
          </a:p>
          <a:p>
            <a:pPr>
              <a:spcBef>
                <a:spcPct val="50000"/>
              </a:spcBef>
            </a:pPr>
            <a:r>
              <a:rPr lang="en-GB"/>
              <a:t>	</a:t>
            </a:r>
            <a:r>
              <a:rPr lang="en-GB" sz="2400">
                <a:latin typeface="Times New Roman" pitchFamily="18" charset="0"/>
              </a:rPr>
              <a:t>H	CH</a:t>
            </a:r>
            <a:r>
              <a:rPr lang="en-GB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00036" name="Line 4"/>
          <p:cNvSpPr>
            <a:spLocks noChangeShapeType="1"/>
          </p:cNvSpPr>
          <p:nvPr/>
        </p:nvSpPr>
        <p:spPr bwMode="auto">
          <a:xfrm>
            <a:off x="3635375" y="1341438"/>
            <a:ext cx="71913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1476375" y="6237288"/>
            <a:ext cx="511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cannot oxidise to carboxylic acid</a:t>
            </a:r>
            <a:endParaRPr lang="en-GB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1116013" y="270827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propan-2-ol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23850" y="5157788"/>
            <a:ext cx="6477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1258888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611188" y="14128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2195513" y="6921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3" name="Line 11"/>
          <p:cNvSpPr>
            <a:spLocks noChangeShapeType="1"/>
          </p:cNvSpPr>
          <p:nvPr/>
        </p:nvSpPr>
        <p:spPr bwMode="auto">
          <a:xfrm flipV="1">
            <a:off x="140335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>
            <a:off x="1258888" y="16287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5" name="Line 13"/>
          <p:cNvSpPr>
            <a:spLocks noChangeShapeType="1"/>
          </p:cNvSpPr>
          <p:nvPr/>
        </p:nvSpPr>
        <p:spPr bwMode="auto">
          <a:xfrm>
            <a:off x="2195513" y="15573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6" name="Line 14"/>
          <p:cNvSpPr>
            <a:spLocks noChangeShapeType="1"/>
          </p:cNvSpPr>
          <p:nvPr/>
        </p:nvSpPr>
        <p:spPr bwMode="auto">
          <a:xfrm>
            <a:off x="2339975" y="14128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7" name="Line 15"/>
          <p:cNvSpPr>
            <a:spLocks noChangeShapeType="1"/>
          </p:cNvSpPr>
          <p:nvPr/>
        </p:nvSpPr>
        <p:spPr bwMode="auto">
          <a:xfrm>
            <a:off x="5724525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8" name="Line 16"/>
          <p:cNvSpPr>
            <a:spLocks noChangeShapeType="1"/>
          </p:cNvSpPr>
          <p:nvPr/>
        </p:nvSpPr>
        <p:spPr bwMode="auto">
          <a:xfrm flipV="1">
            <a:off x="58674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5724525" y="16287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5148263" y="14128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1" name="Line 19"/>
          <p:cNvSpPr>
            <a:spLocks noChangeShapeType="1"/>
          </p:cNvSpPr>
          <p:nvPr/>
        </p:nvSpPr>
        <p:spPr bwMode="auto">
          <a:xfrm flipV="1">
            <a:off x="6804025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2" name="Line 20"/>
          <p:cNvSpPr>
            <a:spLocks noChangeShapeType="1"/>
          </p:cNvSpPr>
          <p:nvPr/>
        </p:nvSpPr>
        <p:spPr bwMode="auto">
          <a:xfrm>
            <a:off x="6804025" y="1557338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3" name="Line 21"/>
          <p:cNvSpPr>
            <a:spLocks noChangeShapeType="1"/>
          </p:cNvSpPr>
          <p:nvPr/>
        </p:nvSpPr>
        <p:spPr bwMode="auto">
          <a:xfrm flipV="1">
            <a:off x="6877050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5148263" y="2781300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propanone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(a ketone)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300055" name="Text Box 23"/>
          <p:cNvSpPr txBox="1">
            <a:spLocks noChangeArrowheads="1"/>
          </p:cNvSpPr>
          <p:nvPr/>
        </p:nvSpPr>
        <p:spPr bwMode="auto">
          <a:xfrm>
            <a:off x="971550" y="4076700"/>
            <a:ext cx="3960813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H	       O</a:t>
            </a:r>
            <a:endParaRPr lang="en-GB" sz="3200" baseline="30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  H	C</a:t>
            </a:r>
            <a:r>
              <a:rPr lang="en-GB" sz="2400" baseline="-25000">
                <a:latin typeface="Times New Roman" pitchFamily="18" charset="0"/>
              </a:rPr>
              <a:t>	</a:t>
            </a:r>
            <a:r>
              <a:rPr lang="en-GB" sz="2400">
                <a:latin typeface="Times New Roman" pitchFamily="18" charset="0"/>
              </a:rPr>
              <a:t>C      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	        OH	   </a:t>
            </a:r>
          </a:p>
          <a:p>
            <a:pPr>
              <a:spcBef>
                <a:spcPct val="50000"/>
              </a:spcBef>
            </a:pPr>
            <a:r>
              <a:rPr lang="en-GB"/>
              <a:t>	</a:t>
            </a:r>
            <a:r>
              <a:rPr lang="en-GB" sz="2400">
                <a:latin typeface="Times New Roman" pitchFamily="18" charset="0"/>
              </a:rPr>
              <a:t>H	</a:t>
            </a:r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>
            <a:off x="5724525" y="7651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7" name="Line 25"/>
          <p:cNvSpPr>
            <a:spLocks noChangeShapeType="1"/>
          </p:cNvSpPr>
          <p:nvPr/>
        </p:nvSpPr>
        <p:spPr bwMode="auto">
          <a:xfrm flipV="1">
            <a:off x="58674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8" name="Line 26"/>
          <p:cNvSpPr>
            <a:spLocks noChangeShapeType="1"/>
          </p:cNvSpPr>
          <p:nvPr/>
        </p:nvSpPr>
        <p:spPr bwMode="auto">
          <a:xfrm>
            <a:off x="5724525" y="16287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59" name="Line 27"/>
          <p:cNvSpPr>
            <a:spLocks noChangeShapeType="1"/>
          </p:cNvSpPr>
          <p:nvPr/>
        </p:nvSpPr>
        <p:spPr bwMode="auto">
          <a:xfrm>
            <a:off x="5148263" y="14128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0" name="Line 28"/>
          <p:cNvSpPr>
            <a:spLocks noChangeShapeType="1"/>
          </p:cNvSpPr>
          <p:nvPr/>
        </p:nvSpPr>
        <p:spPr bwMode="auto">
          <a:xfrm flipV="1">
            <a:off x="6804025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6804025" y="1557338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2" name="Text Box 30"/>
          <p:cNvSpPr txBox="1">
            <a:spLocks noChangeArrowheads="1"/>
          </p:cNvSpPr>
          <p:nvPr/>
        </p:nvSpPr>
        <p:spPr bwMode="auto">
          <a:xfrm>
            <a:off x="4643438" y="333375"/>
            <a:ext cx="3960812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H	       O</a:t>
            </a:r>
            <a:endParaRPr lang="en-GB" sz="3200" baseline="30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1200">
                <a:latin typeface="Times New Roman" pitchFamily="18" charset="0"/>
              </a:rPr>
              <a:t>			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  H	C</a:t>
            </a:r>
            <a:r>
              <a:rPr lang="en-GB" sz="2400" baseline="-25000">
                <a:latin typeface="Times New Roman" pitchFamily="18" charset="0"/>
              </a:rPr>
              <a:t>	</a:t>
            </a:r>
            <a:r>
              <a:rPr lang="en-GB" sz="2400">
                <a:latin typeface="Times New Roman" pitchFamily="18" charset="0"/>
              </a:rPr>
              <a:t>C      </a:t>
            </a:r>
          </a:p>
          <a:p>
            <a:pPr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		        CH</a:t>
            </a:r>
            <a:r>
              <a:rPr lang="en-GB" sz="2400" baseline="-25000">
                <a:latin typeface="Times New Roman" pitchFamily="18" charset="0"/>
              </a:rPr>
              <a:t>3</a:t>
            </a:r>
            <a:r>
              <a:rPr lang="en-GB" sz="2400">
                <a:latin typeface="Times New Roman" pitchFamily="18" charset="0"/>
              </a:rPr>
              <a:t>	   </a:t>
            </a:r>
          </a:p>
          <a:p>
            <a:pPr>
              <a:spcBef>
                <a:spcPct val="50000"/>
              </a:spcBef>
            </a:pPr>
            <a:r>
              <a:rPr lang="en-GB"/>
              <a:t>	</a:t>
            </a:r>
            <a:r>
              <a:rPr lang="en-GB" sz="2400">
                <a:latin typeface="Times New Roman" pitchFamily="18" charset="0"/>
              </a:rPr>
              <a:t>H	</a:t>
            </a:r>
          </a:p>
        </p:txBody>
      </p:sp>
      <p:sp>
        <p:nvSpPr>
          <p:cNvPr id="300063" name="Line 31"/>
          <p:cNvSpPr>
            <a:spLocks noChangeShapeType="1"/>
          </p:cNvSpPr>
          <p:nvPr/>
        </p:nvSpPr>
        <p:spPr bwMode="auto">
          <a:xfrm flipV="1">
            <a:off x="6877050" y="692150"/>
            <a:ext cx="2873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4" name="Line 32"/>
          <p:cNvSpPr>
            <a:spLocks noChangeShapeType="1"/>
          </p:cNvSpPr>
          <p:nvPr/>
        </p:nvSpPr>
        <p:spPr bwMode="auto">
          <a:xfrm>
            <a:off x="2052638" y="45100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5" name="Line 33"/>
          <p:cNvSpPr>
            <a:spLocks noChangeShapeType="1"/>
          </p:cNvSpPr>
          <p:nvPr/>
        </p:nvSpPr>
        <p:spPr bwMode="auto">
          <a:xfrm flipV="1">
            <a:off x="2195513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6" name="Line 34"/>
          <p:cNvSpPr>
            <a:spLocks noChangeShapeType="1"/>
          </p:cNvSpPr>
          <p:nvPr/>
        </p:nvSpPr>
        <p:spPr bwMode="auto">
          <a:xfrm>
            <a:off x="2052638" y="53736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7" name="Line 35"/>
          <p:cNvSpPr>
            <a:spLocks noChangeShapeType="1"/>
          </p:cNvSpPr>
          <p:nvPr/>
        </p:nvSpPr>
        <p:spPr bwMode="auto">
          <a:xfrm>
            <a:off x="1476375" y="515778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8" name="Line 36"/>
          <p:cNvSpPr>
            <a:spLocks noChangeShapeType="1"/>
          </p:cNvSpPr>
          <p:nvPr/>
        </p:nvSpPr>
        <p:spPr bwMode="auto">
          <a:xfrm flipV="1">
            <a:off x="3132138" y="44370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69" name="Line 37"/>
          <p:cNvSpPr>
            <a:spLocks noChangeShapeType="1"/>
          </p:cNvSpPr>
          <p:nvPr/>
        </p:nvSpPr>
        <p:spPr bwMode="auto">
          <a:xfrm>
            <a:off x="3132138" y="5302250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70" name="Line 38"/>
          <p:cNvSpPr>
            <a:spLocks noChangeShapeType="1"/>
          </p:cNvSpPr>
          <p:nvPr/>
        </p:nvSpPr>
        <p:spPr bwMode="auto">
          <a:xfrm flipV="1">
            <a:off x="3205163" y="44370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0071" name="Line 39"/>
          <p:cNvSpPr>
            <a:spLocks noChangeShapeType="1"/>
          </p:cNvSpPr>
          <p:nvPr/>
        </p:nvSpPr>
        <p:spPr bwMode="auto">
          <a:xfrm flipH="1">
            <a:off x="395288" y="4652963"/>
            <a:ext cx="431800" cy="10810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0072" name="Line 40"/>
          <p:cNvSpPr>
            <a:spLocks noChangeShapeType="1"/>
          </p:cNvSpPr>
          <p:nvPr/>
        </p:nvSpPr>
        <p:spPr bwMode="auto">
          <a:xfrm>
            <a:off x="468313" y="4581525"/>
            <a:ext cx="358775" cy="11525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148263" y="3789040"/>
            <a:ext cx="3312169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Secondary alcohols are oxidised to ketones by acidified dichromate.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998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00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0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0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0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0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0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0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0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0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0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0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0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0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00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00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00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0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0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0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0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0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0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0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0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30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30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8" grpId="0"/>
      <p:bldP spid="300039" grpId="0" animBg="1"/>
      <p:bldP spid="300040" grpId="0" animBg="1"/>
      <p:bldP spid="300041" grpId="0" animBg="1"/>
      <p:bldP spid="300041" grpId="1" animBg="1"/>
      <p:bldP spid="300042" grpId="0" animBg="1"/>
      <p:bldP spid="300043" grpId="0" animBg="1"/>
      <p:bldP spid="300044" grpId="0" animBg="1"/>
      <p:bldP spid="300045" grpId="0" animBg="1"/>
      <p:bldP spid="300046" grpId="0" animBg="1"/>
      <p:bldP spid="300047" grpId="0" animBg="1"/>
      <p:bldP spid="300048" grpId="0" animBg="1"/>
      <p:bldP spid="300049" grpId="0" animBg="1"/>
      <p:bldP spid="300050" grpId="0" animBg="1"/>
      <p:bldP spid="300051" grpId="0" animBg="1"/>
      <p:bldP spid="300052" grpId="0" animBg="1"/>
      <p:bldP spid="300053" grpId="0" animBg="1"/>
      <p:bldP spid="300054" grpId="0"/>
      <p:bldP spid="300056" grpId="0" animBg="1"/>
      <p:bldP spid="300057" grpId="0" animBg="1"/>
      <p:bldP spid="300058" grpId="0" animBg="1"/>
      <p:bldP spid="300059" grpId="0" animBg="1"/>
      <p:bldP spid="300060" grpId="0" animBg="1"/>
      <p:bldP spid="300061" grpId="0" animBg="1"/>
      <p:bldP spid="300063" grpId="0" animBg="1"/>
      <p:bldP spid="300064" grpId="0" animBg="1"/>
      <p:bldP spid="300065" grpId="0" animBg="1"/>
      <p:bldP spid="300066" grpId="0" animBg="1"/>
      <p:bldP spid="300067" grpId="0" animBg="1"/>
      <p:bldP spid="300068" grpId="0" animBg="1"/>
      <p:bldP spid="300069" grpId="0" animBg="1"/>
      <p:bldP spid="300070" grpId="0" animBg="1"/>
      <p:bldP spid="300071" grpId="0" animBg="1"/>
      <p:bldP spid="300072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Aldehyde, ketone or carboxylic acid?</a:t>
            </a:r>
          </a:p>
        </p:txBody>
      </p:sp>
      <p:pic>
        <p:nvPicPr>
          <p:cNvPr id="996356" name="Picture 4" descr="flash_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15888"/>
            <a:ext cx="38576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6358" name="Picture 6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52" name="ShockwaveFlash1" r:id="rId2" imgW="1828800" imgH="1828800"/>
        </mc:Choice>
        <mc:Fallback>
          <p:control name="ShockwaveFlash1" r:id="rId2" imgW="1828800" imgH="182880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12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678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0943" name="Picture 15" descr="flash_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15888"/>
            <a:ext cx="38576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0944" name="Picture 16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0946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What’s the structure?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24" name="ShockwaveFlash1" r:id="rId2" imgW="1828800" imgH="1828800"/>
        </mc:Choice>
        <mc:Fallback>
          <p:control name="ShockwaveFlash1" r:id="rId2" imgW="1828800" imgH="182880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12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808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GB" b="1" dirty="0" smtClean="0"/>
              <a:t>Exam Questions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Aldehydes, </a:t>
            </a:r>
            <a:r>
              <a:rPr lang="en-GB" dirty="0" smtClean="0"/>
              <a:t>Ketones </a:t>
            </a:r>
            <a:r>
              <a:rPr lang="en-GB" dirty="0" smtClean="0"/>
              <a:t>and Carboxylic Acids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formulas: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459148" y="1044303"/>
            <a:ext cx="8583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dirty="0"/>
              <a:t>A chain of carbon atoms can be represented by R when drawing the structure. This is referred to as an </a:t>
            </a:r>
            <a:r>
              <a:rPr lang="en-GB" b="1" dirty="0">
                <a:solidFill>
                  <a:srgbClr val="FF6600"/>
                </a:solidFill>
              </a:rPr>
              <a:t>R group</a:t>
            </a:r>
            <a:r>
              <a:rPr lang="en-GB" dirty="0"/>
              <a:t>.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94117" y="-66040"/>
            <a:ext cx="8229600" cy="1143000"/>
          </a:xfrm>
          <a:solidFill>
            <a:srgbClr val="FF33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/>
              <a:t>Primary, secondary and tertiary</a:t>
            </a:r>
          </a:p>
        </p:txBody>
      </p:sp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565150" y="1892300"/>
            <a:ext cx="5100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b="1">
                <a:solidFill>
                  <a:srgbClr val="FF6600"/>
                </a:solidFill>
              </a:rPr>
              <a:t>Primary (1</a:t>
            </a:r>
            <a:r>
              <a:rPr lang="en-US" b="1">
                <a:solidFill>
                  <a:srgbClr val="FF6600"/>
                </a:solidFill>
                <a:cs typeface="Arial" charset="0"/>
              </a:rPr>
              <a:t>°) alcohols</a:t>
            </a:r>
            <a:r>
              <a:rPr lang="en-US">
                <a:solidFill>
                  <a:srgbClr val="010066"/>
                </a:solidFill>
                <a:cs typeface="Arial" charset="0"/>
              </a:rPr>
              <a:t> have one R group attached to the carbon to which the OH group is attached.</a:t>
            </a:r>
          </a:p>
        </p:txBody>
      </p:sp>
      <p:sp>
        <p:nvSpPr>
          <p:cNvPr id="1041414" name="Text Box 6"/>
          <p:cNvSpPr txBox="1">
            <a:spLocks noChangeArrowheads="1"/>
          </p:cNvSpPr>
          <p:nvPr/>
        </p:nvSpPr>
        <p:spPr bwMode="auto">
          <a:xfrm>
            <a:off x="566738" y="3411538"/>
            <a:ext cx="5362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b="1">
                <a:solidFill>
                  <a:srgbClr val="FF6600"/>
                </a:solidFill>
              </a:rPr>
              <a:t>Secondary (2</a:t>
            </a:r>
            <a:r>
              <a:rPr lang="en-US" b="1">
                <a:solidFill>
                  <a:srgbClr val="FF6600"/>
                </a:solidFill>
                <a:cs typeface="Arial" charset="0"/>
              </a:rPr>
              <a:t>°) </a:t>
            </a:r>
            <a:r>
              <a:rPr lang="en-US" b="1">
                <a:solidFill>
                  <a:srgbClr val="FF6600"/>
                </a:solidFill>
              </a:rPr>
              <a:t>alcohols</a:t>
            </a:r>
            <a:r>
              <a:rPr lang="en-US">
                <a:solidFill>
                  <a:srgbClr val="010066"/>
                </a:solidFill>
              </a:rPr>
              <a:t> have two R groups attached to the carbon to which the OH group is attached.</a:t>
            </a:r>
          </a:p>
        </p:txBody>
      </p:sp>
      <p:sp>
        <p:nvSpPr>
          <p:cNvPr id="1041416" name="Text Box 8"/>
          <p:cNvSpPr txBox="1">
            <a:spLocks noChangeArrowheads="1"/>
          </p:cNvSpPr>
          <p:nvPr/>
        </p:nvSpPr>
        <p:spPr bwMode="auto">
          <a:xfrm>
            <a:off x="554038" y="4929188"/>
            <a:ext cx="530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b="1">
                <a:solidFill>
                  <a:srgbClr val="FF6600"/>
                </a:solidFill>
              </a:rPr>
              <a:t>Tertiary (3</a:t>
            </a:r>
            <a:r>
              <a:rPr lang="en-US" b="1">
                <a:solidFill>
                  <a:srgbClr val="FF6600"/>
                </a:solidFill>
                <a:cs typeface="Arial" charset="0"/>
              </a:rPr>
              <a:t>°) </a:t>
            </a:r>
            <a:r>
              <a:rPr lang="en-US" b="1">
                <a:solidFill>
                  <a:srgbClr val="FF6600"/>
                </a:solidFill>
              </a:rPr>
              <a:t>alcohols</a:t>
            </a:r>
            <a:r>
              <a:rPr lang="en-US">
                <a:solidFill>
                  <a:srgbClr val="010066"/>
                </a:solidFill>
              </a:rPr>
              <a:t> have three R groups attached to the carbon to which the OH group is attached.</a:t>
            </a:r>
          </a:p>
        </p:txBody>
      </p:sp>
      <p:pic>
        <p:nvPicPr>
          <p:cNvPr id="1041418" name="Picture 10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28" name="Picture 20" descr="tertiary_alcoh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49800"/>
            <a:ext cx="1773238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29" name="Picture 21" descr="primary_alcoh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1712913"/>
            <a:ext cx="1658938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30" name="Picture 22" descr="secondary_alcoho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8" y="3232150"/>
            <a:ext cx="1773237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9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4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/>
      <p:bldP spid="1041414" grpId="0"/>
      <p:bldP spid="10414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/>
              <a:t>MBW – Draw the following compounds..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err="1" smtClean="0"/>
              <a:t>Ethanal</a:t>
            </a:r>
            <a:endParaRPr lang="en-GB" dirty="0" smtClean="0"/>
          </a:p>
          <a:p>
            <a:r>
              <a:rPr lang="en-GB" dirty="0" err="1" smtClean="0"/>
              <a:t>Ethanoic</a:t>
            </a:r>
            <a:r>
              <a:rPr lang="en-GB" dirty="0" smtClean="0"/>
              <a:t> acid</a:t>
            </a:r>
          </a:p>
          <a:p>
            <a:r>
              <a:rPr lang="en-GB" dirty="0" err="1" smtClean="0"/>
              <a:t>Propanal</a:t>
            </a:r>
            <a:endParaRPr lang="en-GB" dirty="0" smtClean="0"/>
          </a:p>
          <a:p>
            <a:r>
              <a:rPr lang="en-GB" dirty="0" err="1" smtClean="0"/>
              <a:t>Propanoic</a:t>
            </a:r>
            <a:r>
              <a:rPr lang="en-GB" dirty="0" smtClean="0"/>
              <a:t> acid</a:t>
            </a:r>
          </a:p>
          <a:p>
            <a:r>
              <a:rPr lang="en-GB" dirty="0" err="1" smtClean="0"/>
              <a:t>Propanone</a:t>
            </a:r>
            <a:endParaRPr lang="en-GB" dirty="0" smtClean="0"/>
          </a:p>
          <a:p>
            <a:r>
              <a:rPr lang="en-GB" dirty="0" err="1" smtClean="0"/>
              <a:t>Butanal</a:t>
            </a:r>
            <a:endParaRPr lang="en-GB" dirty="0" smtClean="0"/>
          </a:p>
          <a:p>
            <a:r>
              <a:rPr lang="en-GB" dirty="0" err="1" smtClean="0"/>
              <a:t>Butanoic</a:t>
            </a:r>
            <a:r>
              <a:rPr lang="en-GB" dirty="0" smtClean="0"/>
              <a:t> acid</a:t>
            </a:r>
          </a:p>
          <a:p>
            <a:r>
              <a:rPr lang="en-GB" dirty="0" smtClean="0"/>
              <a:t>Butanone</a:t>
            </a:r>
          </a:p>
        </p:txBody>
      </p:sp>
    </p:spTree>
    <p:extLst>
      <p:ext uri="{BB962C8B-B14F-4D97-AF65-F5344CB8AC3E}">
        <p14:creationId xmlns:p14="http://schemas.microsoft.com/office/powerpoint/2010/main" val="48340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6124" name="Picture 12" descr="propan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25" y="4270375"/>
            <a:ext cx="2855913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6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/>
              <a:t>Oxidation of 1</a:t>
            </a:r>
            <a:r>
              <a:rPr lang="en-GB" b="1" dirty="0">
                <a:cs typeface="Arial" charset="0"/>
              </a:rPr>
              <a:t>°</a:t>
            </a:r>
            <a:r>
              <a:rPr lang="en-GB" b="1" dirty="0"/>
              <a:t> alcohols: aldehydes</a:t>
            </a:r>
          </a:p>
        </p:txBody>
      </p:sp>
      <p:sp>
        <p:nvSpPr>
          <p:cNvPr id="986115" name="Text Box 3"/>
          <p:cNvSpPr txBox="1">
            <a:spLocks noChangeArrowheads="1"/>
          </p:cNvSpPr>
          <p:nvPr/>
        </p:nvSpPr>
        <p:spPr bwMode="auto">
          <a:xfrm>
            <a:off x="395536" y="1484312"/>
            <a:ext cx="8583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Primary</a:t>
            </a:r>
            <a:r>
              <a:rPr lang="en-GB" sz="2400" dirty="0"/>
              <a:t> alcohols can be oxidized to </a:t>
            </a:r>
            <a:r>
              <a:rPr lang="en-GB" sz="2400" b="1" dirty="0">
                <a:solidFill>
                  <a:srgbClr val="FF6600"/>
                </a:solidFill>
              </a:rPr>
              <a:t>aldehydes</a:t>
            </a:r>
            <a:r>
              <a:rPr lang="en-GB" sz="2400" dirty="0"/>
              <a:t> by an oxidizing agent such as an aqueous solution of acidified potassium dichromate(VI).</a:t>
            </a:r>
          </a:p>
        </p:txBody>
      </p:sp>
      <p:sp>
        <p:nvSpPr>
          <p:cNvPr id="986116" name="Text Box 4"/>
          <p:cNvSpPr txBox="1">
            <a:spLocks noChangeArrowheads="1"/>
          </p:cNvSpPr>
          <p:nvPr/>
        </p:nvSpPr>
        <p:spPr bwMode="auto">
          <a:xfrm>
            <a:off x="565150" y="4402138"/>
            <a:ext cx="42433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Aldehydes contain a carbonyl group (C=O) at the end of the carbon chain, and are named using the suffix –</a:t>
            </a:r>
            <a:r>
              <a:rPr lang="en-GB" sz="2400" i="1" dirty="0"/>
              <a:t>al</a:t>
            </a:r>
            <a:r>
              <a:rPr lang="en-GB" sz="2400" dirty="0"/>
              <a:t>.</a:t>
            </a:r>
            <a:endParaRPr lang="en-GB" sz="2400" dirty="0">
              <a:sym typeface="Symbol" pitchFamily="18" charset="2"/>
            </a:endParaRPr>
          </a:p>
        </p:txBody>
      </p:sp>
      <p:sp>
        <p:nvSpPr>
          <p:cNvPr id="986118" name="Text Box 6"/>
          <p:cNvSpPr txBox="1">
            <a:spLocks noChangeArrowheads="1"/>
          </p:cNvSpPr>
          <p:nvPr/>
        </p:nvSpPr>
        <p:spPr bwMode="auto">
          <a:xfrm>
            <a:off x="406422" y="2542440"/>
            <a:ext cx="8583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When the symbol equation is written, the oxidizing agent is represented by [O]:</a:t>
            </a:r>
          </a:p>
        </p:txBody>
      </p:sp>
      <p:grpSp>
        <p:nvGrpSpPr>
          <p:cNvPr id="986121" name="Group 9"/>
          <p:cNvGrpSpPr>
            <a:grpSpLocks/>
          </p:cNvGrpSpPr>
          <p:nvPr/>
        </p:nvGrpSpPr>
        <p:grpSpPr bwMode="auto">
          <a:xfrm>
            <a:off x="1863725" y="3530373"/>
            <a:ext cx="5416550" cy="596900"/>
            <a:chOff x="1174" y="2123"/>
            <a:chExt cx="3412" cy="376"/>
          </a:xfrm>
        </p:grpSpPr>
        <p:sp>
          <p:nvSpPr>
            <p:cNvPr id="986120" name="AutoShape 8"/>
            <p:cNvSpPr>
              <a:spLocks noChangeArrowheads="1"/>
            </p:cNvSpPr>
            <p:nvPr/>
          </p:nvSpPr>
          <p:spPr bwMode="auto">
            <a:xfrm>
              <a:off x="1174" y="2123"/>
              <a:ext cx="3412" cy="376"/>
            </a:xfrm>
            <a:prstGeom prst="roundRect">
              <a:avLst>
                <a:gd name="adj" fmla="val 19681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986119" name="Text Box 7"/>
            <p:cNvSpPr txBox="1">
              <a:spLocks noChangeArrowheads="1"/>
            </p:cNvSpPr>
            <p:nvPr/>
          </p:nvSpPr>
          <p:spPr bwMode="auto">
            <a:xfrm>
              <a:off x="1296" y="2167"/>
              <a:ext cx="3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b="1"/>
                <a:t>RCH</a:t>
              </a:r>
              <a:r>
                <a:rPr lang="en-GB" b="1" baseline="-25000"/>
                <a:t>2</a:t>
              </a:r>
              <a:r>
                <a:rPr lang="en-GB" b="1"/>
                <a:t>OH  +  [O]  </a:t>
              </a:r>
              <a:r>
                <a:rPr lang="en-GB" b="1">
                  <a:sym typeface="Symbol" pitchFamily="18" charset="2"/>
                </a:rPr>
                <a:t>  RCHO  +  H</a:t>
              </a:r>
              <a:r>
                <a:rPr lang="en-GB" b="1" baseline="-25000">
                  <a:sym typeface="Symbol" pitchFamily="18" charset="2"/>
                </a:rPr>
                <a:t>2</a:t>
              </a:r>
              <a:r>
                <a:rPr lang="en-GB" b="1">
                  <a:sym typeface="Symbol" pitchFamily="18" charset="2"/>
                </a:rPr>
                <a:t>O</a:t>
              </a:r>
            </a:p>
          </p:txBody>
        </p:sp>
      </p:grpSp>
      <p:sp>
        <p:nvSpPr>
          <p:cNvPr id="986122" name="Text Box 10"/>
          <p:cNvSpPr txBox="1">
            <a:spLocks noChangeArrowheads="1"/>
          </p:cNvSpPr>
          <p:nvPr/>
        </p:nvSpPr>
        <p:spPr bwMode="auto">
          <a:xfrm>
            <a:off x="5934075" y="6043613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rgbClr val="FF6600"/>
                </a:solidFill>
              </a:rPr>
              <a:t>propanal</a:t>
            </a:r>
          </a:p>
        </p:txBody>
      </p:sp>
    </p:spTree>
    <p:extLst>
      <p:ext uri="{BB962C8B-B14F-4D97-AF65-F5344CB8AC3E}">
        <p14:creationId xmlns:p14="http://schemas.microsoft.com/office/powerpoint/2010/main" val="206254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8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8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6" grpId="0"/>
      <p:bldP spid="986118" grpId="0"/>
      <p:bldP spid="986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8717"/>
            <a:ext cx="8229600" cy="1143000"/>
          </a:xfrm>
          <a:solidFill>
            <a:srgbClr val="FF33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/>
              <a:t>Synthesis of </a:t>
            </a:r>
            <a:r>
              <a:rPr lang="en-GB" b="1" dirty="0" smtClean="0"/>
              <a:t>aldehydes – Distillation with addition</a:t>
            </a:r>
            <a:endParaRPr lang="en-GB" b="1" dirty="0"/>
          </a:p>
        </p:txBody>
      </p:sp>
      <p:pic>
        <p:nvPicPr>
          <p:cNvPr id="988185" name="Picture 25" descr="aldehyde_artwo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71" y="852375"/>
            <a:ext cx="5746750" cy="581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8164" name="Text Box 4"/>
          <p:cNvSpPr txBox="1">
            <a:spLocks noChangeArrowheads="1"/>
          </p:cNvSpPr>
          <p:nvPr/>
        </p:nvSpPr>
        <p:spPr bwMode="auto">
          <a:xfrm>
            <a:off x="4653519" y="1340768"/>
            <a:ext cx="4421981" cy="16312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dirty="0"/>
              <a:t>When aldehydes are prepared by the reaction of a primary alcohol with acidified potassium dichromate(VI), the aldehyde is distilled off and collected, preventing further oxidation.</a:t>
            </a:r>
          </a:p>
        </p:txBody>
      </p:sp>
      <p:sp>
        <p:nvSpPr>
          <p:cNvPr id="988173" name="Text Box 13"/>
          <p:cNvSpPr txBox="1">
            <a:spLocks noChangeArrowheads="1"/>
          </p:cNvSpPr>
          <p:nvPr/>
        </p:nvSpPr>
        <p:spPr bwMode="auto">
          <a:xfrm>
            <a:off x="2016125" y="6059488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>
                <a:solidFill>
                  <a:srgbClr val="FF6600"/>
                </a:solidFill>
              </a:rPr>
              <a:t>heat</a:t>
            </a:r>
          </a:p>
        </p:txBody>
      </p:sp>
      <p:sp>
        <p:nvSpPr>
          <p:cNvPr id="988174" name="Text Box 14"/>
          <p:cNvSpPr txBox="1">
            <a:spLocks noChangeArrowheads="1"/>
          </p:cNvSpPr>
          <p:nvPr/>
        </p:nvSpPr>
        <p:spPr bwMode="auto">
          <a:xfrm>
            <a:off x="3482975" y="45354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>
                <a:solidFill>
                  <a:srgbClr val="FF6600"/>
                </a:solidFill>
              </a:rPr>
              <a:t>water in</a:t>
            </a:r>
          </a:p>
        </p:txBody>
      </p:sp>
      <p:sp>
        <p:nvSpPr>
          <p:cNvPr id="988175" name="Text Box 15"/>
          <p:cNvSpPr txBox="1">
            <a:spLocks noChangeArrowheads="1"/>
          </p:cNvSpPr>
          <p:nvPr/>
        </p:nvSpPr>
        <p:spPr bwMode="auto">
          <a:xfrm>
            <a:off x="4632325" y="3284538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>
                <a:solidFill>
                  <a:srgbClr val="FF6600"/>
                </a:solidFill>
              </a:rPr>
              <a:t>water out</a:t>
            </a:r>
          </a:p>
        </p:txBody>
      </p:sp>
      <p:grpSp>
        <p:nvGrpSpPr>
          <p:cNvPr id="988179" name="Group 19"/>
          <p:cNvGrpSpPr>
            <a:grpSpLocks/>
          </p:cNvGrpSpPr>
          <p:nvPr/>
        </p:nvGrpSpPr>
        <p:grpSpPr bwMode="auto">
          <a:xfrm>
            <a:off x="187325" y="3394076"/>
            <a:ext cx="2784475" cy="2292350"/>
            <a:chOff x="118" y="2138"/>
            <a:chExt cx="1754" cy="1444"/>
          </a:xfrm>
        </p:grpSpPr>
        <p:sp>
          <p:nvSpPr>
            <p:cNvPr id="988170" name="Text Box 10"/>
            <p:cNvSpPr txBox="1">
              <a:spLocks noChangeArrowheads="1"/>
            </p:cNvSpPr>
            <p:nvPr/>
          </p:nvSpPr>
          <p:spPr bwMode="auto">
            <a:xfrm>
              <a:off x="118" y="2138"/>
              <a:ext cx="151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b="1" dirty="0">
                  <a:solidFill>
                    <a:srgbClr val="FF6600"/>
                  </a:solidFill>
                </a:rPr>
                <a:t>mixture of alcohol,</a:t>
              </a:r>
              <a:br>
                <a:rPr lang="en-GB" b="1" dirty="0">
                  <a:solidFill>
                    <a:srgbClr val="FF6600"/>
                  </a:solidFill>
                </a:rPr>
              </a:br>
              <a:r>
                <a:rPr lang="en-GB" b="1" dirty="0">
                  <a:solidFill>
                    <a:srgbClr val="FF6600"/>
                  </a:solidFill>
                </a:rPr>
                <a:t>dilute </a:t>
              </a:r>
              <a:r>
                <a:rPr lang="en-GB" b="1" dirty="0" err="1">
                  <a:solidFill>
                    <a:srgbClr val="FF6600"/>
                  </a:solidFill>
                </a:rPr>
                <a:t>sulfuric</a:t>
              </a:r>
              <a:r>
                <a:rPr lang="en-GB" b="1" dirty="0">
                  <a:solidFill>
                    <a:srgbClr val="FF6600"/>
                  </a:solidFill>
                </a:rPr>
                <a:t> acid and potassium dichromate(VI)</a:t>
              </a:r>
            </a:p>
          </p:txBody>
        </p:sp>
        <p:sp>
          <p:nvSpPr>
            <p:cNvPr id="988176" name="Line 16"/>
            <p:cNvSpPr>
              <a:spLocks noChangeShapeType="1"/>
            </p:cNvSpPr>
            <p:nvPr/>
          </p:nvSpPr>
          <p:spPr bwMode="auto">
            <a:xfrm>
              <a:off x="789" y="3034"/>
              <a:ext cx="1083" cy="5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988180" name="Group 20"/>
          <p:cNvGrpSpPr>
            <a:grpSpLocks/>
          </p:cNvGrpSpPr>
          <p:nvPr/>
        </p:nvGrpSpPr>
        <p:grpSpPr bwMode="auto">
          <a:xfrm>
            <a:off x="7165975" y="4789488"/>
            <a:ext cx="1635125" cy="1082675"/>
            <a:chOff x="4514" y="3017"/>
            <a:chExt cx="1030" cy="682"/>
          </a:xfrm>
        </p:grpSpPr>
        <p:sp>
          <p:nvSpPr>
            <p:cNvPr id="988171" name="Text Box 11"/>
            <p:cNvSpPr txBox="1">
              <a:spLocks noChangeArrowheads="1"/>
            </p:cNvSpPr>
            <p:nvPr/>
          </p:nvSpPr>
          <p:spPr bwMode="auto">
            <a:xfrm>
              <a:off x="4514" y="3017"/>
              <a:ext cx="10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b="1">
                  <a:solidFill>
                    <a:srgbClr val="FF6600"/>
                  </a:solidFill>
                </a:rPr>
                <a:t>aldehyde</a:t>
              </a:r>
            </a:p>
          </p:txBody>
        </p:sp>
        <p:sp>
          <p:nvSpPr>
            <p:cNvPr id="988177" name="Line 17"/>
            <p:cNvSpPr>
              <a:spLocks noChangeShapeType="1"/>
            </p:cNvSpPr>
            <p:nvPr/>
          </p:nvSpPr>
          <p:spPr bwMode="auto">
            <a:xfrm flipH="1">
              <a:off x="4626" y="3325"/>
              <a:ext cx="288" cy="3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988181" name="Group 21"/>
          <p:cNvGrpSpPr>
            <a:grpSpLocks/>
          </p:cNvGrpSpPr>
          <p:nvPr/>
        </p:nvGrpSpPr>
        <p:grpSpPr bwMode="auto">
          <a:xfrm>
            <a:off x="5038725" y="5757863"/>
            <a:ext cx="1938338" cy="457200"/>
            <a:chOff x="3174" y="3627"/>
            <a:chExt cx="1221" cy="288"/>
          </a:xfrm>
        </p:grpSpPr>
        <p:sp>
          <p:nvSpPr>
            <p:cNvPr id="988172" name="Text Box 12"/>
            <p:cNvSpPr txBox="1">
              <a:spLocks noChangeArrowheads="1"/>
            </p:cNvSpPr>
            <p:nvPr/>
          </p:nvSpPr>
          <p:spPr bwMode="auto">
            <a:xfrm>
              <a:off x="3174" y="362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b="1">
                  <a:solidFill>
                    <a:srgbClr val="FF6600"/>
                  </a:solidFill>
                </a:rPr>
                <a:t>ice</a:t>
              </a:r>
            </a:p>
          </p:txBody>
        </p:sp>
        <p:sp>
          <p:nvSpPr>
            <p:cNvPr id="988178" name="Line 18"/>
            <p:cNvSpPr>
              <a:spLocks noChangeShapeType="1"/>
            </p:cNvSpPr>
            <p:nvPr/>
          </p:nvSpPr>
          <p:spPr bwMode="auto">
            <a:xfrm>
              <a:off x="3659" y="3772"/>
              <a:ext cx="736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pic>
        <p:nvPicPr>
          <p:cNvPr id="988183" name="Picture 23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9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8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73" grpId="0"/>
      <p:bldP spid="988174" grpId="0"/>
      <p:bldP spid="988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The Conditions…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Potassium chromate, acidified with dilute sulfuric acid is used to oxidise alcohols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It is an oxidising agent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FF9900"/>
                </a:solidFill>
              </a:rPr>
              <a:t>orange</a:t>
            </a:r>
            <a:r>
              <a:rPr lang="en-GB" dirty="0" smtClean="0"/>
              <a:t> dichromate ions are reduced to </a:t>
            </a:r>
            <a:r>
              <a:rPr lang="en-GB" dirty="0" smtClean="0">
                <a:solidFill>
                  <a:srgbClr val="00B050"/>
                </a:solidFill>
              </a:rPr>
              <a:t>green </a:t>
            </a:r>
            <a:r>
              <a:rPr lang="en-GB" dirty="0" smtClean="0"/>
              <a:t>chromium ions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601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Oxidising Agent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[O] = oxidising agent </a:t>
            </a:r>
            <a:r>
              <a:rPr lang="en-GB" sz="4000" b="1" dirty="0" smtClean="0"/>
              <a:t>NOT</a:t>
            </a:r>
            <a:r>
              <a:rPr lang="en-GB" sz="4000" dirty="0" smtClean="0"/>
              <a:t> oxygen!!!</a:t>
            </a:r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CH</a:t>
            </a:r>
            <a:r>
              <a:rPr lang="en-GB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CH</a:t>
            </a:r>
            <a:r>
              <a:rPr lang="en-GB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3600" b="1" dirty="0" smtClean="0">
                <a:solidFill>
                  <a:srgbClr val="FF0000"/>
                </a:solidFill>
              </a:rPr>
              <a:t>OH(l) + [O] </a:t>
            </a:r>
            <a:r>
              <a:rPr lang="en-GB" sz="3600" b="1" dirty="0" smtClean="0">
                <a:solidFill>
                  <a:srgbClr val="FF0000"/>
                </a:solidFill>
                <a:sym typeface="Wingdings" pitchFamily="2" charset="2"/>
              </a:rPr>
              <a:t> CH</a:t>
            </a:r>
            <a:r>
              <a:rPr lang="en-GB" sz="3600" b="1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  <a:sym typeface="Wingdings" pitchFamily="2" charset="2"/>
              </a:rPr>
              <a:t>CHO(g) + H</a:t>
            </a:r>
            <a:r>
              <a:rPr lang="en-GB" sz="3600" b="1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sz="3600" b="1" dirty="0" smtClean="0">
                <a:solidFill>
                  <a:srgbClr val="FF0000"/>
                </a:solidFill>
                <a:sym typeface="Wingdings" pitchFamily="2" charset="2"/>
              </a:rPr>
              <a:t>O(g)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558924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Still has to balance!!!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233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0227" name="Picture 19" descr="propanoic aci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4445000"/>
            <a:ext cx="3127375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0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345" y="139521"/>
            <a:ext cx="8229600" cy="1143000"/>
          </a:xfrm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/>
              <a:t>Oxidation of 1</a:t>
            </a:r>
            <a:r>
              <a:rPr lang="en-GB" b="1" dirty="0">
                <a:cs typeface="Arial" charset="0"/>
              </a:rPr>
              <a:t>°</a:t>
            </a:r>
            <a:r>
              <a:rPr lang="en-GB" b="1" dirty="0"/>
              <a:t> alcohols: carboxylic acids</a:t>
            </a:r>
          </a:p>
        </p:txBody>
      </p:sp>
      <p:sp>
        <p:nvSpPr>
          <p:cNvPr id="990211" name="Text Box 3"/>
          <p:cNvSpPr txBox="1">
            <a:spLocks noChangeArrowheads="1"/>
          </p:cNvSpPr>
          <p:nvPr/>
        </p:nvSpPr>
        <p:spPr bwMode="auto">
          <a:xfrm>
            <a:off x="287339" y="1282521"/>
            <a:ext cx="85836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If primary alcohols are reacted with an excess of oxidizing agent and </a:t>
            </a:r>
            <a:r>
              <a:rPr lang="en-GB" sz="2400" b="1" dirty="0">
                <a:solidFill>
                  <a:srgbClr val="FF6600"/>
                </a:solidFill>
              </a:rPr>
              <a:t>refluxed</a:t>
            </a:r>
            <a:r>
              <a:rPr lang="en-GB" sz="2400" dirty="0"/>
              <a:t>, they can be oxidized to aldehydes and then oxidized further to </a:t>
            </a:r>
            <a:r>
              <a:rPr lang="en-GB" sz="2400" b="1" dirty="0">
                <a:solidFill>
                  <a:srgbClr val="FF6600"/>
                </a:solidFill>
              </a:rPr>
              <a:t>carboxylic acids</a:t>
            </a:r>
            <a:r>
              <a:rPr lang="en-GB" sz="2400" dirty="0"/>
              <a:t>.</a:t>
            </a:r>
          </a:p>
        </p:txBody>
      </p:sp>
      <p:sp>
        <p:nvSpPr>
          <p:cNvPr id="990212" name="Text Box 4"/>
          <p:cNvSpPr txBox="1">
            <a:spLocks noChangeArrowheads="1"/>
          </p:cNvSpPr>
          <p:nvPr/>
        </p:nvSpPr>
        <p:spPr bwMode="auto">
          <a:xfrm>
            <a:off x="565150" y="3592513"/>
            <a:ext cx="8337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Carboxylic acids contain a carbonyl group (C=O) at the end of the carbon chain, with a hydroxyl group (OH) attached to the carbonyl carbon.</a:t>
            </a:r>
          </a:p>
        </p:txBody>
      </p:sp>
      <p:sp>
        <p:nvSpPr>
          <p:cNvPr id="990214" name="Text Box 6"/>
          <p:cNvSpPr txBox="1">
            <a:spLocks noChangeArrowheads="1"/>
          </p:cNvSpPr>
          <p:nvPr/>
        </p:nvSpPr>
        <p:spPr bwMode="auto">
          <a:xfrm>
            <a:off x="404813" y="5157192"/>
            <a:ext cx="43735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Carboxylic acid are named using the suffix –</a:t>
            </a:r>
            <a:r>
              <a:rPr lang="en-GB" sz="2400" i="1" dirty="0" err="1"/>
              <a:t>oic</a:t>
            </a:r>
            <a:r>
              <a:rPr lang="en-GB" sz="2400" i="1" dirty="0"/>
              <a:t> acid</a:t>
            </a:r>
            <a:r>
              <a:rPr lang="en-GB" sz="2400" dirty="0"/>
              <a:t>.</a:t>
            </a:r>
            <a:endParaRPr lang="en-GB" sz="2400" dirty="0">
              <a:sym typeface="Symbol" pitchFamily="18" charset="2"/>
            </a:endParaRPr>
          </a:p>
        </p:txBody>
      </p:sp>
      <p:grpSp>
        <p:nvGrpSpPr>
          <p:cNvPr id="990230" name="Group 22"/>
          <p:cNvGrpSpPr>
            <a:grpSpLocks/>
          </p:cNvGrpSpPr>
          <p:nvPr/>
        </p:nvGrpSpPr>
        <p:grpSpPr bwMode="auto">
          <a:xfrm>
            <a:off x="230981" y="2774043"/>
            <a:ext cx="4721225" cy="596900"/>
            <a:chOff x="188" y="1564"/>
            <a:chExt cx="2974" cy="376"/>
          </a:xfrm>
        </p:grpSpPr>
        <p:sp>
          <p:nvSpPr>
            <p:cNvPr id="990219" name="AutoShape 11"/>
            <p:cNvSpPr>
              <a:spLocks noChangeArrowheads="1"/>
            </p:cNvSpPr>
            <p:nvPr/>
          </p:nvSpPr>
          <p:spPr bwMode="auto">
            <a:xfrm>
              <a:off x="188" y="1564"/>
              <a:ext cx="2974" cy="376"/>
            </a:xfrm>
            <a:prstGeom prst="roundRect">
              <a:avLst>
                <a:gd name="adj" fmla="val 19681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990220" name="Text Box 12"/>
            <p:cNvSpPr txBox="1">
              <a:spLocks noChangeArrowheads="1"/>
            </p:cNvSpPr>
            <p:nvPr/>
          </p:nvSpPr>
          <p:spPr bwMode="auto">
            <a:xfrm>
              <a:off x="255" y="1608"/>
              <a:ext cx="2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b="1"/>
                <a:t>RCH</a:t>
              </a:r>
              <a:r>
                <a:rPr lang="en-GB" b="1" baseline="-25000"/>
                <a:t>2</a:t>
              </a:r>
              <a:r>
                <a:rPr lang="en-GB" b="1"/>
                <a:t>OH + [O] </a:t>
              </a:r>
              <a:r>
                <a:rPr lang="en-GB" b="1">
                  <a:sym typeface="Symbol" pitchFamily="18" charset="2"/>
                </a:rPr>
                <a:t> RCHO + H</a:t>
              </a:r>
              <a:r>
                <a:rPr lang="en-GB" b="1" baseline="-25000">
                  <a:sym typeface="Symbol" pitchFamily="18" charset="2"/>
                </a:rPr>
                <a:t>2</a:t>
              </a:r>
              <a:r>
                <a:rPr lang="en-GB" b="1">
                  <a:sym typeface="Symbol" pitchFamily="18" charset="2"/>
                </a:rPr>
                <a:t>O</a:t>
              </a:r>
            </a:p>
          </p:txBody>
        </p:sp>
      </p:grpSp>
      <p:grpSp>
        <p:nvGrpSpPr>
          <p:cNvPr id="990229" name="Group 21"/>
          <p:cNvGrpSpPr>
            <a:grpSpLocks/>
          </p:cNvGrpSpPr>
          <p:nvPr/>
        </p:nvGrpSpPr>
        <p:grpSpPr bwMode="auto">
          <a:xfrm>
            <a:off x="5208588" y="2774043"/>
            <a:ext cx="3717925" cy="596900"/>
            <a:chOff x="3418" y="1925"/>
            <a:chExt cx="2342" cy="376"/>
          </a:xfrm>
        </p:grpSpPr>
        <p:sp>
          <p:nvSpPr>
            <p:cNvPr id="990222" name="AutoShape 14"/>
            <p:cNvSpPr>
              <a:spLocks noChangeArrowheads="1"/>
            </p:cNvSpPr>
            <p:nvPr/>
          </p:nvSpPr>
          <p:spPr bwMode="auto">
            <a:xfrm>
              <a:off x="3418" y="1925"/>
              <a:ext cx="2342" cy="376"/>
            </a:xfrm>
            <a:prstGeom prst="roundRect">
              <a:avLst>
                <a:gd name="adj" fmla="val 19681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990223" name="Text Box 15"/>
            <p:cNvSpPr txBox="1">
              <a:spLocks noChangeArrowheads="1"/>
            </p:cNvSpPr>
            <p:nvPr/>
          </p:nvSpPr>
          <p:spPr bwMode="auto">
            <a:xfrm>
              <a:off x="3453" y="1969"/>
              <a:ext cx="2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b="1"/>
                <a:t>RCHO + [O] </a:t>
              </a:r>
              <a:r>
                <a:rPr lang="en-GB" b="1">
                  <a:sym typeface="Symbol" pitchFamily="18" charset="2"/>
                </a:rPr>
                <a:t> RCOOH</a:t>
              </a:r>
            </a:p>
          </p:txBody>
        </p:sp>
      </p:grpSp>
      <p:sp>
        <p:nvSpPr>
          <p:cNvPr id="990224" name="Rectangle 16"/>
          <p:cNvSpPr>
            <a:spLocks noChangeArrowheads="1"/>
          </p:cNvSpPr>
          <p:nvPr/>
        </p:nvSpPr>
        <p:spPr bwMode="auto">
          <a:xfrm>
            <a:off x="5402263" y="6167438"/>
            <a:ext cx="234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FF6600"/>
                </a:solidFill>
              </a:rPr>
              <a:t>propanoic acid</a:t>
            </a:r>
          </a:p>
        </p:txBody>
      </p:sp>
    </p:spTree>
    <p:extLst>
      <p:ext uri="{BB962C8B-B14F-4D97-AF65-F5344CB8AC3E}">
        <p14:creationId xmlns:p14="http://schemas.microsoft.com/office/powerpoint/2010/main" val="36729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9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9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2" grpId="0"/>
      <p:bldP spid="990214" grpId="0"/>
      <p:bldP spid="9902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848</Words>
  <Application>Microsoft Office PowerPoint</Application>
  <PresentationFormat>On-screen Show (4:3)</PresentationFormat>
  <Paragraphs>144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Office Theme</vt:lpstr>
      <vt:lpstr>Oxidation of Alcohols</vt:lpstr>
      <vt:lpstr>Aldehydes, Ketones and Carboxylic Acids</vt:lpstr>
      <vt:lpstr>Primary, secondary and tertiary</vt:lpstr>
      <vt:lpstr>MBW – Draw the following compounds..</vt:lpstr>
      <vt:lpstr>Oxidation of 1° alcohols: aldehydes</vt:lpstr>
      <vt:lpstr>Synthesis of aldehydes – Distillation with addition</vt:lpstr>
      <vt:lpstr>The Conditions…</vt:lpstr>
      <vt:lpstr>Oxidising Agent</vt:lpstr>
      <vt:lpstr>Oxidation of 1° alcohols: carboxylic acids</vt:lpstr>
      <vt:lpstr>PowerPoint Presentation</vt:lpstr>
      <vt:lpstr>PowerPoint Presentation</vt:lpstr>
      <vt:lpstr>Notes on Reflux…</vt:lpstr>
      <vt:lpstr>Ethanol  Ethanoic Acid</vt:lpstr>
      <vt:lpstr>Oxidation of 2° alcohols: ketones </vt:lpstr>
      <vt:lpstr>PowerPoint Presentation</vt:lpstr>
      <vt:lpstr>Aldehyde, ketone or carboxylic acid?</vt:lpstr>
      <vt:lpstr>What’s the structure?</vt:lpstr>
      <vt:lpstr>Exam Questions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Combustion</dc:title>
  <dc:creator>C Murray</dc:creator>
  <cp:lastModifiedBy>Charlotte Murray</cp:lastModifiedBy>
  <cp:revision>31</cp:revision>
  <dcterms:created xsi:type="dcterms:W3CDTF">2014-03-18T16:12:58Z</dcterms:created>
  <dcterms:modified xsi:type="dcterms:W3CDTF">2018-04-26T08:16:47Z</dcterms:modified>
</cp:coreProperties>
</file>