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78" r:id="rId14"/>
    <p:sldId id="269" r:id="rId15"/>
    <p:sldId id="271" r:id="rId16"/>
    <p:sldId id="272" r:id="rId17"/>
    <p:sldId id="274" r:id="rId18"/>
    <p:sldId id="273" r:id="rId19"/>
    <p:sldId id="275" r:id="rId20"/>
    <p:sldId id="277" r:id="rId21"/>
  </p:sldIdLst>
  <p:sldSz cx="12192000" cy="6858000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090DF-D4CF-4A4E-B0AF-444B42BC9016}" type="doc">
      <dgm:prSet loTypeId="urn:microsoft.com/office/officeart/2005/8/layout/orgChart1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A5BF6B-3690-45DE-BBBC-99869DB85B80}">
      <dgm:prSet phldrT="[Text]"/>
      <dgm:spPr/>
      <dgm:t>
        <a:bodyPr/>
        <a:lstStyle/>
        <a:p>
          <a:r>
            <a:rPr lang="en-US" dirty="0"/>
            <a:t>Group 2</a:t>
          </a:r>
        </a:p>
      </dgm:t>
    </dgm:pt>
    <dgm:pt modelId="{7D2217B8-95B1-45E2-87FF-D4EBD7C66CCD}" type="parTrans" cxnId="{B8637C15-979E-4158-9E12-D1097CD8A726}">
      <dgm:prSet/>
      <dgm:spPr/>
      <dgm:t>
        <a:bodyPr/>
        <a:lstStyle/>
        <a:p>
          <a:endParaRPr lang="en-US"/>
        </a:p>
      </dgm:t>
    </dgm:pt>
    <dgm:pt modelId="{6E927149-F7A4-4BA7-A61E-4CAF23C41BC8}" type="sibTrans" cxnId="{B8637C15-979E-4158-9E12-D1097CD8A726}">
      <dgm:prSet/>
      <dgm:spPr/>
      <dgm:t>
        <a:bodyPr/>
        <a:lstStyle/>
        <a:p>
          <a:endParaRPr lang="en-US"/>
        </a:p>
      </dgm:t>
    </dgm:pt>
    <dgm:pt modelId="{EBF8FE4E-D0A8-47C7-B57D-EE329331FA73}">
      <dgm:prSet phldrT="[Text]"/>
      <dgm:spPr/>
      <dgm:t>
        <a:bodyPr/>
        <a:lstStyle/>
        <a:p>
          <a:r>
            <a:rPr lang="en-US" dirty="0"/>
            <a:t>Chemical Properties</a:t>
          </a:r>
        </a:p>
      </dgm:t>
    </dgm:pt>
    <dgm:pt modelId="{704D3EF2-4C20-4DF3-A98E-1D62F7634A06}" type="parTrans" cxnId="{F52CEAD6-725C-4E7E-910B-5CFAC01F9E04}">
      <dgm:prSet/>
      <dgm:spPr/>
      <dgm:t>
        <a:bodyPr/>
        <a:lstStyle/>
        <a:p>
          <a:endParaRPr lang="en-US"/>
        </a:p>
      </dgm:t>
    </dgm:pt>
    <dgm:pt modelId="{20968A8C-B8C3-4110-830B-D90FC616F904}" type="sibTrans" cxnId="{F52CEAD6-725C-4E7E-910B-5CFAC01F9E04}">
      <dgm:prSet/>
      <dgm:spPr/>
      <dgm:t>
        <a:bodyPr/>
        <a:lstStyle/>
        <a:p>
          <a:endParaRPr lang="en-US"/>
        </a:p>
      </dgm:t>
    </dgm:pt>
    <dgm:pt modelId="{45A2FFBF-FC42-4CBF-BCEC-A1E7189250A5}">
      <dgm:prSet phldrT="[Text]"/>
      <dgm:spPr/>
      <dgm:t>
        <a:bodyPr/>
        <a:lstStyle/>
        <a:p>
          <a:r>
            <a:rPr lang="en-US" dirty="0"/>
            <a:t>Physical Properties</a:t>
          </a:r>
        </a:p>
      </dgm:t>
    </dgm:pt>
    <dgm:pt modelId="{937FE15F-4BB8-490B-9366-C7592C1BBA82}" type="parTrans" cxnId="{D49B2E9C-4FF3-466A-8F65-6733EBB99DC7}">
      <dgm:prSet/>
      <dgm:spPr/>
      <dgm:t>
        <a:bodyPr/>
        <a:lstStyle/>
        <a:p>
          <a:endParaRPr lang="en-US"/>
        </a:p>
      </dgm:t>
    </dgm:pt>
    <dgm:pt modelId="{2F83905F-DF09-42D4-B3DD-9566161B226D}" type="sibTrans" cxnId="{D49B2E9C-4FF3-466A-8F65-6733EBB99DC7}">
      <dgm:prSet/>
      <dgm:spPr/>
      <dgm:t>
        <a:bodyPr/>
        <a:lstStyle/>
        <a:p>
          <a:endParaRPr lang="en-US"/>
        </a:p>
      </dgm:t>
    </dgm:pt>
    <dgm:pt modelId="{AB6DB558-BD6B-4B42-A4A9-3C5980B9F0C8}">
      <dgm:prSet phldrT="[Text]"/>
      <dgm:spPr/>
      <dgm:t>
        <a:bodyPr/>
        <a:lstStyle/>
        <a:p>
          <a:r>
            <a:rPr lang="en-US" dirty="0"/>
            <a:t>Solubility</a:t>
          </a:r>
        </a:p>
      </dgm:t>
    </dgm:pt>
    <dgm:pt modelId="{537EC581-4FCA-47AB-9D2D-381627903899}" type="parTrans" cxnId="{2C5AC9BE-8BFC-44D4-BADC-D0BB25EF0C04}">
      <dgm:prSet/>
      <dgm:spPr/>
      <dgm:t>
        <a:bodyPr/>
        <a:lstStyle/>
        <a:p>
          <a:endParaRPr lang="en-US"/>
        </a:p>
      </dgm:t>
    </dgm:pt>
    <dgm:pt modelId="{03118D13-9CE5-4C27-825B-18FA81E66A12}" type="sibTrans" cxnId="{2C5AC9BE-8BFC-44D4-BADC-D0BB25EF0C04}">
      <dgm:prSet/>
      <dgm:spPr/>
      <dgm:t>
        <a:bodyPr/>
        <a:lstStyle/>
        <a:p>
          <a:endParaRPr lang="en-US"/>
        </a:p>
      </dgm:t>
    </dgm:pt>
    <dgm:pt modelId="{DE9CF0AA-036F-4DCC-96A3-EF482A9BA2AD}" type="pres">
      <dgm:prSet presAssocID="{5F9090DF-D4CF-4A4E-B0AF-444B42BC90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BDA6414-5EC2-4907-81FA-32A13BD08C89}" type="pres">
      <dgm:prSet presAssocID="{36A5BF6B-3690-45DE-BBBC-99869DB85B80}" presName="hierRoot1" presStyleCnt="0">
        <dgm:presLayoutVars>
          <dgm:hierBranch val="init"/>
        </dgm:presLayoutVars>
      </dgm:prSet>
      <dgm:spPr/>
    </dgm:pt>
    <dgm:pt modelId="{51392B2B-0DAB-4093-AC9A-9B53BD6634DD}" type="pres">
      <dgm:prSet presAssocID="{36A5BF6B-3690-45DE-BBBC-99869DB85B80}" presName="rootComposite1" presStyleCnt="0"/>
      <dgm:spPr/>
    </dgm:pt>
    <dgm:pt modelId="{B38C05DA-C491-4190-91F7-BD2B5141A143}" type="pres">
      <dgm:prSet presAssocID="{36A5BF6B-3690-45DE-BBBC-99869DB85B80}" presName="rootText1" presStyleLbl="node0" presStyleIdx="0" presStyleCnt="1" custScaleX="154746" custScaleY="16838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AB9EFB-E958-45CD-B72C-FAD9D28B4F96}" type="pres">
      <dgm:prSet presAssocID="{36A5BF6B-3690-45DE-BBBC-99869DB85B80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4ED1C06-98CE-4997-A2A5-7DF8BCAEAC32}" type="pres">
      <dgm:prSet presAssocID="{36A5BF6B-3690-45DE-BBBC-99869DB85B80}" presName="hierChild2" presStyleCnt="0"/>
      <dgm:spPr/>
    </dgm:pt>
    <dgm:pt modelId="{BB23EF0D-AF0C-465B-AF33-AA5D9FD3A8FF}" type="pres">
      <dgm:prSet presAssocID="{704D3EF2-4C20-4DF3-A98E-1D62F7634A06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E6FCC4E-477A-4211-BC73-104EB6AAEC54}" type="pres">
      <dgm:prSet presAssocID="{EBF8FE4E-D0A8-47C7-B57D-EE329331FA73}" presName="hierRoot2" presStyleCnt="0">
        <dgm:presLayoutVars>
          <dgm:hierBranch val="init"/>
        </dgm:presLayoutVars>
      </dgm:prSet>
      <dgm:spPr/>
    </dgm:pt>
    <dgm:pt modelId="{B459ED06-07CF-4843-9399-7670D1366BD8}" type="pres">
      <dgm:prSet presAssocID="{EBF8FE4E-D0A8-47C7-B57D-EE329331FA73}" presName="rootComposite" presStyleCnt="0"/>
      <dgm:spPr/>
    </dgm:pt>
    <dgm:pt modelId="{8BC091C2-AFDD-471C-9258-1ACDA222C633}" type="pres">
      <dgm:prSet presAssocID="{EBF8FE4E-D0A8-47C7-B57D-EE329331FA7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F1D571-667D-400E-9CF0-14F81F299A9F}" type="pres">
      <dgm:prSet presAssocID="{EBF8FE4E-D0A8-47C7-B57D-EE329331FA73}" presName="rootConnector" presStyleLbl="node2" presStyleIdx="0" presStyleCnt="3"/>
      <dgm:spPr/>
      <dgm:t>
        <a:bodyPr/>
        <a:lstStyle/>
        <a:p>
          <a:endParaRPr lang="en-GB"/>
        </a:p>
      </dgm:t>
    </dgm:pt>
    <dgm:pt modelId="{CC1E642C-EA4C-4735-B4F9-EB4C6C6603F7}" type="pres">
      <dgm:prSet presAssocID="{EBF8FE4E-D0A8-47C7-B57D-EE329331FA73}" presName="hierChild4" presStyleCnt="0"/>
      <dgm:spPr/>
    </dgm:pt>
    <dgm:pt modelId="{9CE38DF7-8BF3-48E7-AA52-E968857B3BED}" type="pres">
      <dgm:prSet presAssocID="{EBF8FE4E-D0A8-47C7-B57D-EE329331FA73}" presName="hierChild5" presStyleCnt="0"/>
      <dgm:spPr/>
    </dgm:pt>
    <dgm:pt modelId="{3BE3F2EF-BA59-48E2-A392-475CC3DE2842}" type="pres">
      <dgm:prSet presAssocID="{937FE15F-4BB8-490B-9366-C7592C1BBA82}" presName="Name37" presStyleLbl="parChTrans1D2" presStyleIdx="1" presStyleCnt="3"/>
      <dgm:spPr/>
      <dgm:t>
        <a:bodyPr/>
        <a:lstStyle/>
        <a:p>
          <a:endParaRPr lang="en-GB"/>
        </a:p>
      </dgm:t>
    </dgm:pt>
    <dgm:pt modelId="{02385CF5-6D32-49D6-A0DA-2D0E9DD27D1F}" type="pres">
      <dgm:prSet presAssocID="{45A2FFBF-FC42-4CBF-BCEC-A1E7189250A5}" presName="hierRoot2" presStyleCnt="0">
        <dgm:presLayoutVars>
          <dgm:hierBranch val="init"/>
        </dgm:presLayoutVars>
      </dgm:prSet>
      <dgm:spPr/>
    </dgm:pt>
    <dgm:pt modelId="{90DC175B-18E6-4A44-AB5F-22097CCD088E}" type="pres">
      <dgm:prSet presAssocID="{45A2FFBF-FC42-4CBF-BCEC-A1E7189250A5}" presName="rootComposite" presStyleCnt="0"/>
      <dgm:spPr/>
    </dgm:pt>
    <dgm:pt modelId="{079A88E4-99B9-4E7A-92C7-2C0411A6B9B9}" type="pres">
      <dgm:prSet presAssocID="{45A2FFBF-FC42-4CBF-BCEC-A1E7189250A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6D1C3E-FDDA-4E4F-B182-CACBA9B250A6}" type="pres">
      <dgm:prSet presAssocID="{45A2FFBF-FC42-4CBF-BCEC-A1E7189250A5}" presName="rootConnector" presStyleLbl="node2" presStyleIdx="1" presStyleCnt="3"/>
      <dgm:spPr/>
      <dgm:t>
        <a:bodyPr/>
        <a:lstStyle/>
        <a:p>
          <a:endParaRPr lang="en-GB"/>
        </a:p>
      </dgm:t>
    </dgm:pt>
    <dgm:pt modelId="{AF89FCC4-877A-427A-9494-8593A7F89523}" type="pres">
      <dgm:prSet presAssocID="{45A2FFBF-FC42-4CBF-BCEC-A1E7189250A5}" presName="hierChild4" presStyleCnt="0"/>
      <dgm:spPr/>
    </dgm:pt>
    <dgm:pt modelId="{F8265C83-236C-451F-8C53-2909E42894B7}" type="pres">
      <dgm:prSet presAssocID="{45A2FFBF-FC42-4CBF-BCEC-A1E7189250A5}" presName="hierChild5" presStyleCnt="0"/>
      <dgm:spPr/>
    </dgm:pt>
    <dgm:pt modelId="{DD3A05C9-833D-45A9-ABEB-600935C3B867}" type="pres">
      <dgm:prSet presAssocID="{537EC581-4FCA-47AB-9D2D-381627903899}" presName="Name37" presStyleLbl="parChTrans1D2" presStyleIdx="2" presStyleCnt="3"/>
      <dgm:spPr/>
      <dgm:t>
        <a:bodyPr/>
        <a:lstStyle/>
        <a:p>
          <a:endParaRPr lang="en-GB"/>
        </a:p>
      </dgm:t>
    </dgm:pt>
    <dgm:pt modelId="{5B8EC1A9-CF2A-4AC0-AE53-3776598BBE57}" type="pres">
      <dgm:prSet presAssocID="{AB6DB558-BD6B-4B42-A4A9-3C5980B9F0C8}" presName="hierRoot2" presStyleCnt="0">
        <dgm:presLayoutVars>
          <dgm:hierBranch val="init"/>
        </dgm:presLayoutVars>
      </dgm:prSet>
      <dgm:spPr/>
    </dgm:pt>
    <dgm:pt modelId="{E2634ACD-68B7-493F-9969-96A771519A08}" type="pres">
      <dgm:prSet presAssocID="{AB6DB558-BD6B-4B42-A4A9-3C5980B9F0C8}" presName="rootComposite" presStyleCnt="0"/>
      <dgm:spPr/>
    </dgm:pt>
    <dgm:pt modelId="{F676FD5A-C262-4D7E-849B-82D1158E2495}" type="pres">
      <dgm:prSet presAssocID="{AB6DB558-BD6B-4B42-A4A9-3C5980B9F0C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2FA7B86-B305-4F02-881F-6AC2A1C5C675}" type="pres">
      <dgm:prSet presAssocID="{AB6DB558-BD6B-4B42-A4A9-3C5980B9F0C8}" presName="rootConnector" presStyleLbl="node2" presStyleIdx="2" presStyleCnt="3"/>
      <dgm:spPr/>
      <dgm:t>
        <a:bodyPr/>
        <a:lstStyle/>
        <a:p>
          <a:endParaRPr lang="en-GB"/>
        </a:p>
      </dgm:t>
    </dgm:pt>
    <dgm:pt modelId="{BC5A7B1D-AEE7-4C42-8268-7426126AD3D3}" type="pres">
      <dgm:prSet presAssocID="{AB6DB558-BD6B-4B42-A4A9-3C5980B9F0C8}" presName="hierChild4" presStyleCnt="0"/>
      <dgm:spPr/>
    </dgm:pt>
    <dgm:pt modelId="{C5D5A271-08D1-4CDE-AB5D-47D96AE44B04}" type="pres">
      <dgm:prSet presAssocID="{AB6DB558-BD6B-4B42-A4A9-3C5980B9F0C8}" presName="hierChild5" presStyleCnt="0"/>
      <dgm:spPr/>
    </dgm:pt>
    <dgm:pt modelId="{345B7D8B-7131-4F24-8B11-11862AE9BFAD}" type="pres">
      <dgm:prSet presAssocID="{36A5BF6B-3690-45DE-BBBC-99869DB85B80}" presName="hierChild3" presStyleCnt="0"/>
      <dgm:spPr/>
    </dgm:pt>
  </dgm:ptLst>
  <dgm:cxnLst>
    <dgm:cxn modelId="{4A506C81-805E-428F-BB68-74506F785E03}" type="presOf" srcId="{AB6DB558-BD6B-4B42-A4A9-3C5980B9F0C8}" destId="{82FA7B86-B305-4F02-881F-6AC2A1C5C675}" srcOrd="1" destOrd="0" presId="urn:microsoft.com/office/officeart/2005/8/layout/orgChart1"/>
    <dgm:cxn modelId="{8034AEB5-70FC-45F9-8C5E-4E4DB49BE038}" type="presOf" srcId="{36A5BF6B-3690-45DE-BBBC-99869DB85B80}" destId="{B38C05DA-C491-4190-91F7-BD2B5141A143}" srcOrd="0" destOrd="0" presId="urn:microsoft.com/office/officeart/2005/8/layout/orgChart1"/>
    <dgm:cxn modelId="{11BC9AF0-3DC3-4AAE-A5F2-9D69DE0CAEBE}" type="presOf" srcId="{36A5BF6B-3690-45DE-BBBC-99869DB85B80}" destId="{EDAB9EFB-E958-45CD-B72C-FAD9D28B4F96}" srcOrd="1" destOrd="0" presId="urn:microsoft.com/office/officeart/2005/8/layout/orgChart1"/>
    <dgm:cxn modelId="{2C5AC9BE-8BFC-44D4-BADC-D0BB25EF0C04}" srcId="{36A5BF6B-3690-45DE-BBBC-99869DB85B80}" destId="{AB6DB558-BD6B-4B42-A4A9-3C5980B9F0C8}" srcOrd="2" destOrd="0" parTransId="{537EC581-4FCA-47AB-9D2D-381627903899}" sibTransId="{03118D13-9CE5-4C27-825B-18FA81E66A12}"/>
    <dgm:cxn modelId="{7F6A7964-72A8-4551-8139-33D13F4F9857}" type="presOf" srcId="{EBF8FE4E-D0A8-47C7-B57D-EE329331FA73}" destId="{8BC091C2-AFDD-471C-9258-1ACDA222C633}" srcOrd="0" destOrd="0" presId="urn:microsoft.com/office/officeart/2005/8/layout/orgChart1"/>
    <dgm:cxn modelId="{CEB360DF-D204-4873-AB97-54592348DD1E}" type="presOf" srcId="{EBF8FE4E-D0A8-47C7-B57D-EE329331FA73}" destId="{BBF1D571-667D-400E-9CF0-14F81F299A9F}" srcOrd="1" destOrd="0" presId="urn:microsoft.com/office/officeart/2005/8/layout/orgChart1"/>
    <dgm:cxn modelId="{8DB1FBB0-9BC4-4E72-BDB9-82F4F31A78B7}" type="presOf" srcId="{5F9090DF-D4CF-4A4E-B0AF-444B42BC9016}" destId="{DE9CF0AA-036F-4DCC-96A3-EF482A9BA2AD}" srcOrd="0" destOrd="0" presId="urn:microsoft.com/office/officeart/2005/8/layout/orgChart1"/>
    <dgm:cxn modelId="{B7C1D44B-DBFC-49BC-ADE8-4B3DB87E12C9}" type="presOf" srcId="{AB6DB558-BD6B-4B42-A4A9-3C5980B9F0C8}" destId="{F676FD5A-C262-4D7E-849B-82D1158E2495}" srcOrd="0" destOrd="0" presId="urn:microsoft.com/office/officeart/2005/8/layout/orgChart1"/>
    <dgm:cxn modelId="{CBE3A4E0-AC4A-4685-95D9-DEE39CD16767}" type="presOf" srcId="{704D3EF2-4C20-4DF3-A98E-1D62F7634A06}" destId="{BB23EF0D-AF0C-465B-AF33-AA5D9FD3A8FF}" srcOrd="0" destOrd="0" presId="urn:microsoft.com/office/officeart/2005/8/layout/orgChart1"/>
    <dgm:cxn modelId="{F52CEAD6-725C-4E7E-910B-5CFAC01F9E04}" srcId="{36A5BF6B-3690-45DE-BBBC-99869DB85B80}" destId="{EBF8FE4E-D0A8-47C7-B57D-EE329331FA73}" srcOrd="0" destOrd="0" parTransId="{704D3EF2-4C20-4DF3-A98E-1D62F7634A06}" sibTransId="{20968A8C-B8C3-4110-830B-D90FC616F904}"/>
    <dgm:cxn modelId="{29B67A9A-F8AC-4246-BF37-CD143AB7C72E}" type="presOf" srcId="{937FE15F-4BB8-490B-9366-C7592C1BBA82}" destId="{3BE3F2EF-BA59-48E2-A392-475CC3DE2842}" srcOrd="0" destOrd="0" presId="urn:microsoft.com/office/officeart/2005/8/layout/orgChart1"/>
    <dgm:cxn modelId="{D49B2E9C-4FF3-466A-8F65-6733EBB99DC7}" srcId="{36A5BF6B-3690-45DE-BBBC-99869DB85B80}" destId="{45A2FFBF-FC42-4CBF-BCEC-A1E7189250A5}" srcOrd="1" destOrd="0" parTransId="{937FE15F-4BB8-490B-9366-C7592C1BBA82}" sibTransId="{2F83905F-DF09-42D4-B3DD-9566161B226D}"/>
    <dgm:cxn modelId="{05CFEC53-BE9B-4E3D-99CD-469D5D5B2FFA}" type="presOf" srcId="{537EC581-4FCA-47AB-9D2D-381627903899}" destId="{DD3A05C9-833D-45A9-ABEB-600935C3B867}" srcOrd="0" destOrd="0" presId="urn:microsoft.com/office/officeart/2005/8/layout/orgChart1"/>
    <dgm:cxn modelId="{1F6346F7-4E6D-45EA-B49F-7C0789D8D032}" type="presOf" srcId="{45A2FFBF-FC42-4CBF-BCEC-A1E7189250A5}" destId="{079A88E4-99B9-4E7A-92C7-2C0411A6B9B9}" srcOrd="0" destOrd="0" presId="urn:microsoft.com/office/officeart/2005/8/layout/orgChart1"/>
    <dgm:cxn modelId="{B8637C15-979E-4158-9E12-D1097CD8A726}" srcId="{5F9090DF-D4CF-4A4E-B0AF-444B42BC9016}" destId="{36A5BF6B-3690-45DE-BBBC-99869DB85B80}" srcOrd="0" destOrd="0" parTransId="{7D2217B8-95B1-45E2-87FF-D4EBD7C66CCD}" sibTransId="{6E927149-F7A4-4BA7-A61E-4CAF23C41BC8}"/>
    <dgm:cxn modelId="{CBFBC83F-BEFA-4D79-BF15-2B59C66E180E}" type="presOf" srcId="{45A2FFBF-FC42-4CBF-BCEC-A1E7189250A5}" destId="{E76D1C3E-FDDA-4E4F-B182-CACBA9B250A6}" srcOrd="1" destOrd="0" presId="urn:microsoft.com/office/officeart/2005/8/layout/orgChart1"/>
    <dgm:cxn modelId="{C6DD76B0-FFB5-4D6C-B76B-E79C7193060A}" type="presParOf" srcId="{DE9CF0AA-036F-4DCC-96A3-EF482A9BA2AD}" destId="{9BDA6414-5EC2-4907-81FA-32A13BD08C89}" srcOrd="0" destOrd="0" presId="urn:microsoft.com/office/officeart/2005/8/layout/orgChart1"/>
    <dgm:cxn modelId="{D75871B9-5AAE-4BBB-A304-C077EE93FB2C}" type="presParOf" srcId="{9BDA6414-5EC2-4907-81FA-32A13BD08C89}" destId="{51392B2B-0DAB-4093-AC9A-9B53BD6634DD}" srcOrd="0" destOrd="0" presId="urn:microsoft.com/office/officeart/2005/8/layout/orgChart1"/>
    <dgm:cxn modelId="{6DC2B630-78AD-45FD-8D0B-4F4C04C6B099}" type="presParOf" srcId="{51392B2B-0DAB-4093-AC9A-9B53BD6634DD}" destId="{B38C05DA-C491-4190-91F7-BD2B5141A143}" srcOrd="0" destOrd="0" presId="urn:microsoft.com/office/officeart/2005/8/layout/orgChart1"/>
    <dgm:cxn modelId="{A4064230-435F-4A4E-B5AB-B9F680823CB6}" type="presParOf" srcId="{51392B2B-0DAB-4093-AC9A-9B53BD6634DD}" destId="{EDAB9EFB-E958-45CD-B72C-FAD9D28B4F96}" srcOrd="1" destOrd="0" presId="urn:microsoft.com/office/officeart/2005/8/layout/orgChart1"/>
    <dgm:cxn modelId="{1BFFE752-E819-458F-834E-F343C908C032}" type="presParOf" srcId="{9BDA6414-5EC2-4907-81FA-32A13BD08C89}" destId="{44ED1C06-98CE-4997-A2A5-7DF8BCAEAC32}" srcOrd="1" destOrd="0" presId="urn:microsoft.com/office/officeart/2005/8/layout/orgChart1"/>
    <dgm:cxn modelId="{F5A845EC-8E76-4B46-8029-6DC27BB8EF55}" type="presParOf" srcId="{44ED1C06-98CE-4997-A2A5-7DF8BCAEAC32}" destId="{BB23EF0D-AF0C-465B-AF33-AA5D9FD3A8FF}" srcOrd="0" destOrd="0" presId="urn:microsoft.com/office/officeart/2005/8/layout/orgChart1"/>
    <dgm:cxn modelId="{0DAAA74C-24D9-4EAF-8300-1FDC9790BE22}" type="presParOf" srcId="{44ED1C06-98CE-4997-A2A5-7DF8BCAEAC32}" destId="{FE6FCC4E-477A-4211-BC73-104EB6AAEC54}" srcOrd="1" destOrd="0" presId="urn:microsoft.com/office/officeart/2005/8/layout/orgChart1"/>
    <dgm:cxn modelId="{F20504B9-5317-41C6-81B3-BA46AA6C9B4A}" type="presParOf" srcId="{FE6FCC4E-477A-4211-BC73-104EB6AAEC54}" destId="{B459ED06-07CF-4843-9399-7670D1366BD8}" srcOrd="0" destOrd="0" presId="urn:microsoft.com/office/officeart/2005/8/layout/orgChart1"/>
    <dgm:cxn modelId="{D079D60E-F62C-4F3F-B1D3-4747821ECA12}" type="presParOf" srcId="{B459ED06-07CF-4843-9399-7670D1366BD8}" destId="{8BC091C2-AFDD-471C-9258-1ACDA222C633}" srcOrd="0" destOrd="0" presId="urn:microsoft.com/office/officeart/2005/8/layout/orgChart1"/>
    <dgm:cxn modelId="{7D315765-1299-4CCB-BD79-6BEDF0192378}" type="presParOf" srcId="{B459ED06-07CF-4843-9399-7670D1366BD8}" destId="{BBF1D571-667D-400E-9CF0-14F81F299A9F}" srcOrd="1" destOrd="0" presId="urn:microsoft.com/office/officeart/2005/8/layout/orgChart1"/>
    <dgm:cxn modelId="{B27B8901-5341-4B00-9CC5-A0FB1A7317C7}" type="presParOf" srcId="{FE6FCC4E-477A-4211-BC73-104EB6AAEC54}" destId="{CC1E642C-EA4C-4735-B4F9-EB4C6C6603F7}" srcOrd="1" destOrd="0" presId="urn:microsoft.com/office/officeart/2005/8/layout/orgChart1"/>
    <dgm:cxn modelId="{FB37E826-1B2D-4276-86BC-D27345A7B421}" type="presParOf" srcId="{FE6FCC4E-477A-4211-BC73-104EB6AAEC54}" destId="{9CE38DF7-8BF3-48E7-AA52-E968857B3BED}" srcOrd="2" destOrd="0" presId="urn:microsoft.com/office/officeart/2005/8/layout/orgChart1"/>
    <dgm:cxn modelId="{1C12C716-D0B5-4444-A4B4-F79D349C23D3}" type="presParOf" srcId="{44ED1C06-98CE-4997-A2A5-7DF8BCAEAC32}" destId="{3BE3F2EF-BA59-48E2-A392-475CC3DE2842}" srcOrd="2" destOrd="0" presId="urn:microsoft.com/office/officeart/2005/8/layout/orgChart1"/>
    <dgm:cxn modelId="{39745C44-FC58-4360-AA1A-06A44071BC4E}" type="presParOf" srcId="{44ED1C06-98CE-4997-A2A5-7DF8BCAEAC32}" destId="{02385CF5-6D32-49D6-A0DA-2D0E9DD27D1F}" srcOrd="3" destOrd="0" presId="urn:microsoft.com/office/officeart/2005/8/layout/orgChart1"/>
    <dgm:cxn modelId="{0A310034-33F5-4A6B-BF69-92E6BE942264}" type="presParOf" srcId="{02385CF5-6D32-49D6-A0DA-2D0E9DD27D1F}" destId="{90DC175B-18E6-4A44-AB5F-22097CCD088E}" srcOrd="0" destOrd="0" presId="urn:microsoft.com/office/officeart/2005/8/layout/orgChart1"/>
    <dgm:cxn modelId="{C43C41EE-C516-4E6B-846A-EE8DD02C3D43}" type="presParOf" srcId="{90DC175B-18E6-4A44-AB5F-22097CCD088E}" destId="{079A88E4-99B9-4E7A-92C7-2C0411A6B9B9}" srcOrd="0" destOrd="0" presId="urn:microsoft.com/office/officeart/2005/8/layout/orgChart1"/>
    <dgm:cxn modelId="{7C145EC5-459D-4FB7-99BC-0FB32019CA3F}" type="presParOf" srcId="{90DC175B-18E6-4A44-AB5F-22097CCD088E}" destId="{E76D1C3E-FDDA-4E4F-B182-CACBA9B250A6}" srcOrd="1" destOrd="0" presId="urn:microsoft.com/office/officeart/2005/8/layout/orgChart1"/>
    <dgm:cxn modelId="{E6618B2F-361B-4E44-9001-32B3DE537965}" type="presParOf" srcId="{02385CF5-6D32-49D6-A0DA-2D0E9DD27D1F}" destId="{AF89FCC4-877A-427A-9494-8593A7F89523}" srcOrd="1" destOrd="0" presId="urn:microsoft.com/office/officeart/2005/8/layout/orgChart1"/>
    <dgm:cxn modelId="{C2266834-1932-4B53-91FD-198D6AEE435E}" type="presParOf" srcId="{02385CF5-6D32-49D6-A0DA-2D0E9DD27D1F}" destId="{F8265C83-236C-451F-8C53-2909E42894B7}" srcOrd="2" destOrd="0" presId="urn:microsoft.com/office/officeart/2005/8/layout/orgChart1"/>
    <dgm:cxn modelId="{D23042F6-624A-40C5-AA3A-53506E646C0A}" type="presParOf" srcId="{44ED1C06-98CE-4997-A2A5-7DF8BCAEAC32}" destId="{DD3A05C9-833D-45A9-ABEB-600935C3B867}" srcOrd="4" destOrd="0" presId="urn:microsoft.com/office/officeart/2005/8/layout/orgChart1"/>
    <dgm:cxn modelId="{666E3C58-0FD7-463E-ADCF-118298C21A2A}" type="presParOf" srcId="{44ED1C06-98CE-4997-A2A5-7DF8BCAEAC32}" destId="{5B8EC1A9-CF2A-4AC0-AE53-3776598BBE57}" srcOrd="5" destOrd="0" presId="urn:microsoft.com/office/officeart/2005/8/layout/orgChart1"/>
    <dgm:cxn modelId="{726CF53D-7B97-47DF-B40B-7F2A80BCE2AC}" type="presParOf" srcId="{5B8EC1A9-CF2A-4AC0-AE53-3776598BBE57}" destId="{E2634ACD-68B7-493F-9969-96A771519A08}" srcOrd="0" destOrd="0" presId="urn:microsoft.com/office/officeart/2005/8/layout/orgChart1"/>
    <dgm:cxn modelId="{254E2CD2-21CA-40FD-8A8B-E9F718AC4B8C}" type="presParOf" srcId="{E2634ACD-68B7-493F-9969-96A771519A08}" destId="{F676FD5A-C262-4D7E-849B-82D1158E2495}" srcOrd="0" destOrd="0" presId="urn:microsoft.com/office/officeart/2005/8/layout/orgChart1"/>
    <dgm:cxn modelId="{500C5684-1C3E-45D4-99AB-2C418C652E78}" type="presParOf" srcId="{E2634ACD-68B7-493F-9969-96A771519A08}" destId="{82FA7B86-B305-4F02-881F-6AC2A1C5C675}" srcOrd="1" destOrd="0" presId="urn:microsoft.com/office/officeart/2005/8/layout/orgChart1"/>
    <dgm:cxn modelId="{D3687B8E-DCC8-4E03-9F54-2BE3FF69ADF6}" type="presParOf" srcId="{5B8EC1A9-CF2A-4AC0-AE53-3776598BBE57}" destId="{BC5A7B1D-AEE7-4C42-8268-7426126AD3D3}" srcOrd="1" destOrd="0" presId="urn:microsoft.com/office/officeart/2005/8/layout/orgChart1"/>
    <dgm:cxn modelId="{973E30C6-8226-40EC-9603-F0F2540D1522}" type="presParOf" srcId="{5B8EC1A9-CF2A-4AC0-AE53-3776598BBE57}" destId="{C5D5A271-08D1-4CDE-AB5D-47D96AE44B04}" srcOrd="2" destOrd="0" presId="urn:microsoft.com/office/officeart/2005/8/layout/orgChart1"/>
    <dgm:cxn modelId="{DD02CAA4-79C6-4D44-AC78-D7AC638F773D}" type="presParOf" srcId="{9BDA6414-5EC2-4907-81FA-32A13BD08C89}" destId="{345B7D8B-7131-4F24-8B11-11862AE9BF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1C78B-C498-401B-8576-B98403109FFA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9A8C9-314F-4BC0-9FC3-954FF5389B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76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Elements in group 1 &amp;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Inorganic chemistry</a:t>
            </a:r>
          </a:p>
        </p:txBody>
      </p:sp>
    </p:spTree>
    <p:extLst>
      <p:ext uri="{BB962C8B-B14F-4D97-AF65-F5344CB8AC3E}">
        <p14:creationId xmlns:p14="http://schemas.microsoft.com/office/powerpoint/2010/main" val="125944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45" y="1938272"/>
            <a:ext cx="10178322" cy="2466303"/>
          </a:xfr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/>
              <a:t>State the trend in atomic radius down Group II from Mg to Ba and give a reason for this trend</a:t>
            </a:r>
            <a:r>
              <a:rPr lang="en-GB" sz="4800" dirty="0" smtClean="0"/>
              <a:t>. (2)</a:t>
            </a:r>
            <a:endParaRPr lang="en-GB" sz="4800" dirty="0"/>
          </a:p>
          <a:p>
            <a:pPr marL="0" indent="0" algn="ctr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35144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Explaining the trend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Using prior knowledge to link the trend to group 2 metals (HD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91384" y="1424037"/>
            <a:ext cx="10209231" cy="49252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b="1" dirty="0" smtClean="0"/>
              <a:t>Why does it increase? (2)</a:t>
            </a:r>
          </a:p>
          <a:p>
            <a:r>
              <a:rPr lang="en-GB" sz="4000" dirty="0" smtClean="0"/>
              <a:t>More shells</a:t>
            </a:r>
          </a:p>
          <a:p>
            <a:r>
              <a:rPr lang="en-GB" sz="4000" dirty="0" smtClean="0"/>
              <a:t>Shielding </a:t>
            </a:r>
            <a:r>
              <a:rPr lang="en-GB" sz="4000" dirty="0" smtClean="0"/>
              <a:t>increases</a:t>
            </a:r>
          </a:p>
          <a:p>
            <a:r>
              <a:rPr lang="en-GB" sz="4000" dirty="0" smtClean="0"/>
              <a:t>The nuclear attraction between the outer electron and the nucleus decreases. </a:t>
            </a:r>
            <a:endParaRPr lang="en-GB" sz="4000" dirty="0" smtClean="0"/>
          </a:p>
          <a:p>
            <a:r>
              <a:rPr lang="en-GB" sz="4000" dirty="0" smtClean="0"/>
              <a:t>Atoms get bigger 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3910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IONISATION ENERGY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396" y="1328715"/>
            <a:ext cx="10596885" cy="12084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000" b="1" dirty="0" smtClean="0"/>
              <a:t>What is ionisation energy?</a:t>
            </a:r>
          </a:p>
          <a:p>
            <a:pPr marL="0" indent="0" algn="ctr">
              <a:buNone/>
            </a:pPr>
            <a:r>
              <a:rPr lang="en-GB" sz="3000" dirty="0" smtClean="0"/>
              <a:t>Energy </a:t>
            </a:r>
            <a:r>
              <a:rPr lang="en-GB" sz="3000" dirty="0"/>
              <a:t>required to remove an electron from a gaseous atom or </a:t>
            </a:r>
            <a:r>
              <a:rPr lang="en-GB" sz="3000" dirty="0" smtClean="0"/>
              <a:t>ion</a:t>
            </a:r>
          </a:p>
          <a:p>
            <a:pPr marL="0" indent="0" algn="ctr">
              <a:buNone/>
            </a:pPr>
            <a:endParaRPr lang="en-GB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647" y="2820847"/>
            <a:ext cx="7085720" cy="369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40717"/>
            <a:ext cx="10178322" cy="1492132"/>
          </a:xfrm>
        </p:spPr>
        <p:txBody>
          <a:bodyPr/>
          <a:lstStyle/>
          <a:p>
            <a:r>
              <a:rPr lang="en-GB" dirty="0" smtClean="0"/>
              <a:t>General trend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33605"/>
            <a:ext cx="10178322" cy="44232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 smtClean="0"/>
              <a:t>What is the general trend?</a:t>
            </a:r>
          </a:p>
          <a:p>
            <a:pPr marL="0" indent="0">
              <a:buNone/>
            </a:pPr>
            <a:r>
              <a:rPr lang="en-GB" sz="3200" dirty="0" smtClean="0"/>
              <a:t>As you move down a group, </a:t>
            </a:r>
            <a:r>
              <a:rPr lang="en-GB" sz="3200" b="1" dirty="0" smtClean="0"/>
              <a:t>ionization energy decreases</a:t>
            </a:r>
            <a:r>
              <a:rPr lang="en-GB" sz="3200" dirty="0" smtClean="0"/>
              <a:t>. </a:t>
            </a:r>
          </a:p>
          <a:p>
            <a:pPr marL="0" indent="0">
              <a:buNone/>
            </a:pPr>
            <a:r>
              <a:rPr lang="en-GB" sz="3200" b="1" dirty="0" smtClean="0"/>
              <a:t>Explain why?</a:t>
            </a:r>
          </a:p>
          <a:p>
            <a:r>
              <a:rPr lang="en-GB" sz="3200" dirty="0" smtClean="0"/>
              <a:t>More shielding</a:t>
            </a:r>
          </a:p>
          <a:p>
            <a:r>
              <a:rPr lang="en-GB" sz="3200" dirty="0" smtClean="0"/>
              <a:t>Electrons are further from the nucleus, nuclear attraction decreases</a:t>
            </a:r>
          </a:p>
          <a:p>
            <a:r>
              <a:rPr lang="en-GB" sz="3200" dirty="0" smtClean="0"/>
              <a:t>Easier to remove the outermost one</a:t>
            </a:r>
          </a:p>
          <a:p>
            <a:pPr marL="0" indent="0">
              <a:buNone/>
            </a:pP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0" y="6387921"/>
            <a:ext cx="12192000" cy="47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Understand the trends that occur in group 1 elements (LD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  <p:sp>
        <p:nvSpPr>
          <p:cNvPr id="5" name="Rectangle 4"/>
          <p:cNvSpPr/>
          <p:nvPr/>
        </p:nvSpPr>
        <p:spPr>
          <a:xfrm>
            <a:off x="0" y="5885645"/>
            <a:ext cx="12192000" cy="5022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Be able to explain each trend that occurs (MD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87806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Challenge: </a:t>
            </a:r>
            <a:r>
              <a:rPr lang="en-GB" dirty="0" smtClean="0"/>
              <a:t>WHICH </a:t>
            </a:r>
            <a:r>
              <a:rPr lang="en-GB" dirty="0" smtClean="0"/>
              <a:t>ELEMENT HAS A HIGHER IONISATION ENERGY?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5334" y="1957910"/>
            <a:ext cx="3178654" cy="1126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 or Be</a:t>
            </a:r>
          </a:p>
          <a:p>
            <a:pPr marL="0" indent="0">
              <a:buNone/>
            </a:pPr>
            <a:endParaRPr lang="en-GB" sz="6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9971" y="2943143"/>
            <a:ext cx="103417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They are both in the same period. However Be has a higher ionisation energy. </a:t>
            </a:r>
          </a:p>
          <a:p>
            <a:r>
              <a:rPr lang="en-GB" sz="2800" b="1" dirty="0" smtClean="0"/>
              <a:t>Explain why?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Because </a:t>
            </a:r>
            <a:r>
              <a:rPr lang="en-GB" sz="2800" dirty="0" smtClean="0"/>
              <a:t>the atomic radius decreases, the atom is smaller.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This increases the nuclear attraction between the nucleus and outer electrons.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Making the electrons harder to remove.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Using prior knowledge to link the trend to group 2 metals (HD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428186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IONISATION ENERGY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7" y="1571675"/>
            <a:ext cx="10178322" cy="1512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Which element do you think has a lower 2</a:t>
            </a:r>
            <a:r>
              <a:rPr lang="en-GB" sz="3600" b="1" baseline="30000" dirty="0" smtClean="0"/>
              <a:t>nd</a:t>
            </a:r>
            <a:r>
              <a:rPr lang="en-GB" sz="3600" b="1" dirty="0" smtClean="0"/>
              <a:t> ionisation energy. Explain why?</a:t>
            </a:r>
            <a:endParaRPr lang="en-GB" sz="3600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635602" y="3026332"/>
            <a:ext cx="3178654" cy="1126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</a:t>
            </a:r>
            <a:r>
              <a:rPr lang="en-GB" sz="4800" baseline="30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r>
              <a:rPr lang="en-GB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or Mg</a:t>
            </a:r>
            <a:r>
              <a:rPr lang="en-GB" sz="4800" baseline="30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48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55582" y="4629750"/>
            <a:ext cx="85386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Magnesium has a lower 2</a:t>
            </a:r>
            <a:r>
              <a:rPr lang="en-GB" sz="2800" baseline="30000" dirty="0" smtClean="0"/>
              <a:t>nd</a:t>
            </a:r>
            <a:r>
              <a:rPr lang="en-GB" sz="2800" dirty="0" smtClean="0"/>
              <a:t> ionisation energy because it has one electron on its outer shell. Whereas for sodium it will have to remove an electron from the second shell, with 8 outer electrons. Hence, more energy required.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1506828" y="4043966"/>
            <a:ext cx="9923171" cy="489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Write the electron configuration for both ions.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5690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MELTING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948" y="1128451"/>
            <a:ext cx="11086283" cy="52867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b="1" dirty="0" smtClean="0"/>
              <a:t>General Trend for group 1 elements – Decreases as we go down the group</a:t>
            </a:r>
          </a:p>
          <a:p>
            <a:pPr marL="0" indent="0" algn="ctr">
              <a:buNone/>
            </a:pPr>
            <a:r>
              <a:rPr lang="en-GB" sz="2800" b="1" dirty="0" smtClean="0"/>
              <a:t>Why?</a:t>
            </a:r>
          </a:p>
          <a:p>
            <a:r>
              <a:rPr lang="en-GB" sz="2800" dirty="0"/>
              <a:t>All of these elements are held together by </a:t>
            </a:r>
            <a:r>
              <a:rPr lang="en-GB" sz="2800" b="1" i="1" dirty="0"/>
              <a:t>metallic bonds</a:t>
            </a:r>
            <a:r>
              <a:rPr lang="en-GB" sz="2800" dirty="0" smtClean="0"/>
              <a:t>.</a:t>
            </a:r>
          </a:p>
          <a:p>
            <a:r>
              <a:rPr lang="en-GB" sz="2800" dirty="0"/>
              <a:t>The atoms in a metal are held together by the attraction of the nuclei to the delocalised electrons. </a:t>
            </a:r>
            <a:endParaRPr lang="en-GB" sz="2800" dirty="0" smtClean="0"/>
          </a:p>
          <a:p>
            <a:r>
              <a:rPr lang="en-GB" sz="2800" dirty="0" smtClean="0"/>
              <a:t>As </a:t>
            </a:r>
            <a:r>
              <a:rPr lang="en-GB" sz="2800" dirty="0"/>
              <a:t>the atoms get bigger, the nuclei get further away from these delocalised electrons, and so the attractions fall. </a:t>
            </a:r>
            <a:r>
              <a:rPr lang="en-GB" sz="2800" dirty="0" smtClean="0"/>
              <a:t> Nuclear attraction decreases. </a:t>
            </a:r>
          </a:p>
          <a:p>
            <a:r>
              <a:rPr lang="en-GB" sz="2800" dirty="0" smtClean="0"/>
              <a:t>That </a:t>
            </a:r>
            <a:r>
              <a:rPr lang="en-GB" sz="2800" dirty="0"/>
              <a:t>means that the atoms are more easily </a:t>
            </a:r>
            <a:r>
              <a:rPr lang="en-GB" sz="2800" dirty="0" smtClean="0"/>
              <a:t>separated, less energy needed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6387921"/>
            <a:ext cx="12192000" cy="47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Understand the trends that occur in group 1 elements (LD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  <p:sp>
        <p:nvSpPr>
          <p:cNvPr id="5" name="Rectangle 4"/>
          <p:cNvSpPr/>
          <p:nvPr/>
        </p:nvSpPr>
        <p:spPr>
          <a:xfrm>
            <a:off x="0" y="5885645"/>
            <a:ext cx="12192000" cy="5022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Be able to explain each trend that occurs (MD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8797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272" y="227124"/>
            <a:ext cx="9104223" cy="621086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Using prior knowledge to link the trend to group 2 metals (HD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72936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345" y="1938272"/>
            <a:ext cx="10178322" cy="2466303"/>
          </a:xfr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/>
              <a:t>State the </a:t>
            </a:r>
            <a:r>
              <a:rPr lang="en-GB" sz="4800" dirty="0" smtClean="0"/>
              <a:t>general trend </a:t>
            </a:r>
            <a:r>
              <a:rPr lang="en-GB" sz="4800" dirty="0"/>
              <a:t>in </a:t>
            </a:r>
            <a:r>
              <a:rPr lang="en-GB" sz="4800" dirty="0" smtClean="0"/>
              <a:t>melting point down </a:t>
            </a:r>
            <a:r>
              <a:rPr lang="en-GB" sz="4800" dirty="0"/>
              <a:t>Group II from Mg to Ba and give a reason for this trend</a:t>
            </a:r>
            <a:r>
              <a:rPr lang="en-GB" sz="4800" dirty="0" smtClean="0"/>
              <a:t>. (3)</a:t>
            </a:r>
            <a:endParaRPr lang="en-GB" sz="4800" dirty="0"/>
          </a:p>
          <a:p>
            <a:pPr marL="0" indent="0" algn="ctr">
              <a:buNone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17339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54" y="3097368"/>
            <a:ext cx="3472043" cy="1196671"/>
          </a:xfrm>
        </p:spPr>
        <p:txBody>
          <a:bodyPr>
            <a:noAutofit/>
          </a:bodyPr>
          <a:lstStyle/>
          <a:p>
            <a:r>
              <a:rPr lang="en-GB" sz="4400" dirty="0" smtClean="0"/>
              <a:t>PLENARY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867" y="508253"/>
            <a:ext cx="6447119" cy="611148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Is the first ionisation energy of radium more or less than that of barium? </a:t>
            </a:r>
            <a:r>
              <a:rPr lang="en-GB" dirty="0" smtClean="0"/>
              <a:t>Explain </a:t>
            </a:r>
            <a:r>
              <a:rPr lang="en-GB" dirty="0"/>
              <a:t>your reasoning</a:t>
            </a:r>
            <a:r>
              <a:rPr lang="en-GB" dirty="0" smtClean="0"/>
              <a:t>. (4)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</a:t>
            </a:r>
            <a:r>
              <a:rPr lang="en-GB" dirty="0"/>
              <a:t>the melting point of radium more or less than that of </a:t>
            </a:r>
            <a:r>
              <a:rPr lang="en-GB" dirty="0" smtClean="0"/>
              <a:t>barium? Explain </a:t>
            </a:r>
            <a:r>
              <a:rPr lang="en-GB" dirty="0"/>
              <a:t>your reasoning</a:t>
            </a:r>
            <a:r>
              <a:rPr lang="en-GB" dirty="0" smtClean="0"/>
              <a:t>.(3)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 group 2 metal, Y, has </a:t>
            </a:r>
            <a:r>
              <a:rPr lang="en-GB" dirty="0" smtClean="0"/>
              <a:t>slow reaction </a:t>
            </a:r>
            <a:r>
              <a:rPr lang="en-GB" dirty="0"/>
              <a:t>when added to water</a:t>
            </a:r>
            <a:r>
              <a:rPr lang="en-GB" dirty="0" smtClean="0"/>
              <a:t>. </a:t>
            </a:r>
            <a:r>
              <a:rPr lang="en-GB" dirty="0"/>
              <a:t>Identify Y and </a:t>
            </a:r>
            <a:r>
              <a:rPr lang="en-GB" dirty="0" smtClean="0"/>
              <a:t>write an equation for the reaction with water. (2)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90580"/>
            <a:ext cx="10178322" cy="3593591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buFont typeface="+mj-lt"/>
              <a:buAutoNum type="arabicPeriod"/>
            </a:pPr>
            <a:r>
              <a:rPr lang="en-GB" sz="4800" dirty="0" smtClean="0"/>
              <a:t>Write an equation for Barium reacting with water. Use state symbols.</a:t>
            </a:r>
            <a:endParaRPr lang="en-GB" sz="4800" dirty="0"/>
          </a:p>
          <a:p>
            <a:pPr marL="914400" indent="-914400">
              <a:buFont typeface="+mj-lt"/>
              <a:buAutoNum type="arabicPeriod"/>
            </a:pPr>
            <a:r>
              <a:rPr lang="en-GB" sz="4800" dirty="0"/>
              <a:t>What is the trend for </a:t>
            </a:r>
            <a:r>
              <a:rPr lang="en-GB" sz="4800" dirty="0" smtClean="0"/>
              <a:t>atomic radius </a:t>
            </a:r>
            <a:r>
              <a:rPr lang="en-GB" sz="4800" dirty="0"/>
              <a:t>as we go down the group</a:t>
            </a:r>
            <a:r>
              <a:rPr lang="en-GB" sz="4800" dirty="0" smtClean="0"/>
              <a:t>?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 smtClean="0"/>
              <a:t>Explain this trend.</a:t>
            </a:r>
          </a:p>
          <a:p>
            <a:pPr marL="914400" indent="-914400">
              <a:buFont typeface="+mj-lt"/>
              <a:buAutoNum type="arabicPeriod"/>
            </a:pPr>
            <a:r>
              <a:rPr lang="en-GB" sz="4800" dirty="0" smtClean="0"/>
              <a:t>Define ionic radius</a:t>
            </a:r>
            <a:endParaRPr lang="en-GB" sz="4800" dirty="0"/>
          </a:p>
          <a:p>
            <a:pPr marL="914400" indent="-914400">
              <a:buFont typeface="+mj-lt"/>
              <a:buAutoNum type="arabicPeriod"/>
            </a:pPr>
            <a:endParaRPr lang="en-GB" sz="4800" dirty="0"/>
          </a:p>
          <a:p>
            <a:pPr marL="914400" indent="-914400">
              <a:buFont typeface="+mj-lt"/>
              <a:buAutoNum type="arabicPeriod"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17249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Lower, atomic </a:t>
            </a:r>
            <a:r>
              <a:rPr lang="en-GB" dirty="0"/>
              <a:t>radius </a:t>
            </a:r>
            <a:r>
              <a:rPr lang="en-GB" dirty="0" smtClean="0"/>
              <a:t>greater, more shielding, weaker </a:t>
            </a:r>
            <a:r>
              <a:rPr lang="en-GB" dirty="0"/>
              <a:t>attraction between outer shell electrons and </a:t>
            </a:r>
            <a:r>
              <a:rPr lang="en-GB" dirty="0" smtClean="0"/>
              <a:t>nucleus.</a:t>
            </a:r>
          </a:p>
          <a:p>
            <a:r>
              <a:rPr lang="en-GB" dirty="0" smtClean="0"/>
              <a:t>Lower, weaker </a:t>
            </a:r>
            <a:r>
              <a:rPr lang="en-GB" dirty="0"/>
              <a:t>metallic </a:t>
            </a:r>
            <a:r>
              <a:rPr lang="en-GB" dirty="0" smtClean="0"/>
              <a:t>bonding, metal </a:t>
            </a:r>
            <a:r>
              <a:rPr lang="en-GB" dirty="0"/>
              <a:t>ions (atoms) are </a:t>
            </a:r>
            <a:r>
              <a:rPr lang="en-GB" dirty="0" smtClean="0"/>
              <a:t>larger</a:t>
            </a:r>
          </a:p>
          <a:p>
            <a:r>
              <a:rPr lang="en-GB" dirty="0" smtClean="0"/>
              <a:t>Mg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299247" y="2389030"/>
            <a:ext cx="3472043" cy="1196671"/>
          </a:xfrm>
        </p:spPr>
        <p:txBody>
          <a:bodyPr>
            <a:noAutofit/>
          </a:bodyPr>
          <a:lstStyle/>
          <a:p>
            <a:r>
              <a:rPr lang="en-GB" sz="4400" dirty="0" smtClean="0"/>
              <a:t>ANSWERS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19899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485053"/>
          </a:xfrm>
        </p:spPr>
        <p:txBody>
          <a:bodyPr>
            <a:normAutofit fontScale="90000"/>
          </a:bodyPr>
          <a:lstStyle/>
          <a:p>
            <a:r>
              <a:rPr lang="en-GB" dirty="0"/>
              <a:t>LO; </a:t>
            </a:r>
            <a:r>
              <a:rPr lang="en-GB" b="1" dirty="0"/>
              <a:t>Understanding the </a:t>
            </a:r>
            <a:r>
              <a:rPr lang="en-GB" b="1" dirty="0" smtClean="0"/>
              <a:t>physical </a:t>
            </a:r>
            <a:r>
              <a:rPr lang="en-GB" b="1" dirty="0"/>
              <a:t>properties of group </a:t>
            </a:r>
            <a:r>
              <a:rPr lang="en-GB" b="1" dirty="0" smtClean="0"/>
              <a:t>1/2 </a:t>
            </a:r>
            <a:r>
              <a:rPr lang="en-GB" b="1" dirty="0"/>
              <a:t>elements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Success </a:t>
            </a:r>
            <a:r>
              <a:rPr lang="en-GB" sz="3200" dirty="0" smtClean="0"/>
              <a:t>criteria</a:t>
            </a:r>
          </a:p>
          <a:p>
            <a:pPr lvl="1"/>
            <a:r>
              <a:rPr lang="en-GB" sz="3000" b="1" dirty="0"/>
              <a:t>Understand the trends that occur in group </a:t>
            </a:r>
            <a:r>
              <a:rPr lang="en-GB" sz="3000" b="1" dirty="0" smtClean="0"/>
              <a:t>1 </a:t>
            </a:r>
            <a:r>
              <a:rPr lang="en-GB" sz="3000" b="1" dirty="0"/>
              <a:t>elements (LD)</a:t>
            </a:r>
            <a:endParaRPr lang="en-GB" sz="3000" dirty="0"/>
          </a:p>
          <a:p>
            <a:pPr lvl="1"/>
            <a:r>
              <a:rPr lang="en-GB" sz="3000" b="1" dirty="0"/>
              <a:t>Be able to explain each trend that occurs (MD)</a:t>
            </a:r>
            <a:endParaRPr lang="en-GB" sz="3000" dirty="0"/>
          </a:p>
          <a:p>
            <a:pPr lvl="1"/>
            <a:r>
              <a:rPr lang="en-GB" sz="3000" b="1" dirty="0"/>
              <a:t>Using prior knowledge to link the trend to </a:t>
            </a:r>
            <a:r>
              <a:rPr lang="en-GB" sz="3000" b="1" dirty="0" smtClean="0"/>
              <a:t>group 2 </a:t>
            </a:r>
            <a:r>
              <a:rPr lang="en-GB" sz="3000" b="1" dirty="0"/>
              <a:t>metals (HD)</a:t>
            </a:r>
            <a:endParaRPr lang="en-GB" sz="30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73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52584945"/>
              </p:ext>
            </p:extLst>
          </p:nvPr>
        </p:nvGraphicFramePr>
        <p:xfrm>
          <a:off x="955343" y="177422"/>
          <a:ext cx="10467833" cy="6305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8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B38C05DA-C491-4190-91F7-BD2B5141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graphicEl>
                                              <a:dgm id="{BB23EF0D-AF0C-465B-AF33-AA5D9FD3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8BC091C2-AFDD-471C-9258-1ACDA222C6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3BE3F2EF-BA59-48E2-A392-475CC3DE2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079A88E4-99B9-4E7A-92C7-2C0411A6B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DD3A05C9-833D-45A9-ABEB-600935C3B8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graphicEl>
                                              <a:dgm id="{F676FD5A-C262-4D7E-849B-82D1158E24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Trends that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5400" dirty="0" smtClean="0"/>
              <a:t>Atomic radius</a:t>
            </a:r>
          </a:p>
          <a:p>
            <a:r>
              <a:rPr lang="en-GB" sz="5400" dirty="0" smtClean="0"/>
              <a:t>Ionic radius</a:t>
            </a:r>
          </a:p>
          <a:p>
            <a:r>
              <a:rPr lang="en-GB" sz="5400" dirty="0" smtClean="0"/>
              <a:t>Ionisation energy</a:t>
            </a:r>
          </a:p>
          <a:p>
            <a:r>
              <a:rPr lang="en-GB" sz="5400" dirty="0" smtClean="0"/>
              <a:t>Melting/Boiling points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2790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Atomic radius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58534"/>
            <a:ext cx="10178322" cy="10319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/>
              <a:t>Atomic radius is </a:t>
            </a:r>
            <a:r>
              <a:rPr lang="en-GB" sz="4000" b="1" dirty="0" smtClean="0"/>
              <a:t>the size of an atom.</a:t>
            </a:r>
            <a:endParaRPr lang="en-GB" sz="4000" b="1" dirty="0" smtClean="0"/>
          </a:p>
          <a:p>
            <a:pPr marL="0" indent="0" algn="ctr">
              <a:buNone/>
            </a:pP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661" y="2809042"/>
            <a:ext cx="6741712" cy="404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Explaining the trend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62674"/>
            <a:ext cx="10209231" cy="49252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dirty="0" smtClean="0"/>
              <a:t>Why does it increase? (2)</a:t>
            </a:r>
          </a:p>
          <a:p>
            <a:r>
              <a:rPr lang="en-GB" sz="4000" dirty="0" smtClean="0"/>
              <a:t>More shells</a:t>
            </a:r>
          </a:p>
          <a:p>
            <a:r>
              <a:rPr lang="en-GB" sz="4000" dirty="0" smtClean="0"/>
              <a:t>Shielding </a:t>
            </a:r>
            <a:r>
              <a:rPr lang="en-GB" sz="4000" dirty="0" smtClean="0"/>
              <a:t>increases</a:t>
            </a:r>
          </a:p>
          <a:p>
            <a:r>
              <a:rPr lang="en-GB" sz="4000" dirty="0" smtClean="0"/>
              <a:t>The nuclear attraction between the outer electron and the nucleus decreases. </a:t>
            </a:r>
            <a:endParaRPr lang="en-GB" sz="4000" dirty="0" smtClean="0"/>
          </a:p>
          <a:p>
            <a:r>
              <a:rPr lang="en-GB" sz="4000" dirty="0" smtClean="0"/>
              <a:t>Atoms get bigger </a:t>
            </a:r>
          </a:p>
          <a:p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6387921"/>
            <a:ext cx="12192000" cy="47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Understand the trends that occur in group 1 elements (LD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  <p:sp>
        <p:nvSpPr>
          <p:cNvPr id="5" name="Rectangle 4"/>
          <p:cNvSpPr/>
          <p:nvPr/>
        </p:nvSpPr>
        <p:spPr>
          <a:xfrm>
            <a:off x="0" y="5885645"/>
            <a:ext cx="12192000" cy="5022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Be able to explain each trend that occurs (MD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5641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Ionic radius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67544"/>
            <a:ext cx="9838688" cy="1045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Ionic Radius is the measure </a:t>
            </a:r>
            <a:r>
              <a:rPr lang="en-GB" sz="2800" dirty="0"/>
              <a:t>of an atom's </a:t>
            </a:r>
            <a:r>
              <a:rPr lang="en-GB" sz="2800" dirty="0" smtClean="0"/>
              <a:t>ion. </a:t>
            </a:r>
            <a:r>
              <a:rPr lang="en-GB" sz="2800" dirty="0"/>
              <a:t>It is half the distance between two </a:t>
            </a:r>
            <a:r>
              <a:rPr lang="en-GB" sz="2800" b="1" dirty="0"/>
              <a:t>ions</a:t>
            </a:r>
            <a:r>
              <a:rPr lang="en-GB" sz="2800" dirty="0"/>
              <a:t> that are barely touching each </a:t>
            </a:r>
            <a:r>
              <a:rPr lang="en-GB" sz="2800" dirty="0" smtClean="0"/>
              <a:t>other.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947"/>
          <a:stretch/>
        </p:blipFill>
        <p:spPr>
          <a:xfrm>
            <a:off x="1947362" y="3059676"/>
            <a:ext cx="8381493" cy="189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86018"/>
            <a:ext cx="10178322" cy="1492132"/>
          </a:xfrm>
        </p:spPr>
        <p:txBody>
          <a:bodyPr/>
          <a:lstStyle/>
          <a:p>
            <a:pPr algn="ctr"/>
            <a:r>
              <a:rPr lang="en-GB" dirty="0" smtClean="0"/>
              <a:t>WHAT ELEMENT HAS A BIGGER Atomic RADIUS?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51511" y="1778841"/>
            <a:ext cx="3178654" cy="1126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r>
              <a:rPr lang="en-GB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or Ca</a:t>
            </a:r>
          </a:p>
          <a:p>
            <a:pPr marL="0" indent="0">
              <a:buNone/>
            </a:pPr>
            <a:endParaRPr lang="en-GB" sz="66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2548" y="3006432"/>
            <a:ext cx="1041658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K has a bigger atomic radius.</a:t>
            </a:r>
          </a:p>
          <a:p>
            <a:r>
              <a:rPr lang="en-GB" sz="3200" b="1" dirty="0" smtClean="0"/>
              <a:t>Why?</a:t>
            </a:r>
          </a:p>
          <a:p>
            <a:r>
              <a:rPr lang="en-GB" sz="3200" dirty="0" smtClean="0"/>
              <a:t>Ca has more protons </a:t>
            </a:r>
            <a:r>
              <a:rPr lang="en-GB" sz="3200" dirty="0" smtClean="0"/>
              <a:t>are added to the nucleus. </a:t>
            </a:r>
          </a:p>
          <a:p>
            <a:r>
              <a:rPr lang="en-GB" sz="3200" dirty="0" smtClean="0"/>
              <a:t>The </a:t>
            </a:r>
            <a:r>
              <a:rPr lang="en-GB" sz="3200" dirty="0"/>
              <a:t>outer electrons are closer to the nucleus and more strongly attracted to the </a:t>
            </a:r>
            <a:r>
              <a:rPr lang="en-GB" sz="3200" dirty="0" smtClean="0"/>
              <a:t>nucleus. </a:t>
            </a:r>
            <a:endParaRPr lang="en-GB" sz="3200" dirty="0" smtClean="0"/>
          </a:p>
          <a:p>
            <a:r>
              <a:rPr lang="en-GB" sz="3200" dirty="0" smtClean="0"/>
              <a:t>So, Ca has a smaller atomic radius.</a:t>
            </a:r>
            <a:endParaRPr lang="en-GB" sz="3200" dirty="0" smtClean="0"/>
          </a:p>
          <a:p>
            <a:endParaRPr lang="en-GB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6452315"/>
            <a:ext cx="12192000" cy="4056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sz="3000" b="1" dirty="0"/>
              <a:t>Using prior knowledge to link the trend to group 2 metals (HD</a:t>
            </a:r>
            <a:r>
              <a:rPr lang="en-GB" sz="3000" b="1" dirty="0" smtClean="0"/>
              <a:t>)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80555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807</TotalTime>
  <Words>828</Words>
  <Application>Microsoft Office PowerPoint</Application>
  <PresentationFormat>Widescreen</PresentationFormat>
  <Paragraphs>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Impact</vt:lpstr>
      <vt:lpstr>Badge</vt:lpstr>
      <vt:lpstr>Elements in group 1 &amp; 2</vt:lpstr>
      <vt:lpstr>STARTER</vt:lpstr>
      <vt:lpstr>LO; Understanding the physical properties of group 1/2 elements </vt:lpstr>
      <vt:lpstr>PowerPoint Presentation</vt:lpstr>
      <vt:lpstr>Trends that you need to know</vt:lpstr>
      <vt:lpstr>Atomic radius </vt:lpstr>
      <vt:lpstr>Explaining the trend</vt:lpstr>
      <vt:lpstr>Ionic radius</vt:lpstr>
      <vt:lpstr>WHAT ELEMENT HAS A BIGGER Atomic RADIUS?</vt:lpstr>
      <vt:lpstr>PowerPoint Presentation</vt:lpstr>
      <vt:lpstr>Explaining the trend</vt:lpstr>
      <vt:lpstr>IONISATION ENERGY</vt:lpstr>
      <vt:lpstr>General trend</vt:lpstr>
      <vt:lpstr>Challenge: WHICH ELEMENT HAS A HIGHER IONISATION ENERGY?</vt:lpstr>
      <vt:lpstr>SECOND IONISATION ENERGY </vt:lpstr>
      <vt:lpstr>MELTING POINTS</vt:lpstr>
      <vt:lpstr>PowerPoint Presentation</vt:lpstr>
      <vt:lpstr>PowerPoint Presentation</vt:lpstr>
      <vt:lpstr>PLENARY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in group 1 &amp; 2</dc:title>
  <dc:creator>Maryamo Ashkir</dc:creator>
  <cp:lastModifiedBy>Maryamo Ashkir</cp:lastModifiedBy>
  <cp:revision>56</cp:revision>
  <cp:lastPrinted>2016-12-08T14:55:47Z</cp:lastPrinted>
  <dcterms:created xsi:type="dcterms:W3CDTF">2016-12-04T16:54:06Z</dcterms:created>
  <dcterms:modified xsi:type="dcterms:W3CDTF">2016-12-08T15:05:19Z</dcterms:modified>
</cp:coreProperties>
</file>