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75" r:id="rId2"/>
    <p:sldId id="576" r:id="rId3"/>
    <p:sldId id="577" r:id="rId4"/>
    <p:sldId id="578" r:id="rId5"/>
    <p:sldId id="582" r:id="rId6"/>
    <p:sldId id="560" r:id="rId7"/>
    <p:sldId id="561" r:id="rId8"/>
    <p:sldId id="562" r:id="rId9"/>
    <p:sldId id="563" r:id="rId10"/>
    <p:sldId id="564" r:id="rId11"/>
    <p:sldId id="579" r:id="rId12"/>
    <p:sldId id="544" r:id="rId13"/>
    <p:sldId id="566" r:id="rId14"/>
    <p:sldId id="580" r:id="rId15"/>
    <p:sldId id="567" r:id="rId16"/>
    <p:sldId id="581" r:id="rId17"/>
    <p:sldId id="559" r:id="rId18"/>
    <p:sldId id="568" r:id="rId19"/>
    <p:sldId id="569" r:id="rId20"/>
    <p:sldId id="583" r:id="rId21"/>
    <p:sldId id="565" r:id="rId22"/>
    <p:sldId id="571" r:id="rId23"/>
    <p:sldId id="572" r:id="rId24"/>
    <p:sldId id="573" r:id="rId25"/>
    <p:sldId id="570" r:id="rId26"/>
    <p:sldId id="574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402C6"/>
    <a:srgbClr val="5E0A58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52" autoAdjust="0"/>
  </p:normalViewPr>
  <p:slideViewPr>
    <p:cSldViewPr>
      <p:cViewPr varScale="1">
        <p:scale>
          <a:sx n="53" d="100"/>
          <a:sy n="53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Note</a:t>
            </a:r>
            <a:r>
              <a:rPr lang="en-GB" baseline="0" dirty="0" smtClean="0"/>
              <a:t> that the e- are on different sides of the arrow: oxidation and reduction – loss of e- and gain of e-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 2013 Unit 2 Question 4a (QS13.2.04)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2012 Unit 2 Question 5ab (QW12.2.05)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 2011 Unit 2 Question 5a (QS11.2.05)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2005 Unit 2 Question 2 (QW05.2.02)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2002 Unit 2 Question 4 (QW02.2.04)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9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DC4D03-127C-4590-AD8F-F5AB51A68DB8}" type="datetimeFigureOut">
              <a:rPr lang="en-GB" smtClean="0"/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FB51C5-9DC4-459F-8FD0-BE9CA5D45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87" y="2490663"/>
            <a:ext cx="7886700" cy="994172"/>
          </a:xfrm>
        </p:spPr>
        <p:txBody>
          <a:bodyPr/>
          <a:lstStyle/>
          <a:p>
            <a:pPr algn="ctr"/>
            <a:r>
              <a:rPr lang="en-GB" dirty="0" smtClean="0"/>
              <a:t>Starter for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3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Write half equations for these changes: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1 .An iodide ion changes into iodine</a:t>
            </a:r>
          </a:p>
          <a:p>
            <a:pPr>
              <a:buNone/>
            </a:pPr>
            <a:r>
              <a:rPr lang="en-GB" dirty="0" smtClean="0"/>
              <a:t>2. A fluorine molecule changes into fluoride ions.</a:t>
            </a:r>
          </a:p>
          <a:p>
            <a:pPr>
              <a:buNone/>
            </a:pPr>
            <a:r>
              <a:rPr lang="en-GB" dirty="0" smtClean="0"/>
              <a:t>3. A potassium atom changes into a potassium ion.</a:t>
            </a:r>
          </a:p>
          <a:p>
            <a:pPr>
              <a:buNone/>
            </a:pPr>
            <a:r>
              <a:rPr lang="en-GB" dirty="0" smtClean="0"/>
              <a:t>4. A barium atom changes into a barium ion</a:t>
            </a:r>
          </a:p>
          <a:p>
            <a:pPr>
              <a:buNone/>
            </a:pPr>
            <a:r>
              <a:rPr lang="en-GB" dirty="0" smtClean="0"/>
              <a:t>5. An aluminium ion is changed into an aluminium atom.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EXT: State whether each half equation is showing oxidation or reduction.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Your Understanding so Far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2I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I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 + 2e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endParaRPr lang="en-GB" baseline="30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F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 + 2e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  <a:r>
              <a:rPr lang="en-GB" dirty="0" smtClean="0">
                <a:sym typeface="Wingdings" panose="05000000000000000000" pitchFamily="2" charset="2"/>
              </a:rPr>
              <a:t>  2F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endParaRPr lang="en-GB" baseline="30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K  K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+ e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endParaRPr lang="en-GB" baseline="30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Ba  Ba</a:t>
            </a:r>
            <a:r>
              <a:rPr lang="en-GB" baseline="30000" dirty="0" smtClean="0">
                <a:sym typeface="Wingdings" panose="05000000000000000000" pitchFamily="2" charset="2"/>
              </a:rPr>
              <a:t>2+</a:t>
            </a:r>
            <a:r>
              <a:rPr lang="en-GB" dirty="0" smtClean="0">
                <a:sym typeface="Wingdings" panose="05000000000000000000" pitchFamily="2" charset="2"/>
              </a:rPr>
              <a:t> + 2e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endParaRPr lang="en-GB" baseline="30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Al</a:t>
            </a:r>
            <a:r>
              <a:rPr lang="en-GB" baseline="30000" dirty="0" smtClean="0">
                <a:sym typeface="Wingdings" panose="05000000000000000000" pitchFamily="2" charset="2"/>
              </a:rPr>
              <a:t>3+</a:t>
            </a:r>
            <a:r>
              <a:rPr lang="en-GB" dirty="0" smtClean="0">
                <a:sym typeface="Wingdings" panose="05000000000000000000" pitchFamily="2" charset="2"/>
              </a:rPr>
              <a:t> + 3e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  <a:r>
              <a:rPr lang="en-GB" dirty="0" smtClean="0">
                <a:sym typeface="Wingdings" panose="05000000000000000000" pitchFamily="2" charset="2"/>
              </a:rPr>
              <a:t>  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Your Understanding so Far -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2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36912"/>
            <a:ext cx="830580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/>
              <a:t>a) Calculate oxidation states on each side of the equation.</a:t>
            </a:r>
          </a:p>
          <a:p>
            <a:pPr>
              <a:buNone/>
            </a:pPr>
            <a:r>
              <a:rPr lang="en-GB" sz="2000" dirty="0" smtClean="0"/>
              <a:t>b) Balance the element changing oxidation state.</a:t>
            </a:r>
          </a:p>
          <a:p>
            <a:pPr>
              <a:buNone/>
            </a:pPr>
            <a:r>
              <a:rPr lang="en-GB" sz="2000" dirty="0" smtClean="0"/>
              <a:t>c) Sort out electrons. If the oxidation state becomes more negative then it gains electrons. If the oxidation state becomes more positive then electrons are lost.</a:t>
            </a:r>
          </a:p>
          <a:p>
            <a:pPr>
              <a:buNone/>
            </a:pPr>
            <a:r>
              <a:rPr lang="en-GB" sz="2000" dirty="0" smtClean="0"/>
              <a:t>d) Sort out Os. For every O gained/lost, add/remove one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molecule.</a:t>
            </a:r>
          </a:p>
          <a:p>
            <a:pPr>
              <a:buNone/>
            </a:pPr>
            <a:r>
              <a:rPr lang="en-GB" sz="2000" dirty="0" smtClean="0"/>
              <a:t>e) Sort out Hs. For every H gained/lost, add/remove one H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ion.</a:t>
            </a:r>
          </a:p>
          <a:p>
            <a:pPr>
              <a:buNone/>
            </a:pPr>
            <a:r>
              <a:rPr lang="en-GB" sz="2000" dirty="0" smtClean="0"/>
              <a:t>f) Check – if the total electric charge on the left equals that on the right then it is probably correct. If it is not then you know that you have gone wrong!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out Half Equations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908720"/>
            <a:ext cx="889248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The numbers of atoms on each side of the equation must be the same. 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The total charge on each side of the equation must be the same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560840" cy="62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60032" y="548680"/>
            <a:ext cx="3744416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7560840" cy="62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592" y="548680"/>
            <a:ext cx="3744416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Chemsheets</a:t>
            </a:r>
            <a:r>
              <a:rPr lang="en-GB" dirty="0" smtClean="0"/>
              <a:t> Task B Q 3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2" t="55669" r="48714" b="15692"/>
          <a:stretch/>
        </p:blipFill>
        <p:spPr>
          <a:xfrm>
            <a:off x="0" y="1340768"/>
            <a:ext cx="932903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Step 1: </a:t>
            </a:r>
            <a:r>
              <a:rPr lang="en-GB" dirty="0" smtClean="0"/>
              <a:t>Write out the 2 half equations</a:t>
            </a:r>
          </a:p>
          <a:p>
            <a:r>
              <a:rPr lang="en-GB" b="1" dirty="0" smtClean="0"/>
              <a:t>Step 2: </a:t>
            </a:r>
            <a:r>
              <a:rPr lang="en-GB" dirty="0" smtClean="0"/>
              <a:t>Note the number of e- each half equation gains or loses. So that both equations involve the same number of e-, you may have to multiply up one or both equations.</a:t>
            </a:r>
          </a:p>
          <a:p>
            <a:r>
              <a:rPr lang="en-GB" b="1" dirty="0" smtClean="0"/>
              <a:t>Step 3: </a:t>
            </a:r>
            <a:r>
              <a:rPr lang="en-GB" dirty="0" smtClean="0"/>
              <a:t>Multiply up the reactants and products.</a:t>
            </a:r>
          </a:p>
          <a:p>
            <a:r>
              <a:rPr lang="en-GB" b="1" dirty="0" smtClean="0"/>
              <a:t>Step 4: </a:t>
            </a:r>
            <a:r>
              <a:rPr lang="en-GB" dirty="0" smtClean="0"/>
              <a:t>Write all the reactants together and the products together.</a:t>
            </a:r>
          </a:p>
          <a:p>
            <a:r>
              <a:rPr lang="en-GB" b="1" dirty="0" smtClean="0"/>
              <a:t>Step 5: </a:t>
            </a:r>
            <a:r>
              <a:rPr lang="en-GB" dirty="0" smtClean="0"/>
              <a:t>There should be the same number of e- on each side of the equation. Cancel them. What is left behind is the full balanced equation.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Half Equations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37"/>
          <a:stretch>
            <a:fillRect/>
          </a:stretch>
        </p:blipFill>
        <p:spPr bwMode="auto">
          <a:xfrm>
            <a:off x="179512" y="1700808"/>
            <a:ext cx="87487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Chemsheets</a:t>
            </a:r>
            <a:r>
              <a:rPr lang="en-GB" dirty="0" smtClean="0"/>
              <a:t> C: Combining equations Q4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DA9E182-951A-48FB-9AB5-782158848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>
          <a:xfrm>
            <a:off x="1321981" y="944724"/>
            <a:ext cx="6480719" cy="4893506"/>
          </a:xfrm>
        </p:spPr>
      </p:pic>
    </p:spTree>
    <p:extLst>
      <p:ext uri="{BB962C8B-B14F-4D97-AF65-F5344CB8AC3E}">
        <p14:creationId xmlns:p14="http://schemas.microsoft.com/office/powerpoint/2010/main" val="11330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362" t="13504" r="9051" b="26539"/>
          <a:stretch/>
        </p:blipFill>
        <p:spPr>
          <a:xfrm>
            <a:off x="611560" y="165665"/>
            <a:ext cx="7128792" cy="66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83058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Any </a:t>
            </a:r>
            <a:r>
              <a:rPr lang="en-GB" b="1" dirty="0" err="1" smtClean="0"/>
              <a:t>redox</a:t>
            </a:r>
            <a:r>
              <a:rPr lang="en-GB" b="1" dirty="0" smtClean="0"/>
              <a:t> reaction divided into 2 half equations:</a:t>
            </a:r>
          </a:p>
          <a:p>
            <a:pPr>
              <a:buNone/>
            </a:pPr>
            <a:r>
              <a:rPr lang="en-GB" dirty="0" smtClean="0"/>
              <a:t>One represents </a:t>
            </a:r>
            <a:r>
              <a:rPr lang="en-GB" b="1" dirty="0" smtClean="0"/>
              <a:t>Oxidation</a:t>
            </a:r>
            <a:r>
              <a:rPr lang="en-GB" dirty="0" smtClean="0"/>
              <a:t> and the other </a:t>
            </a:r>
            <a:r>
              <a:rPr lang="en-GB" b="1" dirty="0" smtClean="0"/>
              <a:t>Reduction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1. Balance with respect to MASS</a:t>
            </a:r>
          </a:p>
          <a:p>
            <a:pPr>
              <a:buNone/>
            </a:pPr>
            <a:r>
              <a:rPr lang="en-GB" dirty="0" smtClean="0"/>
              <a:t>A) Element being ox or red</a:t>
            </a:r>
          </a:p>
          <a:p>
            <a:pPr>
              <a:buNone/>
            </a:pPr>
            <a:r>
              <a:rPr lang="en-GB" dirty="0" smtClean="0"/>
              <a:t>B) Any oxygen molecules with water molecules.</a:t>
            </a:r>
          </a:p>
          <a:p>
            <a:pPr>
              <a:buNone/>
            </a:pPr>
            <a:r>
              <a:rPr lang="en-GB" dirty="0" smtClean="0"/>
              <a:t>C) Hydrogen atoms in water with H+ ions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2. Balance with respect to CHARGE using e-</a:t>
            </a:r>
          </a:p>
          <a:p>
            <a:pPr>
              <a:buNone/>
            </a:pPr>
            <a:r>
              <a:rPr lang="en-GB" dirty="0" smtClean="0"/>
              <a:t>(to check how many e-, see the change in oxidation state).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3. To get the FULL overall </a:t>
            </a:r>
            <a:r>
              <a:rPr lang="en-GB" b="1" dirty="0" err="1" smtClean="0"/>
              <a:t>redox</a:t>
            </a:r>
            <a:r>
              <a:rPr lang="en-GB" b="1" dirty="0" smtClean="0"/>
              <a:t> equation</a:t>
            </a:r>
          </a:p>
          <a:p>
            <a:pPr>
              <a:buNone/>
            </a:pPr>
            <a:r>
              <a:rPr lang="en-GB" dirty="0" smtClean="0"/>
              <a:t>A. Balance no of e- in each half equation</a:t>
            </a:r>
          </a:p>
          <a:p>
            <a:pPr>
              <a:buNone/>
            </a:pPr>
            <a:r>
              <a:rPr lang="en-GB" dirty="0" smtClean="0"/>
              <a:t>B. Add together and the e- will cancel.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639763"/>
          </a:xfrm>
        </p:spPr>
        <p:txBody>
          <a:bodyPr/>
          <a:lstStyle/>
          <a:p>
            <a:r>
              <a:rPr lang="en-GB" dirty="0" smtClean="0"/>
              <a:t>Overall notes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show the LOSS or GAIN of e- by one substance.</a:t>
            </a:r>
          </a:p>
          <a:p>
            <a:endParaRPr lang="en-GB" dirty="0"/>
          </a:p>
          <a:p>
            <a:r>
              <a:rPr lang="en-GB" dirty="0" smtClean="0"/>
              <a:t>E.g., </a:t>
            </a:r>
          </a:p>
          <a:p>
            <a:r>
              <a:rPr lang="en-GB" dirty="0" smtClean="0"/>
              <a:t>FULL EQUAITON:</a:t>
            </a:r>
          </a:p>
          <a:p>
            <a:endParaRPr lang="en-GB" dirty="0"/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Mg(s) + Cl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(g) </a:t>
            </a:r>
            <a:r>
              <a:rPr lang="en-GB" b="1" dirty="0" smtClean="0">
                <a:solidFill>
                  <a:srgbClr val="FF0000"/>
                </a:solidFill>
                <a:cs typeface="Arial"/>
              </a:rPr>
              <a:t>→ MgCl</a:t>
            </a:r>
            <a:r>
              <a:rPr lang="en-GB" b="1" baseline="-25000" dirty="0" smtClean="0">
                <a:solidFill>
                  <a:srgbClr val="FF0000"/>
                </a:solidFill>
                <a:cs typeface="Arial"/>
              </a:rPr>
              <a:t>2</a:t>
            </a:r>
            <a:r>
              <a:rPr lang="en-GB" b="1" dirty="0" smtClean="0">
                <a:solidFill>
                  <a:srgbClr val="FF0000"/>
                </a:solidFill>
                <a:cs typeface="Arial"/>
              </a:rPr>
              <a:t> (s)</a:t>
            </a:r>
          </a:p>
          <a:p>
            <a:pPr algn="ctr"/>
            <a:endParaRPr lang="en-GB" b="1" dirty="0">
              <a:solidFill>
                <a:srgbClr val="FF0000"/>
              </a:solidFill>
              <a:cs typeface="Arial"/>
            </a:endParaRPr>
          </a:p>
          <a:p>
            <a:r>
              <a:rPr lang="en-GB" b="1" dirty="0" smtClean="0">
                <a:solidFill>
                  <a:srgbClr val="7030A0"/>
                </a:solidFill>
                <a:cs typeface="Arial"/>
              </a:rPr>
              <a:t>2 half-equations:</a:t>
            </a:r>
          </a:p>
          <a:p>
            <a:endParaRPr lang="en-GB" b="1" dirty="0" smtClean="0">
              <a:solidFill>
                <a:srgbClr val="7030A0"/>
              </a:solidFill>
              <a:cs typeface="Arial"/>
            </a:endParaRPr>
          </a:p>
          <a:p>
            <a:r>
              <a:rPr lang="en-GB" b="1" dirty="0" smtClean="0">
                <a:solidFill>
                  <a:srgbClr val="7030A0"/>
                </a:solidFill>
                <a:cs typeface="Arial"/>
              </a:rPr>
              <a:t>An </a:t>
            </a:r>
            <a:r>
              <a:rPr lang="en-GB" b="1" dirty="0" smtClean="0">
                <a:solidFill>
                  <a:srgbClr val="FF0000"/>
                </a:solidFill>
                <a:cs typeface="Arial"/>
              </a:rPr>
              <a:t>Ox</a:t>
            </a:r>
            <a:r>
              <a:rPr lang="en-GB" b="1" dirty="0" smtClean="0">
                <a:solidFill>
                  <a:srgbClr val="7030A0"/>
                </a:solidFill>
                <a:cs typeface="Arial"/>
              </a:rPr>
              <a:t>idation Reaction</a:t>
            </a:r>
          </a:p>
          <a:p>
            <a:r>
              <a:rPr lang="en-GB" b="1" dirty="0" smtClean="0">
                <a:solidFill>
                  <a:srgbClr val="7030A0"/>
                </a:solidFill>
                <a:cs typeface="Arial"/>
              </a:rPr>
              <a:t>A </a:t>
            </a:r>
            <a:r>
              <a:rPr lang="en-GB" b="1" dirty="0">
                <a:solidFill>
                  <a:srgbClr val="FF0000"/>
                </a:solidFill>
                <a:cs typeface="Arial"/>
              </a:rPr>
              <a:t>R</a:t>
            </a:r>
            <a:r>
              <a:rPr lang="en-GB" b="1" dirty="0" smtClean="0">
                <a:solidFill>
                  <a:srgbClr val="FF0000"/>
                </a:solidFill>
                <a:cs typeface="Arial"/>
              </a:rPr>
              <a:t>ed</a:t>
            </a:r>
            <a:r>
              <a:rPr lang="en-GB" b="1" dirty="0" smtClean="0">
                <a:solidFill>
                  <a:srgbClr val="7030A0"/>
                </a:solidFill>
                <a:cs typeface="Arial"/>
              </a:rPr>
              <a:t>uction Reaction</a:t>
            </a:r>
          </a:p>
          <a:p>
            <a:pPr algn="ctr"/>
            <a:endParaRPr lang="en-GB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Half-Equations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4772000"/>
            <a:ext cx="266429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Mg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cs typeface="Arial"/>
              </a:rPr>
              <a:t>→ Mg</a:t>
            </a:r>
            <a:r>
              <a:rPr lang="en-GB" sz="2400" b="1" baseline="30000" dirty="0" smtClean="0">
                <a:solidFill>
                  <a:srgbClr val="FF0000"/>
                </a:solidFill>
                <a:cs typeface="Arial"/>
              </a:rPr>
              <a:t>2+</a:t>
            </a:r>
            <a:r>
              <a:rPr lang="en-GB" sz="2400" b="1" dirty="0" smtClean="0">
                <a:solidFill>
                  <a:srgbClr val="FF0000"/>
                </a:solidFill>
                <a:cs typeface="Arial"/>
              </a:rPr>
              <a:t> +2e-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9816" y="5301208"/>
            <a:ext cx="34766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sz="2400" b="1" dirty="0" smtClean="0">
                <a:solidFill>
                  <a:srgbClr val="FF0000"/>
                </a:solidFill>
                <a:ea typeface="+mj-ea"/>
                <a:cs typeface="+mj-cs"/>
              </a:rPr>
              <a:t>Cl</a:t>
            </a:r>
            <a:r>
              <a:rPr lang="en-GB" sz="2400" b="1" baseline="-25000" dirty="0" smtClean="0">
                <a:solidFill>
                  <a:srgbClr val="FF0000"/>
                </a:solidFill>
                <a:ea typeface="+mj-ea"/>
                <a:cs typeface="+mj-cs"/>
              </a:rPr>
              <a:t>2 </a:t>
            </a:r>
            <a:r>
              <a:rPr lang="en-GB" sz="2400" b="1" dirty="0">
                <a:solidFill>
                  <a:srgbClr val="FF0000"/>
                </a:solidFill>
                <a:cs typeface="Arial"/>
              </a:rPr>
              <a:t>+</a:t>
            </a:r>
            <a:r>
              <a:rPr lang="en-GB" sz="2400" b="1" dirty="0" smtClean="0">
                <a:solidFill>
                  <a:srgbClr val="FF0000"/>
                </a:solidFill>
                <a:cs typeface="Arial"/>
              </a:rPr>
              <a:t>2e- → 2Cl</a:t>
            </a:r>
            <a:r>
              <a:rPr lang="en-GB" sz="2400" b="1" baseline="30000" dirty="0" smtClean="0">
                <a:solidFill>
                  <a:srgbClr val="FF0000"/>
                </a:solidFill>
                <a:cs typeface="Arial"/>
              </a:rPr>
              <a:t>-</a:t>
            </a:r>
            <a:endParaRPr kumimoji="0" lang="en-GB" sz="2400" b="1" i="0" u="none" strike="noStrike" kern="120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7864" y="116632"/>
            <a:ext cx="5688632" cy="4104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TIPS: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Balance the number of atoms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Balance the number of charges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Always have “+e-” rather than “‒ e-” in your half-equations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They can be recombined to give your full equations again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If you have a different number of electrons, MULTIPLY each equation by a factor that will give you equal numbers of electrons in each one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184576"/>
          </a:xfrm>
        </p:spPr>
        <p:txBody>
          <a:bodyPr>
            <a:noAutofit/>
          </a:bodyPr>
          <a:lstStyle/>
          <a:p>
            <a:r>
              <a:rPr lang="en-GB" sz="2800" dirty="0" smtClean="0"/>
              <a:t>Combine these 2 half-equations: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Al</a:t>
            </a:r>
            <a:r>
              <a:rPr lang="en-GB" sz="2800" baseline="30000" dirty="0" smtClean="0"/>
              <a:t>3+</a:t>
            </a:r>
            <a:r>
              <a:rPr lang="en-GB" sz="2800" dirty="0" smtClean="0"/>
              <a:t> + 3e- </a:t>
            </a:r>
            <a:r>
              <a:rPr lang="en-GB" sz="2800" dirty="0" smtClean="0">
                <a:cs typeface="Arial"/>
              </a:rPr>
              <a:t>→ Al</a:t>
            </a:r>
          </a:p>
          <a:p>
            <a:pPr marL="0" indent="0">
              <a:buNone/>
            </a:pPr>
            <a:endParaRPr lang="en-GB" sz="2800" dirty="0">
              <a:cs typeface="Arial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(Multiply by 4 to get 12e- 		4Al</a:t>
            </a:r>
            <a:r>
              <a:rPr lang="en-GB" sz="2800" baseline="30000" dirty="0" smtClean="0">
                <a:solidFill>
                  <a:srgbClr val="FF0000"/>
                </a:solidFill>
              </a:rPr>
              <a:t>3</a:t>
            </a:r>
            <a:r>
              <a:rPr lang="en-GB" sz="2800" baseline="30000" dirty="0">
                <a:solidFill>
                  <a:srgbClr val="FF0000"/>
                </a:solidFill>
              </a:rPr>
              <a:t>+</a:t>
            </a:r>
            <a:r>
              <a:rPr lang="en-GB" sz="2800" dirty="0">
                <a:solidFill>
                  <a:srgbClr val="FF0000"/>
                </a:solidFill>
              </a:rPr>
              <a:t> + </a:t>
            </a:r>
            <a:r>
              <a:rPr lang="en-GB" sz="2800" dirty="0" smtClean="0">
                <a:solidFill>
                  <a:srgbClr val="FF0000"/>
                </a:solidFill>
              </a:rPr>
              <a:t>12e- </a:t>
            </a:r>
            <a:r>
              <a:rPr lang="en-GB" sz="2800" dirty="0">
                <a:solidFill>
                  <a:srgbClr val="FF0000"/>
                </a:solidFill>
                <a:cs typeface="Arial"/>
              </a:rPr>
              <a:t>→ </a:t>
            </a:r>
            <a:r>
              <a:rPr lang="en-GB" sz="2800" dirty="0" smtClean="0">
                <a:solidFill>
                  <a:srgbClr val="FF0000"/>
                </a:solidFill>
                <a:cs typeface="Arial"/>
              </a:rPr>
              <a:t>4Al)</a:t>
            </a:r>
            <a:endParaRPr lang="en-GB" sz="28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GB" sz="2800" dirty="0" smtClean="0">
              <a:cs typeface="Arial"/>
            </a:endParaRPr>
          </a:p>
          <a:p>
            <a:pPr marL="0" indent="0">
              <a:buNone/>
            </a:pPr>
            <a:endParaRPr lang="en-GB" sz="2800" dirty="0">
              <a:cs typeface="Arial"/>
            </a:endParaRPr>
          </a:p>
          <a:p>
            <a:pPr marL="0" indent="0">
              <a:buNone/>
            </a:pPr>
            <a:r>
              <a:rPr lang="en-GB" sz="2800" dirty="0" smtClean="0">
                <a:cs typeface="Arial"/>
              </a:rPr>
              <a:t>2O</a:t>
            </a:r>
            <a:r>
              <a:rPr lang="en-GB" sz="2800" baseline="30000" dirty="0" smtClean="0">
                <a:cs typeface="Arial"/>
              </a:rPr>
              <a:t>2-</a:t>
            </a:r>
            <a:r>
              <a:rPr lang="en-GB" sz="2800" dirty="0" smtClean="0">
                <a:cs typeface="Arial"/>
              </a:rPr>
              <a:t> </a:t>
            </a:r>
            <a:r>
              <a:rPr lang="en-GB" sz="2800" dirty="0">
                <a:cs typeface="Arial"/>
              </a:rPr>
              <a:t>→ </a:t>
            </a:r>
            <a:r>
              <a:rPr lang="en-GB" sz="2800" dirty="0" smtClean="0">
                <a:cs typeface="Arial"/>
              </a:rPr>
              <a:t>O</a:t>
            </a:r>
            <a:r>
              <a:rPr lang="en-GB" sz="2800" baseline="-25000" dirty="0" smtClean="0">
                <a:cs typeface="Arial"/>
              </a:rPr>
              <a:t>2</a:t>
            </a:r>
            <a:r>
              <a:rPr lang="en-GB" sz="2800" dirty="0" smtClean="0">
                <a:cs typeface="Arial"/>
              </a:rPr>
              <a:t> +4e-</a:t>
            </a:r>
          </a:p>
          <a:p>
            <a:endParaRPr lang="en-GB" sz="2800" dirty="0" smtClean="0"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(Multiply by </a:t>
            </a:r>
            <a:r>
              <a:rPr lang="en-GB" sz="2800" dirty="0" smtClean="0">
                <a:solidFill>
                  <a:srgbClr val="FF0000"/>
                </a:solidFill>
              </a:rPr>
              <a:t>3 </a:t>
            </a:r>
            <a:r>
              <a:rPr lang="en-GB" sz="2800" dirty="0">
                <a:solidFill>
                  <a:srgbClr val="FF0000"/>
                </a:solidFill>
              </a:rPr>
              <a:t>to get 12e- 	</a:t>
            </a: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cs typeface="Arial"/>
              </a:rPr>
              <a:t>6O</a:t>
            </a:r>
            <a:r>
              <a:rPr lang="en-GB" sz="2800" baseline="30000" dirty="0" smtClean="0">
                <a:solidFill>
                  <a:srgbClr val="FF0000"/>
                </a:solidFill>
                <a:cs typeface="Arial"/>
              </a:rPr>
              <a:t>2-</a:t>
            </a:r>
            <a:r>
              <a:rPr lang="en-GB" sz="2800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GB" sz="2800" dirty="0">
                <a:solidFill>
                  <a:srgbClr val="FF0000"/>
                </a:solidFill>
                <a:cs typeface="Arial"/>
              </a:rPr>
              <a:t>→ </a:t>
            </a:r>
            <a:r>
              <a:rPr lang="en-GB" sz="2800" dirty="0" smtClean="0">
                <a:solidFill>
                  <a:srgbClr val="FF0000"/>
                </a:solidFill>
                <a:cs typeface="Arial"/>
              </a:rPr>
              <a:t>3O</a:t>
            </a:r>
            <a:r>
              <a:rPr lang="en-GB" sz="2800" baseline="-25000" dirty="0" smtClean="0">
                <a:solidFill>
                  <a:srgbClr val="FF0000"/>
                </a:solidFill>
                <a:cs typeface="Arial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cs typeface="Arial"/>
              </a:rPr>
              <a:t> +12e-)</a:t>
            </a:r>
            <a:endParaRPr lang="en-GB" sz="28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GB" sz="2800" dirty="0" smtClean="0">
              <a:cs typeface="Arial"/>
            </a:endParaRPr>
          </a:p>
          <a:p>
            <a:pPr marL="0" indent="0">
              <a:buNone/>
            </a:pPr>
            <a:r>
              <a:rPr lang="en-GB" sz="2800" dirty="0" smtClean="0">
                <a:cs typeface="Arial"/>
              </a:rPr>
              <a:t>OVERALL: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4Al</a:t>
            </a:r>
            <a:r>
              <a:rPr lang="en-GB" sz="2800" baseline="30000" dirty="0">
                <a:solidFill>
                  <a:srgbClr val="FF0000"/>
                </a:solidFill>
              </a:rPr>
              <a:t>3+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+ </a:t>
            </a:r>
            <a:r>
              <a:rPr lang="en-GB" sz="2800" dirty="0" smtClean="0">
                <a:solidFill>
                  <a:srgbClr val="FF0000"/>
                </a:solidFill>
                <a:cs typeface="Arial"/>
              </a:rPr>
              <a:t>6O</a:t>
            </a:r>
            <a:r>
              <a:rPr lang="en-GB" sz="2800" baseline="30000" dirty="0" smtClean="0">
                <a:solidFill>
                  <a:srgbClr val="FF0000"/>
                </a:solidFill>
                <a:cs typeface="Arial"/>
              </a:rPr>
              <a:t>2-</a:t>
            </a:r>
            <a:r>
              <a:rPr lang="en-GB" sz="2800" dirty="0" smtClean="0">
                <a:solidFill>
                  <a:srgbClr val="FF0000"/>
                </a:solidFill>
                <a:cs typeface="Arial"/>
              </a:rPr>
              <a:t> → 4Al + 3O</a:t>
            </a:r>
            <a:r>
              <a:rPr lang="en-GB" sz="2800" baseline="-25000" dirty="0" smtClean="0">
                <a:solidFill>
                  <a:srgbClr val="FF0000"/>
                </a:solidFill>
                <a:cs typeface="Arial"/>
              </a:rPr>
              <a:t>2</a:t>
            </a:r>
            <a:endParaRPr lang="en-GB" sz="28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GB" sz="2800" dirty="0">
              <a:cs typeface="Arial"/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0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3012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Work out the oxidation state of the underlined element in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AutoNum type="alphaLcPeriod"/>
            </a:pPr>
            <a:r>
              <a:rPr lang="en-GB" u="sng" dirty="0" smtClean="0"/>
              <a:t>S</a:t>
            </a:r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r>
              <a:rPr lang="en-GB" dirty="0" smtClean="0"/>
              <a:t>;	 </a:t>
            </a:r>
            <a:r>
              <a:rPr lang="en-GB" u="sng" dirty="0" smtClean="0"/>
              <a:t>P</a:t>
            </a:r>
            <a:r>
              <a:rPr lang="en-GB" dirty="0" smtClean="0"/>
              <a:t>Cl</a:t>
            </a:r>
            <a:r>
              <a:rPr lang="en-GB" baseline="-25000" dirty="0" smtClean="0"/>
              <a:t>3</a:t>
            </a:r>
            <a:r>
              <a:rPr lang="en-GB" dirty="0" smtClean="0"/>
              <a:t>; 		Na</a:t>
            </a:r>
            <a:r>
              <a:rPr lang="en-GB" baseline="-25000" dirty="0" smtClean="0"/>
              <a:t>2</a:t>
            </a:r>
            <a:r>
              <a:rPr lang="en-GB" u="sng" dirty="0" smtClean="0"/>
              <a:t>S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</a:p>
          <a:p>
            <a:pPr marL="457200" indent="-457200">
              <a:buAutoNum type="alphaLcPeriod"/>
            </a:pPr>
            <a:endParaRPr lang="en-GB" baseline="-25000" dirty="0"/>
          </a:p>
          <a:p>
            <a:pPr marL="457200" indent="-457200">
              <a:buAutoNum type="alphaLcPeriod"/>
            </a:pPr>
            <a:r>
              <a:rPr lang="en-GB" u="sng" dirty="0" smtClean="0"/>
              <a:t>S</a:t>
            </a:r>
            <a:r>
              <a:rPr lang="en-GB" baseline="30000" dirty="0" smtClean="0"/>
              <a:t>2-</a:t>
            </a:r>
            <a:r>
              <a:rPr lang="en-GB" dirty="0" smtClean="0"/>
              <a:t>; 		</a:t>
            </a:r>
            <a:r>
              <a:rPr lang="en-GB" u="sng" dirty="0" smtClean="0"/>
              <a:t>Cl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; 		</a:t>
            </a:r>
            <a:r>
              <a:rPr lang="en-GB" u="sng" dirty="0" smtClean="0"/>
              <a:t>P</a:t>
            </a:r>
            <a:r>
              <a:rPr lang="en-GB" dirty="0" smtClean="0"/>
              <a:t>Cl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+</a:t>
            </a:r>
          </a:p>
          <a:p>
            <a:pPr marL="457200" indent="-457200">
              <a:buAutoNum type="alphaLcPeriod"/>
            </a:pPr>
            <a:endParaRPr lang="en-GB" baseline="30000" dirty="0"/>
          </a:p>
          <a:p>
            <a:pPr marL="0" indent="0">
              <a:buNone/>
            </a:pPr>
            <a:r>
              <a:rPr lang="en-GB" dirty="0" smtClean="0"/>
              <a:t>2. Zinc reacts with copper chloride</a:t>
            </a:r>
          </a:p>
          <a:p>
            <a:pPr marL="0" indent="0" algn="ctr">
              <a:buNone/>
            </a:pPr>
            <a:r>
              <a:rPr lang="en-GB" dirty="0" smtClean="0"/>
              <a:t>Zn + CuCl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 smtClean="0">
                <a:cs typeface="Arial"/>
              </a:rPr>
              <a:t>→ ZnCl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+Cu</a:t>
            </a:r>
          </a:p>
          <a:p>
            <a:pPr marL="0" indent="0">
              <a:buNone/>
            </a:pPr>
            <a:r>
              <a:rPr lang="en-GB" dirty="0" smtClean="0">
                <a:cs typeface="Arial"/>
              </a:rPr>
              <a:t>Write 2 half-equations, and identify which </a:t>
            </a:r>
            <a:r>
              <a:rPr lang="en-GB" u="sng" dirty="0" smtClean="0">
                <a:cs typeface="Arial"/>
              </a:rPr>
              <a:t>species</a:t>
            </a:r>
            <a:r>
              <a:rPr lang="en-GB" dirty="0" smtClean="0">
                <a:cs typeface="Arial"/>
              </a:rPr>
              <a:t> is oxidised and which one is reduced.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0" indent="0">
              <a:buNone/>
            </a:pPr>
            <a:r>
              <a:rPr lang="en-GB" dirty="0" smtClean="0">
                <a:cs typeface="Arial"/>
              </a:rPr>
              <a:t>3. Combine these 2 half-equations</a:t>
            </a:r>
          </a:p>
          <a:p>
            <a:pPr marL="0" indent="0">
              <a:buNone/>
            </a:pPr>
            <a:r>
              <a:rPr lang="en-GB" dirty="0" smtClean="0">
                <a:cs typeface="Arial"/>
              </a:rPr>
              <a:t>	Al </a:t>
            </a:r>
            <a:r>
              <a:rPr lang="en-GB" dirty="0">
                <a:cs typeface="Arial"/>
              </a:rPr>
              <a:t>→ </a:t>
            </a:r>
            <a:r>
              <a:rPr lang="en-GB" dirty="0" smtClean="0">
                <a:cs typeface="Arial"/>
              </a:rPr>
              <a:t>Al</a:t>
            </a:r>
            <a:r>
              <a:rPr lang="en-GB" baseline="30000" dirty="0" smtClean="0">
                <a:cs typeface="Arial"/>
              </a:rPr>
              <a:t>3+</a:t>
            </a:r>
            <a:r>
              <a:rPr lang="en-GB" dirty="0" smtClean="0">
                <a:cs typeface="Arial"/>
              </a:rPr>
              <a:t> + 3e- and Cl</a:t>
            </a:r>
            <a:r>
              <a:rPr lang="en-GB" baseline="-25000" dirty="0" smtClean="0">
                <a:cs typeface="Arial"/>
              </a:rPr>
              <a:t>2</a:t>
            </a:r>
            <a:r>
              <a:rPr lang="en-GB" dirty="0" smtClean="0">
                <a:cs typeface="Arial"/>
              </a:rPr>
              <a:t> +2e- </a:t>
            </a:r>
            <a:r>
              <a:rPr lang="en-GB" dirty="0">
                <a:cs typeface="Arial"/>
              </a:rPr>
              <a:t>→ </a:t>
            </a:r>
            <a:r>
              <a:rPr lang="en-GB" dirty="0" smtClean="0">
                <a:cs typeface="Arial"/>
              </a:rPr>
              <a:t> 2Cl-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Check …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1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</a:t>
            </a:r>
            <a:r>
              <a:rPr lang="en-GB" dirty="0" err="1" smtClean="0"/>
              <a:t>Redox</a:t>
            </a:r>
            <a:r>
              <a:rPr lang="en-GB" dirty="0" smtClean="0"/>
              <a:t> </a:t>
            </a:r>
            <a:r>
              <a:rPr lang="en-GB" smtClean="0"/>
              <a:t>Reactions worksheet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Questions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1828800" imgH="1828800"/>
        </mc:Choice>
        <mc:Fallback>
          <p:control name="ShockwaveFlash1" r:id="rId2" imgW="1828800" imgH="18288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68313" y="1844675"/>
                  <a:ext cx="8135937" cy="44640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2622F25-B80F-4B71-97FC-3282A4CB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54" y="1628676"/>
            <a:ext cx="8482263" cy="432671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1a) Zn </a:t>
            </a:r>
            <a:r>
              <a:rPr lang="en-GB" dirty="0">
                <a:sym typeface="Wingdings" panose="05000000000000000000" pitchFamily="2" charset="2"/>
              </a:rPr>
              <a:t> oxidised       Cu  reduced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b) Zn  Zn</a:t>
            </a:r>
            <a:r>
              <a:rPr lang="en-GB" baseline="30000" dirty="0">
                <a:sym typeface="Wingdings" panose="05000000000000000000" pitchFamily="2" charset="2"/>
              </a:rPr>
              <a:t>2+</a:t>
            </a:r>
            <a:r>
              <a:rPr lang="en-GB" dirty="0">
                <a:sym typeface="Wingdings" panose="05000000000000000000" pitchFamily="2" charset="2"/>
              </a:rPr>
              <a:t> + 2e</a:t>
            </a:r>
            <a:r>
              <a:rPr lang="en-GB" baseline="30000" dirty="0">
                <a:sym typeface="Wingdings" panose="05000000000000000000" pitchFamily="2" charset="2"/>
              </a:rPr>
              <a:t>- </a:t>
            </a:r>
            <a:r>
              <a:rPr lang="en-GB" dirty="0">
                <a:sym typeface="Wingdings" panose="05000000000000000000" pitchFamily="2" charset="2"/>
              </a:rPr>
              <a:t>	Cu</a:t>
            </a:r>
            <a:r>
              <a:rPr lang="en-GB" baseline="30000" dirty="0">
                <a:sym typeface="Wingdings" panose="05000000000000000000" pitchFamily="2" charset="2"/>
              </a:rPr>
              <a:t>2+ </a:t>
            </a:r>
            <a:r>
              <a:rPr lang="en-GB" dirty="0">
                <a:sym typeface="Wingdings" panose="05000000000000000000" pitchFamily="2" charset="2"/>
              </a:rPr>
              <a:t> + 2e</a:t>
            </a:r>
            <a:r>
              <a:rPr lang="en-GB" baseline="30000" dirty="0">
                <a:sym typeface="Wingdings" panose="05000000000000000000" pitchFamily="2" charset="2"/>
              </a:rPr>
              <a:t>- </a:t>
            </a:r>
            <a:r>
              <a:rPr lang="en-GB" dirty="0">
                <a:sym typeface="Wingdings" panose="05000000000000000000" pitchFamily="2" charset="2"/>
              </a:rPr>
              <a:t> Cu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2a) Oxidised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b) Reduced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c) Neither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d) Reduction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e) Oxidised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f) Neither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3a) Fe  Loses 2 electrons to bond with </a:t>
            </a:r>
            <a:r>
              <a:rPr lang="en-GB" dirty="0" err="1">
                <a:sym typeface="Wingdings" panose="05000000000000000000" pitchFamily="2" charset="2"/>
              </a:rPr>
              <a:t>sulfate</a:t>
            </a:r>
            <a:r>
              <a:rPr lang="en-GB" dirty="0">
                <a:sym typeface="Wingdings" panose="05000000000000000000" pitchFamily="2" charset="2"/>
              </a:rPr>
              <a:t> 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b) Na  loses 1 electron to bond with hydride 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c) Cu(s)  loses 2 electrons to bond with oxygen 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d) Fe  loses 1 electron (goes from Fe</a:t>
            </a:r>
            <a:r>
              <a:rPr lang="en-GB" baseline="30000" dirty="0">
                <a:sym typeface="Wingdings" panose="05000000000000000000" pitchFamily="2" charset="2"/>
              </a:rPr>
              <a:t>2+ </a:t>
            </a:r>
            <a:r>
              <a:rPr lang="en-GB" dirty="0">
                <a:sym typeface="Wingdings" panose="05000000000000000000" pitchFamily="2" charset="2"/>
              </a:rPr>
              <a:t> to Fe</a:t>
            </a:r>
            <a:r>
              <a:rPr lang="en-GB" baseline="30000" dirty="0">
                <a:sym typeface="Wingdings" panose="05000000000000000000" pitchFamily="2" charset="2"/>
              </a:rPr>
              <a:t>3+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ym typeface="Wingdings" panose="05000000000000000000" pitchFamily="2" charset="2"/>
              </a:rPr>
              <a:t>e) Zn  loses 2 electrons 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61BAA05-A18F-41DC-9ECD-8D8BBC2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32656"/>
            <a:ext cx="7886700" cy="994172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0923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Chemsheets</a:t>
            </a:r>
            <a:r>
              <a:rPr lang="en-GB" dirty="0"/>
              <a:t> Oxidation States and </a:t>
            </a:r>
            <a:r>
              <a:rPr lang="en-GB" dirty="0" err="1"/>
              <a:t>Redox</a:t>
            </a:r>
            <a:endParaRPr lang="en-GB" dirty="0"/>
          </a:p>
          <a:p>
            <a:endParaRPr lang="en-GB" dirty="0"/>
          </a:p>
          <a:p>
            <a:r>
              <a:rPr lang="en-GB" dirty="0"/>
              <a:t>Part A “Oxidation States”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5834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63" t="23462" r="56687" b="45256"/>
          <a:stretch/>
        </p:blipFill>
        <p:spPr>
          <a:xfrm>
            <a:off x="-108520" y="476672"/>
            <a:ext cx="91090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305800" cy="5517232"/>
          </a:xfrm>
        </p:spPr>
        <p:txBody>
          <a:bodyPr>
            <a:normAutofit/>
          </a:bodyPr>
          <a:lstStyle/>
          <a:p>
            <a:r>
              <a:rPr lang="en-GB" dirty="0" smtClean="0"/>
              <a:t>They show the GAIN or LOSS of e- by one chemical.</a:t>
            </a:r>
          </a:p>
          <a:p>
            <a:endParaRPr lang="en-GB" dirty="0" smtClean="0"/>
          </a:p>
          <a:p>
            <a:r>
              <a:rPr lang="en-GB" dirty="0" smtClean="0"/>
              <a:t>E.g., </a:t>
            </a:r>
            <a:r>
              <a:rPr lang="en-GB" b="1" dirty="0" smtClean="0"/>
              <a:t>FULL EQUATION </a:t>
            </a:r>
            <a:r>
              <a:rPr lang="en-GB" dirty="0" smtClean="0"/>
              <a:t>for sodium reacting with chlorine:</a:t>
            </a: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2Na(s) + Cl</a:t>
            </a:r>
            <a:r>
              <a:rPr lang="en-GB" b="1" baseline="-25000" dirty="0" smtClean="0"/>
              <a:t>2</a:t>
            </a:r>
            <a:r>
              <a:rPr lang="en-GB" b="1" dirty="0" smtClean="0"/>
              <a:t> (g) </a:t>
            </a:r>
            <a:r>
              <a:rPr lang="en-GB" b="1" dirty="0" smtClean="0">
                <a:latin typeface="Calibri"/>
              </a:rPr>
              <a:t>→ 2NaCl(s)</a:t>
            </a:r>
          </a:p>
          <a:p>
            <a:pPr>
              <a:buNone/>
            </a:pPr>
            <a:r>
              <a:rPr lang="en-GB" dirty="0" smtClean="0">
                <a:latin typeface="Calibri"/>
              </a:rPr>
              <a:t>Each sodium atom is losing an e- so you could write a </a:t>
            </a:r>
            <a:r>
              <a:rPr lang="en-GB" b="1" dirty="0" smtClean="0">
                <a:latin typeface="Calibri"/>
              </a:rPr>
              <a:t>half equation:	</a:t>
            </a:r>
            <a:endParaRPr lang="en-GB" dirty="0" smtClean="0">
              <a:latin typeface="Calibri"/>
            </a:endParaRP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Na → Na</a:t>
            </a:r>
            <a:r>
              <a:rPr lang="en-GB" b="1" baseline="30000" dirty="0" smtClean="0">
                <a:solidFill>
                  <a:srgbClr val="FF0000"/>
                </a:solidFill>
              </a:rPr>
              <a:t>+</a:t>
            </a:r>
            <a:r>
              <a:rPr lang="en-GB" b="1" dirty="0" smtClean="0">
                <a:solidFill>
                  <a:srgbClr val="FF0000"/>
                </a:solidFill>
              </a:rPr>
              <a:t> + e-</a:t>
            </a:r>
          </a:p>
          <a:p>
            <a:pPr algn="ctr">
              <a:buNone/>
            </a:pPr>
            <a:endParaRPr lang="en-GB" b="1" dirty="0" smtClean="0"/>
          </a:p>
          <a:p>
            <a:pPr>
              <a:buNone/>
            </a:pPr>
            <a:r>
              <a:rPr lang="en-GB" dirty="0" smtClean="0"/>
              <a:t>Each chlorine atom in a chlorine molecule gains an e-, so you could write a </a:t>
            </a:r>
            <a:r>
              <a:rPr lang="en-GB" b="1" dirty="0" smtClean="0"/>
              <a:t>half equation:</a:t>
            </a:r>
            <a:r>
              <a:rPr lang="en-GB" dirty="0" smtClean="0"/>
              <a:t>	</a:t>
            </a:r>
            <a:r>
              <a:rPr lang="en-GB" b="1" dirty="0" smtClean="0"/>
              <a:t>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Cl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+ 2e- → 2Cl</a:t>
            </a:r>
            <a:r>
              <a:rPr lang="en-GB" b="1" baseline="30000" dirty="0" smtClean="0">
                <a:solidFill>
                  <a:srgbClr val="FF0000"/>
                </a:solidFill>
              </a:rPr>
              <a:t>-</a:t>
            </a:r>
          </a:p>
          <a:p>
            <a:pPr algn="ctr">
              <a:buNone/>
            </a:pPr>
            <a:endParaRPr lang="en-GB" b="1" baseline="30000" dirty="0" smtClean="0"/>
          </a:p>
          <a:p>
            <a:pPr>
              <a:buNone/>
            </a:pPr>
            <a:r>
              <a:rPr lang="en-GB" i="1" dirty="0" smtClean="0">
                <a:solidFill>
                  <a:srgbClr val="FF0000"/>
                </a:solidFill>
              </a:rPr>
              <a:t>(You must show 2 chloride ions because each chlorine molecule, Cl</a:t>
            </a:r>
            <a:r>
              <a:rPr lang="en-GB" i="1" baseline="-25000" dirty="0" smtClean="0">
                <a:solidFill>
                  <a:srgbClr val="FF0000"/>
                </a:solidFill>
              </a:rPr>
              <a:t>2</a:t>
            </a:r>
            <a:r>
              <a:rPr lang="en-GB" i="1" dirty="0" smtClean="0">
                <a:solidFill>
                  <a:srgbClr val="FF0000"/>
                </a:solidFill>
              </a:rPr>
              <a:t>, contains 2 chlorine atoms)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39763"/>
          </a:xfrm>
        </p:spPr>
        <p:txBody>
          <a:bodyPr/>
          <a:lstStyle/>
          <a:p>
            <a:r>
              <a:rPr lang="en-GB" dirty="0" smtClean="0"/>
              <a:t>What are Half Equations?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2Na(s) + Br</a:t>
            </a:r>
            <a:r>
              <a:rPr lang="en-GB" b="1" baseline="-25000" dirty="0" smtClean="0"/>
              <a:t>2</a:t>
            </a:r>
            <a:r>
              <a:rPr lang="en-GB" b="1" dirty="0" smtClean="0"/>
              <a:t> (g) → 2NaBr(s)</a:t>
            </a:r>
          </a:p>
          <a:p>
            <a:pPr algn="ctr"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Write the half equation for:</a:t>
            </a:r>
          </a:p>
          <a:p>
            <a:pPr marL="457200" indent="-457200">
              <a:buAutoNum type="arabicPeriod"/>
            </a:pPr>
            <a:r>
              <a:rPr lang="en-GB" b="1" dirty="0" smtClean="0"/>
              <a:t>Sodium</a:t>
            </a:r>
          </a:p>
          <a:p>
            <a:pPr marL="457200" indent="-457200">
              <a:buAutoNum type="arabicPeriod"/>
            </a:pPr>
            <a:endParaRPr lang="en-GB" b="1" dirty="0" smtClean="0"/>
          </a:p>
          <a:p>
            <a:pPr marL="457200" indent="-457200">
              <a:buAutoNum type="arabicPeriod"/>
            </a:pPr>
            <a:endParaRPr lang="en-GB" b="1" dirty="0" smtClean="0"/>
          </a:p>
          <a:p>
            <a:pPr marL="457200" indent="-457200">
              <a:buAutoNum type="arabicPeriod"/>
            </a:pPr>
            <a:endParaRPr lang="en-GB" b="1" dirty="0" smtClean="0"/>
          </a:p>
          <a:p>
            <a:pPr marL="457200" indent="-457200">
              <a:buAutoNum type="arabicPeriod"/>
            </a:pPr>
            <a:r>
              <a:rPr lang="en-GB" b="1" dirty="0" smtClean="0"/>
              <a:t>Bromine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2Na(s) + Br</a:t>
            </a:r>
            <a:r>
              <a:rPr lang="en-GB" b="1" baseline="-25000" dirty="0" smtClean="0"/>
              <a:t>2</a:t>
            </a:r>
            <a:r>
              <a:rPr lang="en-GB" b="1" dirty="0" smtClean="0"/>
              <a:t> (g) → 2NaBr(s)</a:t>
            </a:r>
          </a:p>
          <a:p>
            <a:pPr algn="ctr">
              <a:buNone/>
            </a:pPr>
            <a:endParaRPr lang="en-GB" b="1" dirty="0" smtClean="0"/>
          </a:p>
          <a:p>
            <a:pPr marL="457200" indent="-457200">
              <a:buNone/>
            </a:pPr>
            <a:r>
              <a:rPr lang="en-GB" b="1" dirty="0" smtClean="0"/>
              <a:t>Write the half equation for:</a:t>
            </a:r>
          </a:p>
          <a:p>
            <a:pPr marL="457200" indent="-457200">
              <a:buNone/>
            </a:pPr>
            <a:r>
              <a:rPr lang="en-GB" b="1" dirty="0" smtClean="0"/>
              <a:t>1. Sodium</a:t>
            </a:r>
          </a:p>
          <a:p>
            <a:pPr marL="457200" indent="-457200">
              <a:buNone/>
            </a:pPr>
            <a:endParaRPr lang="en-GB" b="1" dirty="0" smtClean="0"/>
          </a:p>
          <a:p>
            <a:pPr marL="457200" indent="-45720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Na → Na</a:t>
            </a:r>
            <a:r>
              <a:rPr lang="en-GB" b="1" baseline="30000" dirty="0" smtClean="0">
                <a:solidFill>
                  <a:srgbClr val="FF0000"/>
                </a:solidFill>
              </a:rPr>
              <a:t>+</a:t>
            </a:r>
            <a:r>
              <a:rPr lang="en-GB" b="1" dirty="0" smtClean="0">
                <a:solidFill>
                  <a:srgbClr val="FF0000"/>
                </a:solidFill>
              </a:rPr>
              <a:t> + e-</a:t>
            </a:r>
          </a:p>
          <a:p>
            <a:pPr marL="457200" indent="-457200">
              <a:buNone/>
            </a:pPr>
            <a:endParaRPr lang="en-GB" b="1" dirty="0" smtClean="0"/>
          </a:p>
          <a:p>
            <a:pPr marL="457200" indent="-457200">
              <a:buNone/>
            </a:pPr>
            <a:endParaRPr lang="en-GB" b="1" dirty="0" smtClean="0"/>
          </a:p>
          <a:p>
            <a:pPr marL="457200" indent="-457200">
              <a:buNone/>
            </a:pPr>
            <a:r>
              <a:rPr lang="en-GB" b="1" dirty="0" smtClean="0"/>
              <a:t>2. Bromine</a:t>
            </a:r>
          </a:p>
          <a:p>
            <a:pPr marL="457200" indent="-457200">
              <a:buNone/>
            </a:pPr>
            <a:endParaRPr lang="en-GB" b="1" dirty="0" smtClean="0"/>
          </a:p>
          <a:p>
            <a:pPr marL="457200" indent="-45720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Br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+ 2e- → 2Br</a:t>
            </a:r>
            <a:r>
              <a:rPr lang="en-GB" b="1" baseline="30000" dirty="0" smtClean="0">
                <a:solidFill>
                  <a:srgbClr val="FF0000"/>
                </a:solidFill>
              </a:rPr>
              <a:t>-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68760"/>
            <a:ext cx="6192688" cy="55172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/>
              <a:t>Zn (s) + CuSO</a:t>
            </a:r>
            <a:r>
              <a:rPr lang="en-GB" b="1" baseline="-25000" dirty="0" smtClean="0"/>
              <a:t>4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</a:t>
            </a:r>
            <a:r>
              <a:rPr lang="en-GB" b="1" dirty="0" smtClean="0">
                <a:latin typeface="Calibri"/>
              </a:rPr>
              <a:t>→ Cu(s) + ZnSO</a:t>
            </a:r>
            <a:r>
              <a:rPr lang="en-GB" b="1" baseline="-25000" dirty="0" smtClean="0">
                <a:latin typeface="Calibri"/>
              </a:rPr>
              <a:t>4</a:t>
            </a:r>
            <a:r>
              <a:rPr lang="en-GB" b="1" dirty="0" smtClean="0">
                <a:latin typeface="Calibri"/>
              </a:rPr>
              <a:t> (</a:t>
            </a:r>
            <a:r>
              <a:rPr lang="en-GB" b="1" dirty="0" err="1" smtClean="0">
                <a:latin typeface="Calibri"/>
              </a:rPr>
              <a:t>aq</a:t>
            </a:r>
            <a:r>
              <a:rPr lang="en-GB" b="1" dirty="0" smtClean="0">
                <a:latin typeface="Calibri"/>
              </a:rPr>
              <a:t>)</a:t>
            </a:r>
          </a:p>
          <a:p>
            <a:pPr>
              <a:buNone/>
            </a:pPr>
            <a:endParaRPr lang="en-GB" dirty="0" smtClean="0">
              <a:latin typeface="Calibri"/>
            </a:endParaRPr>
          </a:p>
          <a:p>
            <a:pPr>
              <a:buNone/>
            </a:pPr>
            <a:r>
              <a:rPr lang="en-GB" dirty="0" smtClean="0">
                <a:latin typeface="Calibri"/>
              </a:rPr>
              <a:t>Each Zinc atom is oxidized:</a:t>
            </a:r>
          </a:p>
          <a:p>
            <a:pPr>
              <a:buNone/>
            </a:pPr>
            <a:r>
              <a:rPr lang="en-GB" b="1" dirty="0" smtClean="0"/>
              <a:t>Zn (s) </a:t>
            </a:r>
            <a:r>
              <a:rPr lang="en-GB" b="1" dirty="0" smtClean="0"/>
              <a:t>→ </a:t>
            </a:r>
            <a:r>
              <a:rPr lang="en-GB" b="1" dirty="0" smtClean="0"/>
              <a:t>Zn</a:t>
            </a:r>
            <a:r>
              <a:rPr lang="en-GB" b="1" baseline="30000" dirty="0" smtClean="0"/>
              <a:t>2+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+ 2e-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Each Copper ion is reduced:</a:t>
            </a:r>
          </a:p>
          <a:p>
            <a:pPr>
              <a:buNone/>
            </a:pPr>
            <a:r>
              <a:rPr lang="en-GB" b="1" dirty="0" smtClean="0"/>
              <a:t>Cu</a:t>
            </a:r>
            <a:r>
              <a:rPr lang="en-GB" b="1" baseline="30000" dirty="0" smtClean="0"/>
              <a:t>2+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+2e- → Cu(s)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dirty="0" err="1" smtClean="0"/>
              <a:t>sulfate</a:t>
            </a:r>
            <a:r>
              <a:rPr lang="en-GB" dirty="0" smtClean="0"/>
              <a:t> ions SO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2- so</a:t>
            </a:r>
            <a:r>
              <a:rPr lang="en-GB" dirty="0" smtClean="0"/>
              <a:t> not appear in the equations.</a:t>
            </a:r>
          </a:p>
          <a:p>
            <a:pPr>
              <a:buNone/>
            </a:pPr>
            <a:r>
              <a:rPr lang="en-GB" dirty="0" smtClean="0"/>
              <a:t>They do not change during the reaction.</a:t>
            </a:r>
          </a:p>
          <a:p>
            <a:pPr>
              <a:buNone/>
            </a:pPr>
            <a:r>
              <a:rPr lang="en-GB" dirty="0" smtClean="0"/>
              <a:t>They are dissolved in water so are just floating around.</a:t>
            </a:r>
          </a:p>
          <a:p>
            <a:pPr>
              <a:buNone/>
            </a:pPr>
            <a:r>
              <a:rPr lang="en-GB" dirty="0" smtClean="0"/>
              <a:t>They “watch” the reaction -  </a:t>
            </a:r>
            <a:r>
              <a:rPr lang="en-GB" b="1" dirty="0" smtClean="0"/>
              <a:t>spectator ions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Spectator 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480000">
            <a:off x="5798807" y="963206"/>
            <a:ext cx="3343538" cy="2851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Which ones are spectator ions?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Ones that :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Are not oxidized or reduced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Do not change state (e.g., from solid to </a:t>
            </a:r>
            <a:r>
              <a:rPr lang="en-GB" sz="2000" b="1" dirty="0" err="1" smtClean="0">
                <a:solidFill>
                  <a:schemeClr val="tx1"/>
                </a:solidFill>
              </a:rPr>
              <a:t>aq</a:t>
            </a:r>
            <a:r>
              <a:rPr lang="en-GB" sz="2000" b="1" dirty="0" smtClean="0">
                <a:solidFill>
                  <a:schemeClr val="tx1"/>
                </a:solidFill>
              </a:rPr>
              <a:t> solution)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-480000">
            <a:off x="5942823" y="3787332"/>
            <a:ext cx="3343538" cy="285188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Which ones do I include?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Ones that :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Those that are oxidized or reduced.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Those that change state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6325</TotalTime>
  <Words>982</Words>
  <Application>Microsoft Office PowerPoint</Application>
  <PresentationFormat>On-screen Show (4:3)</PresentationFormat>
  <Paragraphs>190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Perpetua</vt:lpstr>
      <vt:lpstr>Segoe UI</vt:lpstr>
      <vt:lpstr>Wingdings</vt:lpstr>
      <vt:lpstr>PM_atom_molecule</vt:lpstr>
      <vt:lpstr>Starter for 10</vt:lpstr>
      <vt:lpstr>PowerPoint Presentation</vt:lpstr>
      <vt:lpstr>Answers</vt:lpstr>
      <vt:lpstr>Task</vt:lpstr>
      <vt:lpstr>PowerPoint Presentation</vt:lpstr>
      <vt:lpstr>What are Half Equations?</vt:lpstr>
      <vt:lpstr>Your Turn</vt:lpstr>
      <vt:lpstr>Your Turn</vt:lpstr>
      <vt:lpstr>Spectator Ions</vt:lpstr>
      <vt:lpstr>Check Your Understanding so Far</vt:lpstr>
      <vt:lpstr>Check Your Understanding so Far - Answers</vt:lpstr>
      <vt:lpstr>Working out Half Equations</vt:lpstr>
      <vt:lpstr>PowerPoint Presentation</vt:lpstr>
      <vt:lpstr>PowerPoint Presentation</vt:lpstr>
      <vt:lpstr>Task</vt:lpstr>
      <vt:lpstr>PowerPoint Presentation</vt:lpstr>
      <vt:lpstr>Combining Half Equations</vt:lpstr>
      <vt:lpstr>Example</vt:lpstr>
      <vt:lpstr>Task</vt:lpstr>
      <vt:lpstr>PowerPoint Presentation</vt:lpstr>
      <vt:lpstr>Overall notes</vt:lpstr>
      <vt:lpstr>Half-Equations</vt:lpstr>
      <vt:lpstr>Example</vt:lpstr>
      <vt:lpstr>Quick Check … </vt:lpstr>
      <vt:lpstr>Task</vt:lpstr>
      <vt:lpstr>Exam Questions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Charlotte Murray</cp:lastModifiedBy>
  <cp:revision>679</cp:revision>
  <cp:lastPrinted>2014-01-14T14:28:45Z</cp:lastPrinted>
  <dcterms:created xsi:type="dcterms:W3CDTF">2011-03-27T12:01:19Z</dcterms:created>
  <dcterms:modified xsi:type="dcterms:W3CDTF">2017-11-29T15:11:14Z</dcterms:modified>
</cp:coreProperties>
</file>