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71" r:id="rId11"/>
    <p:sldId id="277" r:id="rId12"/>
    <p:sldId id="287" r:id="rId13"/>
    <p:sldId id="286" r:id="rId14"/>
    <p:sldId id="289" r:id="rId15"/>
    <p:sldId id="264" r:id="rId16"/>
    <p:sldId id="266" r:id="rId17"/>
    <p:sldId id="284" r:id="rId18"/>
    <p:sldId id="290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5BA57-666E-43B7-9A33-908940E3367C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7D4D4-7F63-4FEA-8F8A-2BD44E253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EB850-C22E-4ECE-8EA5-EB90A8BB7EF8}" type="slidenum">
              <a:rPr lang="en-GB"/>
              <a:pPr/>
              <a:t>10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Chemistry </a:t>
            </a:r>
          </a:p>
          <a:p>
            <a:r>
              <a:rPr lang="en-GB"/>
              <a:t>The Halogens</a:t>
            </a: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AB91-817E-4059-B176-BA9319BA6817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Halogens</a:t>
            </a:r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Redox Reactions</a:t>
            </a:r>
            <a:r>
              <a:rPr lang="en-GB"/>
              <a:t>’ presentation for more information about redox reactions.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AB91-817E-4059-B176-BA9319BA6817}" type="slidenum">
              <a:rPr lang="en-GB"/>
              <a:pPr/>
              <a:t>12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Halogens</a:t>
            </a:r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Redox Reactions</a:t>
            </a:r>
            <a:r>
              <a:rPr lang="en-GB"/>
              <a:t>’ presentation for more information about redox reactions.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5A63-1FA2-407C-865E-00BCC29BB160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A5C4-75EB-405C-A4A8-E4B481F1A0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Redox</a:t>
            </a:r>
            <a:r>
              <a:rPr lang="en-GB" dirty="0" smtClean="0"/>
              <a:t> equations and </a:t>
            </a:r>
            <a:r>
              <a:rPr lang="en-GB" dirty="0" err="1" smtClean="0"/>
              <a:t>disproportionation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965477D2-789D-44FA-9A68-0B4ADF295F78}" type="datetime2">
              <a:rPr lang="en-GB" smtClean="0"/>
              <a:pPr/>
              <a:t>Thursday, 10 December 2015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3" name="Rectangle 23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en-GB" dirty="0"/>
              <a:t>Displacement of halogens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23529" y="784225"/>
            <a:ext cx="8815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 a halogen is added to a solution of a compound containing a </a:t>
            </a:r>
            <a:r>
              <a:rPr lang="en-GB" sz="2400" dirty="0">
                <a:solidFill>
                  <a:srgbClr val="FF0000"/>
                </a:solidFill>
              </a:rPr>
              <a:t>less reactive halogen</a:t>
            </a:r>
            <a:r>
              <a:rPr lang="en-GB" sz="2400" dirty="0">
                <a:solidFill>
                  <a:srgbClr val="010066"/>
                </a:solidFill>
              </a:rPr>
              <a:t>, it will react with the compound and form a new one. 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24095" y="2781300"/>
            <a:ext cx="8182519" cy="1906588"/>
            <a:chOff x="345" y="1752"/>
            <a:chExt cx="5014" cy="1201"/>
          </a:xfrm>
        </p:grpSpPr>
        <p:sp>
          <p:nvSpPr>
            <p:cNvPr id="25629" name="AutoShape 29"/>
            <p:cNvSpPr>
              <a:spLocks noChangeArrowheads="1"/>
            </p:cNvSpPr>
            <p:nvPr/>
          </p:nvSpPr>
          <p:spPr bwMode="auto">
            <a:xfrm>
              <a:off x="345" y="1752"/>
              <a:ext cx="5006" cy="1201"/>
            </a:xfrm>
            <a:prstGeom prst="roundRect">
              <a:avLst>
                <a:gd name="adj" fmla="val 11833"/>
              </a:avLst>
            </a:prstGeom>
            <a:solidFill>
              <a:srgbClr val="FFFFCC"/>
            </a:solidFill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442" y="1769"/>
              <a:ext cx="4917" cy="523"/>
              <a:chOff x="442" y="1619"/>
              <a:chExt cx="4917" cy="523"/>
            </a:xfrm>
          </p:grpSpPr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1703" y="1619"/>
                <a:ext cx="931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0066"/>
                    </a:solidFill>
                  </a:rPr>
                  <a:t>sodium</a:t>
                </a:r>
                <a:br>
                  <a:rPr lang="en-GB" sz="2400" b="1" dirty="0">
                    <a:solidFill>
                      <a:srgbClr val="000066"/>
                    </a:solidFill>
                  </a:rPr>
                </a:br>
                <a:r>
                  <a:rPr lang="en-GB" sz="2400" b="1" dirty="0">
                    <a:solidFill>
                      <a:srgbClr val="00B050"/>
                    </a:solidFill>
                  </a:rPr>
                  <a:t>chloride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3088" y="1619"/>
                <a:ext cx="931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0066"/>
                    </a:solidFill>
                  </a:rPr>
                  <a:t>sodium</a:t>
                </a:r>
                <a:br>
                  <a:rPr lang="en-GB" sz="2400" b="1" dirty="0">
                    <a:solidFill>
                      <a:srgbClr val="000066"/>
                    </a:solidFill>
                  </a:rPr>
                </a:br>
                <a:r>
                  <a:rPr lang="en-GB" sz="2400" b="1" dirty="0">
                    <a:solidFill>
                      <a:srgbClr val="0070C0"/>
                    </a:solidFill>
                  </a:rPr>
                  <a:t>fluoride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4428" y="1734"/>
                <a:ext cx="9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B050"/>
                    </a:solidFill>
                  </a:rPr>
                  <a:t>chlorine</a:t>
                </a:r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442" y="1734"/>
                <a:ext cx="9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70C0"/>
                    </a:solidFill>
                  </a:rPr>
                  <a:t>fluorine</a:t>
                </a:r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1350" y="1705"/>
                <a:ext cx="2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4112" y="1705"/>
                <a:ext cx="35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2644" y="1734"/>
                <a:ext cx="3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  <a:sym typeface="Monotype Sorts" pitchFamily="2" charset="2"/>
                  </a:rPr>
                  <a:t></a:t>
                </a:r>
              </a:p>
            </p:txBody>
          </p:sp>
        </p:grp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502" y="2432"/>
              <a:ext cx="7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70C0"/>
                  </a:solidFill>
                </a:rPr>
                <a:t>F</a:t>
              </a:r>
              <a:r>
                <a:rPr lang="en-GB" sz="2400" b="1" baseline="-25000" dirty="0" smtClean="0">
                  <a:solidFill>
                    <a:srgbClr val="0070C0"/>
                  </a:solidFill>
                </a:rPr>
                <a:t>2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1649" y="2432"/>
              <a:ext cx="10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0066"/>
                  </a:solidFill>
                </a:rPr>
                <a:t>2Na</a:t>
              </a:r>
              <a:r>
                <a:rPr lang="en-GB" sz="2400" b="1" dirty="0" smtClean="0">
                  <a:solidFill>
                    <a:srgbClr val="00B050"/>
                  </a:solidFill>
                </a:rPr>
                <a:t>Cl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3058" y="243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0066"/>
                  </a:solidFill>
                  <a:sym typeface="Monotype Sorts" pitchFamily="2" charset="2"/>
                </a:rPr>
                <a:t>2Na</a:t>
              </a:r>
              <a:r>
                <a:rPr lang="en-GB" sz="2400" b="1" dirty="0" smtClean="0">
                  <a:solidFill>
                    <a:srgbClr val="0070C0"/>
                  </a:solidFill>
                  <a:sym typeface="Monotype Sorts" pitchFamily="2" charset="2"/>
                </a:rPr>
                <a:t>F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4476" y="2432"/>
              <a:ext cx="7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B050"/>
                  </a:solidFill>
                  <a:sym typeface="Monotype Sorts" pitchFamily="2" charset="2"/>
                </a:rPr>
                <a:t>Cl</a:t>
              </a:r>
              <a:r>
                <a:rPr lang="en-GB" sz="2400" b="1" baseline="-25000" dirty="0" smtClean="0">
                  <a:solidFill>
                    <a:srgbClr val="00B050"/>
                  </a:solidFill>
                  <a:sym typeface="Monotype Sorts" pitchFamily="2" charset="2"/>
                </a:rPr>
                <a:t>2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4112" y="2403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</a:rPr>
                <a:t>+</a:t>
              </a:r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350" y="2403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</a:rPr>
                <a:t>+</a:t>
              </a:r>
            </a:p>
          </p:txBody>
        </p:sp>
        <p:sp>
          <p:nvSpPr>
            <p:cNvPr id="25642" name="Text Box 42"/>
            <p:cNvSpPr txBox="1">
              <a:spLocks noChangeArrowheads="1"/>
            </p:cNvSpPr>
            <p:nvPr/>
          </p:nvSpPr>
          <p:spPr bwMode="auto">
            <a:xfrm>
              <a:off x="2644" y="2432"/>
              <a:ext cx="3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  <a:sym typeface="Monotype Sorts" pitchFamily="2" charset="2"/>
                </a:rPr>
                <a:t></a:t>
              </a:r>
            </a:p>
          </p:txBody>
        </p:sp>
      </p:grp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323529" y="4948238"/>
            <a:ext cx="8815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A more reactive halogen will </a:t>
            </a:r>
            <a:r>
              <a:rPr lang="en-GB" sz="2400" b="1">
                <a:solidFill>
                  <a:srgbClr val="010066"/>
                </a:solidFill>
              </a:rPr>
              <a:t>always</a:t>
            </a:r>
            <a:r>
              <a:rPr lang="en-GB" sz="2400">
                <a:solidFill>
                  <a:srgbClr val="010066"/>
                </a:solidFill>
              </a:rPr>
              <a:t> </a:t>
            </a:r>
            <a:r>
              <a:rPr lang="en-GB" sz="2400">
                <a:solidFill>
                  <a:srgbClr val="1C025E"/>
                </a:solidFill>
              </a:rPr>
              <a:t>displace</a:t>
            </a:r>
            <a:r>
              <a:rPr lang="en-GB" sz="2400">
                <a:solidFill>
                  <a:srgbClr val="010066"/>
                </a:solidFill>
              </a:rPr>
              <a:t> a less reactive halide from its compounds in solution.</a:t>
            </a:r>
          </a:p>
        </p:txBody>
      </p:sp>
      <p:sp>
        <p:nvSpPr>
          <p:cNvPr id="25662" name="Rectangle 62"/>
          <p:cNvSpPr>
            <a:spLocks noChangeArrowheads="1"/>
          </p:cNvSpPr>
          <p:nvPr/>
        </p:nvSpPr>
        <p:spPr bwMode="auto">
          <a:xfrm>
            <a:off x="446692" y="2066925"/>
            <a:ext cx="4292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This is called </a:t>
            </a:r>
            <a:r>
              <a:rPr lang="en-GB" sz="2400" b="1">
                <a:solidFill>
                  <a:srgbClr val="FF6600"/>
                </a:solidFill>
              </a:rPr>
              <a:t>displacement</a:t>
            </a:r>
            <a:r>
              <a:rPr lang="en-GB" sz="2400">
                <a:solidFill>
                  <a:srgbClr val="01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38" name="AutoShape 14"/>
          <p:cNvSpPr>
            <a:spLocks noChangeArrowheads="1"/>
          </p:cNvSpPr>
          <p:nvPr/>
        </p:nvSpPr>
        <p:spPr bwMode="auto">
          <a:xfrm>
            <a:off x="2555776" y="1412776"/>
            <a:ext cx="4164707" cy="488454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/>
              <a:t>Halogen displacement reactions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02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/>
              <a:t>Halogen displacement reactions are </a:t>
            </a:r>
            <a:r>
              <a:rPr lang="en-GB" sz="2400" b="1">
                <a:solidFill>
                  <a:srgbClr val="FF6600"/>
                </a:solidFill>
              </a:rPr>
              <a:t>redox</a:t>
            </a:r>
            <a:r>
              <a:rPr lang="en-GB" sz="2400"/>
              <a:t> reactions.</a:t>
            </a:r>
          </a:p>
        </p:txBody>
      </p:sp>
      <p:sp>
        <p:nvSpPr>
          <p:cNvPr id="999429" name="Rectangle 5"/>
          <p:cNvSpPr>
            <a:spLocks noChangeArrowheads="1"/>
          </p:cNvSpPr>
          <p:nvPr/>
        </p:nvSpPr>
        <p:spPr bwMode="auto">
          <a:xfrm>
            <a:off x="2765425" y="1419225"/>
            <a:ext cx="4326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Cl</a:t>
            </a:r>
            <a:r>
              <a:rPr lang="en-GB" sz="2400" b="1" baseline="-25000" dirty="0"/>
              <a:t>2</a:t>
            </a:r>
            <a:r>
              <a:rPr lang="en-GB" sz="2400" b="1" dirty="0"/>
              <a:t> + 2KBr </a:t>
            </a:r>
            <a:r>
              <a:rPr lang="en-GB" sz="2400" b="1" dirty="0">
                <a:latin typeface="Symbol" pitchFamily="18" charset="2"/>
                <a:sym typeface="Symbol" pitchFamily="18" charset="2"/>
              </a:rPr>
              <a:t>®</a:t>
            </a:r>
            <a:r>
              <a:rPr lang="en-GB" sz="2400" b="1" dirty="0"/>
              <a:t> 2KCl</a:t>
            </a:r>
            <a:r>
              <a:rPr lang="en-GB" sz="2400" b="1" baseline="-25000" dirty="0"/>
              <a:t> </a:t>
            </a:r>
            <a:r>
              <a:rPr lang="en-GB" sz="2400" b="1" dirty="0"/>
              <a:t>+ Br</a:t>
            </a:r>
            <a:r>
              <a:rPr lang="en-GB" sz="2400" b="1" baseline="-25000" dirty="0"/>
              <a:t>2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563563" y="2074863"/>
            <a:ext cx="8194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Write two half equations two show the electron transfer involved</a:t>
            </a:r>
            <a:endParaRPr lang="en-GB" sz="2400" dirty="0"/>
          </a:p>
        </p:txBody>
      </p:sp>
      <p:sp>
        <p:nvSpPr>
          <p:cNvPr id="999431" name="Rectangle 7"/>
          <p:cNvSpPr>
            <a:spLocks noChangeArrowheads="1"/>
          </p:cNvSpPr>
          <p:nvPr/>
        </p:nvSpPr>
        <p:spPr bwMode="auto">
          <a:xfrm>
            <a:off x="323528" y="5157192"/>
            <a:ext cx="8580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0" hangingPunct="0">
              <a:buClr>
                <a:srgbClr val="FF6600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Chlorine has gained electrons, so it is </a:t>
            </a:r>
            <a:r>
              <a:rPr lang="en-GB" sz="2400" b="1" dirty="0"/>
              <a:t>reduced</a:t>
            </a:r>
            <a:r>
              <a:rPr lang="en-GB" sz="2400" dirty="0"/>
              <a:t> to </a:t>
            </a:r>
            <a:r>
              <a:rPr lang="en-GB" sz="2400" dirty="0" err="1"/>
              <a:t>Cl</a:t>
            </a:r>
            <a:r>
              <a:rPr lang="en-GB" sz="2400" baseline="30000" dirty="0"/>
              <a:t>- </a:t>
            </a:r>
            <a:r>
              <a:rPr lang="en-GB" sz="2400" dirty="0"/>
              <a:t>ions.</a:t>
            </a:r>
          </a:p>
        </p:txBody>
      </p:sp>
      <p:sp>
        <p:nvSpPr>
          <p:cNvPr id="999432" name="Text Box 8"/>
          <p:cNvSpPr txBox="1">
            <a:spLocks noChangeArrowheads="1"/>
          </p:cNvSpPr>
          <p:nvPr/>
        </p:nvSpPr>
        <p:spPr bwMode="auto">
          <a:xfrm>
            <a:off x="467544" y="4437112"/>
            <a:ext cx="74596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/>
              <a:t>What has been oxidized and what has been reduced?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630864" y="3284538"/>
            <a:ext cx="2830513" cy="488950"/>
            <a:chOff x="2011" y="2382"/>
            <a:chExt cx="1783" cy="308"/>
          </a:xfrm>
        </p:grpSpPr>
        <p:sp>
          <p:nvSpPr>
            <p:cNvPr id="999440" name="AutoShape 16"/>
            <p:cNvSpPr>
              <a:spLocks noChangeArrowheads="1"/>
            </p:cNvSpPr>
            <p:nvPr/>
          </p:nvSpPr>
          <p:spPr bwMode="auto">
            <a:xfrm>
              <a:off x="2011" y="2382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3" name="Text Box 9"/>
            <p:cNvSpPr txBox="1">
              <a:spLocks noChangeArrowheads="1"/>
            </p:cNvSpPr>
            <p:nvPr/>
          </p:nvSpPr>
          <p:spPr bwMode="auto">
            <a:xfrm>
              <a:off x="2112" y="2390"/>
              <a:ext cx="168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2Br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Br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endParaRPr lang="en-GB" sz="24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058864" y="3284538"/>
            <a:ext cx="2773363" cy="488950"/>
            <a:chOff x="2011" y="1933"/>
            <a:chExt cx="1747" cy="308"/>
          </a:xfrm>
        </p:grpSpPr>
        <p:sp>
          <p:nvSpPr>
            <p:cNvPr id="999439" name="AutoShape 15"/>
            <p:cNvSpPr>
              <a:spLocks noChangeArrowheads="1"/>
            </p:cNvSpPr>
            <p:nvPr/>
          </p:nvSpPr>
          <p:spPr bwMode="auto">
            <a:xfrm>
              <a:off x="2011" y="1933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4" name="Text Box 10"/>
            <p:cNvSpPr txBox="1">
              <a:spLocks noChangeArrowheads="1"/>
            </p:cNvSpPr>
            <p:nvPr/>
          </p:nvSpPr>
          <p:spPr bwMode="auto">
            <a:xfrm>
              <a:off x="2134" y="1941"/>
              <a:ext cx="16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Cl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2Cl</a:t>
              </a:r>
              <a:r>
                <a:rPr lang="en-GB" sz="2400" b="1" baseline="30000"/>
                <a:t>-</a:t>
              </a:r>
            </a:p>
          </p:txBody>
        </p:sp>
      </p:grp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395536" y="5733256"/>
            <a:ext cx="8305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0" hangingPunct="0">
              <a:buClr>
                <a:srgbClr val="FF6600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Bromide ions have lost electrons, so they have been </a:t>
            </a:r>
            <a:r>
              <a:rPr lang="en-GB" sz="2400" b="1" dirty="0"/>
              <a:t>oxidized</a:t>
            </a:r>
            <a:r>
              <a:rPr lang="en-GB" sz="2400" dirty="0"/>
              <a:t> to bromine.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9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31" grpId="0"/>
      <p:bldP spid="999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38" name="AutoShape 14"/>
          <p:cNvSpPr>
            <a:spLocks noChangeArrowheads="1"/>
          </p:cNvSpPr>
          <p:nvPr/>
        </p:nvSpPr>
        <p:spPr bwMode="auto">
          <a:xfrm>
            <a:off x="2555776" y="1412776"/>
            <a:ext cx="4164707" cy="488454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/>
              <a:t>Halogen displacement reactions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02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/>
              <a:t>Halogen displacement reactions are </a:t>
            </a:r>
            <a:r>
              <a:rPr lang="en-GB" sz="2400" b="1">
                <a:solidFill>
                  <a:srgbClr val="FF6600"/>
                </a:solidFill>
              </a:rPr>
              <a:t>redox</a:t>
            </a:r>
            <a:r>
              <a:rPr lang="en-GB" sz="2400"/>
              <a:t> reactions.</a:t>
            </a:r>
          </a:p>
        </p:txBody>
      </p:sp>
      <p:sp>
        <p:nvSpPr>
          <p:cNvPr id="999429" name="Rectangle 5"/>
          <p:cNvSpPr>
            <a:spLocks noChangeArrowheads="1"/>
          </p:cNvSpPr>
          <p:nvPr/>
        </p:nvSpPr>
        <p:spPr bwMode="auto">
          <a:xfrm>
            <a:off x="2765425" y="1419225"/>
            <a:ext cx="4326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Cl</a:t>
            </a:r>
            <a:r>
              <a:rPr lang="en-GB" sz="2400" b="1" baseline="-25000" dirty="0"/>
              <a:t>2</a:t>
            </a:r>
            <a:r>
              <a:rPr lang="en-GB" sz="2400" b="1" dirty="0"/>
              <a:t> + 2KBr </a:t>
            </a:r>
            <a:r>
              <a:rPr lang="en-GB" sz="2400" b="1" dirty="0">
                <a:latin typeface="Symbol" pitchFamily="18" charset="2"/>
                <a:sym typeface="Symbol" pitchFamily="18" charset="2"/>
              </a:rPr>
              <a:t>®</a:t>
            </a:r>
            <a:r>
              <a:rPr lang="en-GB" sz="2400" b="1" dirty="0"/>
              <a:t> 2KCl</a:t>
            </a:r>
            <a:r>
              <a:rPr lang="en-GB" sz="2400" b="1" baseline="-25000" dirty="0"/>
              <a:t> </a:t>
            </a:r>
            <a:r>
              <a:rPr lang="en-GB" sz="2400" b="1" dirty="0"/>
              <a:t>+ Br</a:t>
            </a:r>
            <a:r>
              <a:rPr lang="en-GB" sz="2400" b="1" baseline="-25000" dirty="0"/>
              <a:t>2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563563" y="2074863"/>
            <a:ext cx="8194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Write two half equations two show the electron transfer involved</a:t>
            </a:r>
            <a:endParaRPr lang="en-GB" sz="2400" dirty="0"/>
          </a:p>
        </p:txBody>
      </p:sp>
      <p:sp>
        <p:nvSpPr>
          <p:cNvPr id="999432" name="Text Box 8"/>
          <p:cNvSpPr txBox="1">
            <a:spLocks noChangeArrowheads="1"/>
          </p:cNvSpPr>
          <p:nvPr/>
        </p:nvSpPr>
        <p:spPr bwMode="auto">
          <a:xfrm>
            <a:off x="467544" y="4437112"/>
            <a:ext cx="80449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Can you combine these to write an overall ionic equation?</a:t>
            </a:r>
            <a:endParaRPr lang="en-GB" sz="2400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630864" y="3284538"/>
            <a:ext cx="2830513" cy="488950"/>
            <a:chOff x="2011" y="2382"/>
            <a:chExt cx="1783" cy="308"/>
          </a:xfrm>
        </p:grpSpPr>
        <p:sp>
          <p:nvSpPr>
            <p:cNvPr id="999440" name="AutoShape 16"/>
            <p:cNvSpPr>
              <a:spLocks noChangeArrowheads="1"/>
            </p:cNvSpPr>
            <p:nvPr/>
          </p:nvSpPr>
          <p:spPr bwMode="auto">
            <a:xfrm>
              <a:off x="2011" y="2382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3" name="Text Box 9"/>
            <p:cNvSpPr txBox="1">
              <a:spLocks noChangeArrowheads="1"/>
            </p:cNvSpPr>
            <p:nvPr/>
          </p:nvSpPr>
          <p:spPr bwMode="auto">
            <a:xfrm>
              <a:off x="2112" y="2390"/>
              <a:ext cx="168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2Br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Br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endParaRPr lang="en-GB" sz="24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058864" y="3284538"/>
            <a:ext cx="2773363" cy="488950"/>
            <a:chOff x="2011" y="1933"/>
            <a:chExt cx="1747" cy="308"/>
          </a:xfrm>
        </p:grpSpPr>
        <p:sp>
          <p:nvSpPr>
            <p:cNvPr id="999439" name="AutoShape 15"/>
            <p:cNvSpPr>
              <a:spLocks noChangeArrowheads="1"/>
            </p:cNvSpPr>
            <p:nvPr/>
          </p:nvSpPr>
          <p:spPr bwMode="auto">
            <a:xfrm>
              <a:off x="2011" y="1933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4" name="Text Box 10"/>
            <p:cNvSpPr txBox="1">
              <a:spLocks noChangeArrowheads="1"/>
            </p:cNvSpPr>
            <p:nvPr/>
          </p:nvSpPr>
          <p:spPr bwMode="auto">
            <a:xfrm>
              <a:off x="2134" y="1941"/>
              <a:ext cx="16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Cl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2Cl</a:t>
              </a:r>
              <a:r>
                <a:rPr lang="en-GB" sz="2400" b="1" baseline="30000"/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Challenge work</a:t>
            </a:r>
          </a:p>
          <a:p>
            <a:pPr>
              <a:buNone/>
            </a:pPr>
            <a:r>
              <a:rPr lang="en-GB" b="1" dirty="0" err="1" smtClean="0"/>
              <a:t>Redox</a:t>
            </a:r>
            <a:r>
              <a:rPr lang="en-GB" b="1" dirty="0" smtClean="0"/>
              <a:t> equations exam questions</a:t>
            </a:r>
            <a:endParaRPr lang="en-GB" b="1" dirty="0"/>
          </a:p>
          <a:p>
            <a:pPr>
              <a:buNone/>
            </a:pPr>
            <a:r>
              <a:rPr lang="en-GB" dirty="0" smtClean="0"/>
              <a:t>Complete worksheet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Combining half equations to write full equations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Page 5 starter for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8640"/>
            <a:ext cx="8763000" cy="6480720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b="1" u="sng" dirty="0" err="1" smtClean="0"/>
              <a:t>Redox</a:t>
            </a:r>
            <a:r>
              <a:rPr lang="en-GB" b="1" u="sng" dirty="0" smtClean="0"/>
              <a:t> equations and </a:t>
            </a:r>
            <a:r>
              <a:rPr lang="en-GB" b="1" u="sng" dirty="0" err="1" smtClean="0"/>
              <a:t>Disproportionation</a:t>
            </a:r>
            <a:r>
              <a:rPr lang="en-GB" b="1" dirty="0" smtClean="0"/>
              <a:t>	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70C0"/>
                </a:solidFill>
              </a:rPr>
              <a:t>Define oxidising and reducing agents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70C0"/>
                </a:solidFill>
              </a:rPr>
              <a:t>Recognise oxidising and reducing agents in reactions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Describe what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are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70C0"/>
                </a:solidFill>
              </a:rPr>
              <a:t>Know the usual behaviour of metals and non metals in terms of oxidation and reduction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GB" sz="2800" b="1" u="sng" dirty="0" err="1" smtClean="0"/>
              <a:t>Disproprtionation</a:t>
            </a:r>
            <a:endParaRPr lang="en-GB" sz="2800" b="1" u="sng" dirty="0" smtClean="0"/>
          </a:p>
          <a:p>
            <a:pPr eaLnBrk="1" hangingPunct="1">
              <a:buFontTx/>
              <a:buNone/>
            </a:pPr>
            <a:r>
              <a:rPr lang="en-GB" sz="2800" b="1" u="sng" dirty="0" smtClean="0">
                <a:solidFill>
                  <a:srgbClr val="00B0F0"/>
                </a:solidFill>
              </a:rPr>
              <a:t>Definition</a:t>
            </a:r>
            <a:r>
              <a:rPr lang="en-GB" sz="2800" dirty="0" smtClean="0">
                <a:solidFill>
                  <a:srgbClr val="00B0F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en-GB" sz="2800" dirty="0" err="1" smtClean="0">
                <a:solidFill>
                  <a:srgbClr val="0070C0"/>
                </a:solidFill>
              </a:rPr>
              <a:t>Disproportionation</a:t>
            </a:r>
            <a:r>
              <a:rPr lang="en-GB" sz="2800" dirty="0" smtClean="0"/>
              <a:t> is a reaction in which the same element is both oxidised and reduced.</a:t>
            </a:r>
          </a:p>
          <a:p>
            <a:pPr eaLnBrk="1" hangingPunct="1">
              <a:buFontTx/>
              <a:buNone/>
            </a:pPr>
            <a:endParaRPr lang="en-GB" sz="2800" baseline="30000" dirty="0"/>
          </a:p>
          <a:p>
            <a:pPr algn="ctr">
              <a:buNone/>
            </a:pPr>
            <a:r>
              <a:rPr lang="en-GB" sz="3000" dirty="0" smtClean="0">
                <a:solidFill>
                  <a:srgbClr val="0070C0"/>
                </a:solidFill>
              </a:rPr>
              <a:t>Example chlorine in water</a:t>
            </a:r>
          </a:p>
          <a:p>
            <a:pPr>
              <a:buNone/>
            </a:pPr>
            <a:r>
              <a:rPr lang="en-GB" sz="2800" dirty="0" smtClean="0"/>
              <a:t>	Chlorine is slightly soluble in water and will react to form a mixture of two acids:</a:t>
            </a:r>
          </a:p>
          <a:p>
            <a:pPr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Chlorine + Water 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Chloric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 (I) acid + Hydrochloric acid</a:t>
            </a:r>
            <a:endParaRPr lang="en-GB" sz="2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Cl</a:t>
            </a:r>
            <a:r>
              <a:rPr lang="en-GB" sz="2800" b="1" baseline="-25000" dirty="0" smtClean="0">
                <a:solidFill>
                  <a:srgbClr val="FF0000"/>
                </a:solidFill>
              </a:rPr>
              <a:t>2(</a:t>
            </a:r>
            <a:r>
              <a:rPr lang="en-GB" sz="2800" b="1" baseline="-25000" dirty="0" err="1" smtClean="0">
                <a:solidFill>
                  <a:srgbClr val="FF0000"/>
                </a:solidFill>
              </a:rPr>
              <a:t>aq</a:t>
            </a:r>
            <a:r>
              <a:rPr lang="en-GB" sz="2800" b="1" baseline="-25000" dirty="0" smtClean="0">
                <a:solidFill>
                  <a:srgbClr val="FF0000"/>
                </a:solidFill>
              </a:rPr>
              <a:t>)</a:t>
            </a:r>
            <a:r>
              <a:rPr lang="en-GB" sz="2800" b="1" dirty="0" smtClean="0">
                <a:solidFill>
                  <a:srgbClr val="FF0000"/>
                </a:solidFill>
              </a:rPr>
              <a:t> + H</a:t>
            </a:r>
            <a:r>
              <a:rPr lang="en-GB" sz="2800" b="1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b="1" dirty="0" smtClean="0">
                <a:solidFill>
                  <a:srgbClr val="FF0000"/>
                </a:solidFill>
              </a:rPr>
              <a:t>O</a:t>
            </a:r>
            <a:r>
              <a:rPr lang="en-GB" sz="2800" b="1" baseline="-25000" dirty="0" smtClean="0">
                <a:solidFill>
                  <a:srgbClr val="FF0000"/>
                </a:solidFill>
              </a:rPr>
              <a:t>(l)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2800" b="1" dirty="0" err="1" smtClean="0">
                <a:solidFill>
                  <a:srgbClr val="FF0000"/>
                </a:solidFill>
                <a:sym typeface="Wingdings" pitchFamily="2" charset="2"/>
              </a:rPr>
              <a:t>HClO</a:t>
            </a:r>
            <a:r>
              <a:rPr lang="en-GB" sz="2800" b="1" baseline="-250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GB" sz="2800" b="1" baseline="-25000" dirty="0" err="1" smtClean="0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GB" sz="2800" b="1" baseline="-25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GB" sz="2800" b="1" dirty="0" smtClean="0">
                <a:solidFill>
                  <a:srgbClr val="FF0000"/>
                </a:solidFill>
                <a:sym typeface="Wingdings" pitchFamily="2" charset="2"/>
              </a:rPr>
              <a:t> + </a:t>
            </a:r>
            <a:r>
              <a:rPr lang="en-GB" sz="2800" b="1" dirty="0" err="1" smtClean="0">
                <a:solidFill>
                  <a:srgbClr val="FF0000"/>
                </a:solidFill>
                <a:sym typeface="Wingdings" pitchFamily="2" charset="2"/>
              </a:rPr>
              <a:t>HCl</a:t>
            </a:r>
            <a:r>
              <a:rPr lang="en-GB" sz="2800" b="1" baseline="-250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GB" sz="2800" b="1" baseline="-25000" dirty="0" err="1" smtClean="0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GB" sz="2800" b="1" baseline="-25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GB" sz="2800" dirty="0" smtClean="0"/>
              <a:t>	</a:t>
            </a:r>
          </a:p>
          <a:p>
            <a:pPr>
              <a:buNone/>
            </a:pPr>
            <a:r>
              <a:rPr lang="en-GB" sz="2800" dirty="0" smtClean="0"/>
              <a:t>Calculate the oxidation states of Chlorine in each place.</a:t>
            </a:r>
          </a:p>
          <a:p>
            <a:pPr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Cl</a:t>
            </a:r>
            <a:r>
              <a:rPr lang="en-GB" sz="2800" baseline="-25000" dirty="0" smtClean="0">
                <a:solidFill>
                  <a:srgbClr val="0070C0"/>
                </a:solidFill>
              </a:rPr>
              <a:t>2(</a:t>
            </a:r>
            <a:r>
              <a:rPr lang="en-GB" sz="2800" baseline="-25000" dirty="0" err="1" smtClean="0">
                <a:solidFill>
                  <a:srgbClr val="0070C0"/>
                </a:solidFill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</a:rPr>
              <a:t>)</a:t>
            </a:r>
            <a:r>
              <a:rPr lang="en-GB" sz="2800" dirty="0" smtClean="0">
                <a:solidFill>
                  <a:srgbClr val="0070C0"/>
                </a:solidFill>
              </a:rPr>
              <a:t> 	0</a:t>
            </a:r>
          </a:p>
          <a:p>
            <a:pPr>
              <a:buNone/>
            </a:pP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HClO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0070C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)	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+1	</a:t>
            </a: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chloric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(I) acid</a:t>
            </a:r>
            <a:r>
              <a:rPr lang="en-GB" sz="2800" dirty="0" smtClean="0">
                <a:solidFill>
                  <a:srgbClr val="FFFF00"/>
                </a:solidFill>
                <a:sym typeface="Wingdings" pitchFamily="2" charset="2"/>
              </a:rPr>
              <a:t>	</a:t>
            </a:r>
            <a:r>
              <a:rPr lang="en-GB" sz="2800" dirty="0" smtClean="0">
                <a:sym typeface="Wingdings" pitchFamily="2" charset="2"/>
              </a:rPr>
              <a:t>(</a:t>
            </a:r>
            <a:r>
              <a:rPr lang="en-GB" sz="2800" dirty="0" err="1" smtClean="0">
                <a:sym typeface="Wingdings" pitchFamily="2" charset="2"/>
              </a:rPr>
              <a:t>Cl</a:t>
            </a:r>
            <a:r>
              <a:rPr lang="en-GB" sz="2800" dirty="0" smtClean="0">
                <a:sym typeface="Wingdings" pitchFamily="2" charset="2"/>
              </a:rPr>
              <a:t> oxidised)</a:t>
            </a:r>
          </a:p>
          <a:p>
            <a:pPr>
              <a:buNone/>
            </a:pP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HCl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0070C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)	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-1	hydrochloric acid </a:t>
            </a:r>
            <a:r>
              <a:rPr lang="en-GB" sz="2800" dirty="0" smtClean="0">
                <a:sym typeface="Wingdings" pitchFamily="2" charset="2"/>
              </a:rPr>
              <a:t>(</a:t>
            </a:r>
            <a:r>
              <a:rPr lang="en-GB" sz="2800" dirty="0" err="1" smtClean="0">
                <a:sym typeface="Wingdings" pitchFamily="2" charset="2"/>
              </a:rPr>
              <a:t>Cl</a:t>
            </a:r>
            <a:r>
              <a:rPr lang="en-GB" sz="2800" dirty="0" smtClean="0">
                <a:sym typeface="Wingdings" pitchFamily="2" charset="2"/>
              </a:rPr>
              <a:t> reduced)</a:t>
            </a:r>
            <a:endParaRPr lang="en-GB" sz="2800" dirty="0" smtClean="0">
              <a:solidFill>
                <a:srgbClr val="FFFF00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endParaRPr lang="en-GB" sz="2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740080" cy="6597352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GB" u="sng" dirty="0" smtClean="0">
                <a:solidFill>
                  <a:srgbClr val="0070C0"/>
                </a:solidFill>
              </a:rPr>
              <a:t>Chlorine in Sodium Hydroxide (</a:t>
            </a:r>
            <a:r>
              <a:rPr lang="en-GB" u="sng" dirty="0" err="1" smtClean="0">
                <a:solidFill>
                  <a:srgbClr val="0070C0"/>
                </a:solidFill>
              </a:rPr>
              <a:t>aq</a:t>
            </a:r>
            <a:r>
              <a:rPr lang="en-GB" u="sng" dirty="0" smtClean="0">
                <a:solidFill>
                  <a:srgbClr val="0070C0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This is how household bleach is made:</a:t>
            </a:r>
          </a:p>
          <a:p>
            <a:pPr algn="ctr" eaLnBrk="1" hangingPunct="1"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Cl</a:t>
            </a:r>
            <a:r>
              <a:rPr lang="en-GB" sz="2800" baseline="-25000" dirty="0" smtClean="0">
                <a:solidFill>
                  <a:srgbClr val="FF0000"/>
                </a:solidFill>
              </a:rPr>
              <a:t>2(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aq</a:t>
            </a:r>
            <a:r>
              <a:rPr lang="en-GB" sz="2800" baseline="-25000" dirty="0" smtClean="0">
                <a:solidFill>
                  <a:srgbClr val="FF0000"/>
                </a:solidFill>
              </a:rPr>
              <a:t>)</a:t>
            </a:r>
            <a:r>
              <a:rPr lang="en-GB" sz="2800" dirty="0" smtClean="0">
                <a:solidFill>
                  <a:srgbClr val="FF0000"/>
                </a:solidFill>
              </a:rPr>
              <a:t> + 2NaOH</a:t>
            </a:r>
            <a:r>
              <a:rPr lang="en-GB" sz="2800" baseline="-25000" dirty="0" smtClean="0">
                <a:solidFill>
                  <a:srgbClr val="FF0000"/>
                </a:solidFill>
              </a:rPr>
              <a:t>(</a:t>
            </a:r>
            <a:r>
              <a:rPr lang="en-GB" sz="2800" baseline="-25000" dirty="0" err="1" smtClean="0">
                <a:solidFill>
                  <a:srgbClr val="FF0000"/>
                </a:solidFill>
              </a:rPr>
              <a:t>aq</a:t>
            </a:r>
            <a:r>
              <a:rPr lang="en-GB" sz="2800" baseline="-25000" dirty="0" smtClean="0">
                <a:solidFill>
                  <a:srgbClr val="FF0000"/>
                </a:solidFill>
              </a:rPr>
              <a:t>)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NaCl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+ </a:t>
            </a:r>
            <a:r>
              <a:rPr lang="en-GB" sz="2800" dirty="0" err="1" smtClean="0">
                <a:solidFill>
                  <a:srgbClr val="FF0000"/>
                </a:solidFill>
                <a:sym typeface="Wingdings" pitchFamily="2" charset="2"/>
              </a:rPr>
              <a:t>NaClO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 + H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FF000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</a:p>
          <a:p>
            <a:pPr eaLnBrk="1" hangingPunct="1">
              <a:buFontTx/>
              <a:buNone/>
            </a:pPr>
            <a:endParaRPr lang="en-GB" sz="2800" dirty="0" smtClean="0"/>
          </a:p>
          <a:p>
            <a:pPr eaLnBrk="1" hangingPunct="1">
              <a:buFontTx/>
              <a:buNone/>
            </a:pPr>
            <a:endParaRPr lang="en-GB" sz="2800" dirty="0" smtClean="0"/>
          </a:p>
          <a:p>
            <a:pPr eaLnBrk="1" hangingPunct="1">
              <a:buFontTx/>
              <a:buNone/>
            </a:pPr>
            <a:r>
              <a:rPr lang="en-GB" sz="2800" dirty="0" smtClean="0"/>
              <a:t>Calculate the oxidation states of Chlorine in each place.</a:t>
            </a:r>
          </a:p>
          <a:p>
            <a:pPr eaLnBrk="1" hangingPunct="1">
              <a:buFontTx/>
              <a:buNone/>
            </a:pPr>
            <a:r>
              <a:rPr lang="en-GB" sz="2800" dirty="0" smtClean="0"/>
              <a:t>Is this a </a:t>
            </a:r>
            <a:r>
              <a:rPr lang="en-GB" sz="2800" dirty="0" err="1" smtClean="0"/>
              <a:t>disproportionation</a:t>
            </a:r>
            <a:r>
              <a:rPr lang="en-GB" sz="2800" dirty="0" smtClean="0"/>
              <a:t> reaction?</a:t>
            </a:r>
          </a:p>
          <a:p>
            <a:pPr lvl="2" eaLnBrk="1" hangingPunct="1">
              <a:buFontTx/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Cl</a:t>
            </a:r>
            <a:r>
              <a:rPr lang="en-GB" sz="2800" baseline="-25000" dirty="0" smtClean="0">
                <a:solidFill>
                  <a:srgbClr val="0070C0"/>
                </a:solidFill>
              </a:rPr>
              <a:t>2(</a:t>
            </a:r>
            <a:r>
              <a:rPr lang="en-GB" sz="2800" baseline="-25000" dirty="0" err="1" smtClean="0">
                <a:solidFill>
                  <a:srgbClr val="0070C0"/>
                </a:solidFill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</a:rPr>
              <a:t>)</a:t>
            </a:r>
            <a:r>
              <a:rPr lang="en-GB" sz="2800" dirty="0" smtClean="0">
                <a:solidFill>
                  <a:srgbClr val="0070C0"/>
                </a:solidFill>
              </a:rPr>
              <a:t> 	0</a:t>
            </a:r>
          </a:p>
          <a:p>
            <a:pPr lvl="2" eaLnBrk="1" hangingPunct="1">
              <a:buFontTx/>
              <a:buNone/>
            </a:pP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NaCl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0070C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)	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-1	</a:t>
            </a:r>
            <a:r>
              <a:rPr lang="en-GB" sz="28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(</a:t>
            </a:r>
            <a:r>
              <a:rPr lang="en-GB" sz="2800" dirty="0" err="1" smtClean="0">
                <a:sym typeface="Wingdings" pitchFamily="2" charset="2"/>
              </a:rPr>
              <a:t>Cl</a:t>
            </a:r>
            <a:r>
              <a:rPr lang="en-GB" sz="2800" dirty="0" smtClean="0">
                <a:sym typeface="Wingdings" pitchFamily="2" charset="2"/>
              </a:rPr>
              <a:t> reduced)</a:t>
            </a:r>
          </a:p>
          <a:p>
            <a:pPr lvl="2" eaLnBrk="1" hangingPunct="1">
              <a:buFontTx/>
              <a:buNone/>
            </a:pPr>
            <a:r>
              <a:rPr lang="en-GB" sz="2800" dirty="0" err="1" smtClean="0">
                <a:solidFill>
                  <a:srgbClr val="0070C0"/>
                </a:solidFill>
                <a:sym typeface="Wingdings" pitchFamily="2" charset="2"/>
              </a:rPr>
              <a:t>NaClO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GB" sz="2800" baseline="-25000" dirty="0" err="1" smtClean="0">
                <a:solidFill>
                  <a:srgbClr val="0070C0"/>
                </a:solidFill>
                <a:sym typeface="Wingdings" pitchFamily="2" charset="2"/>
              </a:rPr>
              <a:t>aq</a:t>
            </a:r>
            <a:r>
              <a:rPr lang="en-GB" sz="2800" baseline="-25000" dirty="0" smtClean="0">
                <a:solidFill>
                  <a:srgbClr val="0070C0"/>
                </a:solidFill>
                <a:sym typeface="Wingdings" pitchFamily="2" charset="2"/>
              </a:rPr>
              <a:t>)	</a:t>
            </a:r>
            <a:r>
              <a:rPr lang="en-GB" sz="2800" dirty="0" smtClean="0">
                <a:solidFill>
                  <a:srgbClr val="0070C0"/>
                </a:solidFill>
                <a:sym typeface="Wingdings" pitchFamily="2" charset="2"/>
              </a:rPr>
              <a:t>+1	</a:t>
            </a:r>
            <a:r>
              <a:rPr lang="en-GB" sz="2800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GB" sz="2800" dirty="0" smtClean="0">
                <a:sym typeface="Wingdings" pitchFamily="2" charset="2"/>
              </a:rPr>
              <a:t>(</a:t>
            </a:r>
            <a:r>
              <a:rPr lang="en-GB" sz="2800" dirty="0" err="1" smtClean="0">
                <a:sym typeface="Wingdings" pitchFamily="2" charset="2"/>
              </a:rPr>
              <a:t>Cl</a:t>
            </a:r>
            <a:r>
              <a:rPr lang="en-GB" sz="2800" dirty="0" smtClean="0">
                <a:sym typeface="Wingdings" pitchFamily="2" charset="2"/>
              </a:rPr>
              <a:t> oxidised)</a:t>
            </a:r>
          </a:p>
          <a:p>
            <a:pPr lvl="2" eaLnBrk="1" hangingPunct="1">
              <a:buFontTx/>
              <a:buNone/>
            </a:pPr>
            <a:r>
              <a:rPr lang="en-GB" sz="2800" dirty="0" smtClean="0">
                <a:solidFill>
                  <a:srgbClr val="7030A0"/>
                </a:solidFill>
                <a:sym typeface="Wingdings" pitchFamily="2" charset="2"/>
              </a:rPr>
              <a:t>(</a:t>
            </a:r>
            <a:r>
              <a:rPr lang="en-GB" sz="2800" dirty="0" err="1" smtClean="0">
                <a:solidFill>
                  <a:srgbClr val="7030A0"/>
                </a:solidFill>
                <a:sym typeface="Wingdings" pitchFamily="2" charset="2"/>
              </a:rPr>
              <a:t>NaClO</a:t>
            </a:r>
            <a:r>
              <a:rPr lang="en-GB" sz="2800" dirty="0" smtClean="0">
                <a:solidFill>
                  <a:srgbClr val="7030A0"/>
                </a:solidFill>
                <a:sym typeface="Wingdings" pitchFamily="2" charset="2"/>
              </a:rPr>
              <a:t> = sodium (I) chlorate, common household bleach)</a:t>
            </a:r>
          </a:p>
          <a:p>
            <a:pPr eaLnBrk="1" hangingPunct="1">
              <a:buFontTx/>
              <a:buNone/>
            </a:pPr>
            <a:endParaRPr lang="en-GB" sz="3600" dirty="0" smtClean="0"/>
          </a:p>
          <a:p>
            <a:pPr eaLnBrk="1" hangingPunct="1">
              <a:buFontTx/>
              <a:buNone/>
            </a:pPr>
            <a:endParaRPr lang="en-GB" sz="28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Q3 </a:t>
            </a:r>
            <a:r>
              <a:rPr lang="en-GB" dirty="0" err="1" smtClean="0"/>
              <a:t>redox</a:t>
            </a:r>
            <a:r>
              <a:rPr lang="en-GB" dirty="0" smtClean="0"/>
              <a:t> </a:t>
            </a:r>
            <a:r>
              <a:rPr lang="en-GB" dirty="0" err="1" smtClean="0"/>
              <a:t>eq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Q5 </a:t>
            </a:r>
            <a:r>
              <a:rPr lang="en-GB" dirty="0" err="1" smtClean="0"/>
              <a:t>redox</a:t>
            </a:r>
            <a:r>
              <a:rPr lang="en-GB" dirty="0" smtClean="0"/>
              <a:t> </a:t>
            </a:r>
            <a:r>
              <a:rPr lang="en-GB" dirty="0" err="1" smtClean="0"/>
              <a:t>eq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Q7 </a:t>
            </a:r>
            <a:r>
              <a:rPr lang="en-GB" dirty="0" err="1" smtClean="0"/>
              <a:t>redox</a:t>
            </a:r>
            <a:r>
              <a:rPr lang="en-GB" dirty="0" smtClean="0"/>
              <a:t> </a:t>
            </a:r>
            <a:r>
              <a:rPr lang="en-GB" dirty="0" err="1" smtClean="0"/>
              <a:t>eq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8640"/>
            <a:ext cx="8763000" cy="6480720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b="1" u="sng" dirty="0" err="1" smtClean="0"/>
              <a:t>Redox</a:t>
            </a:r>
            <a:r>
              <a:rPr lang="en-GB" b="1" u="sng" dirty="0" smtClean="0"/>
              <a:t> equations and </a:t>
            </a:r>
            <a:r>
              <a:rPr lang="en-GB" b="1" u="sng" dirty="0" err="1" smtClean="0"/>
              <a:t>Disproportionation</a:t>
            </a:r>
            <a:r>
              <a:rPr lang="en-GB" b="1" dirty="0" smtClean="0"/>
              <a:t>	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Define oxidising and reducing agents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oxidising and reducing agents in reactions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70C0"/>
                </a:solidFill>
              </a:rPr>
              <a:t>Recognise </a:t>
            </a:r>
            <a:r>
              <a:rPr lang="en-GB" dirty="0" err="1" smtClean="0">
                <a:solidFill>
                  <a:srgbClr val="0070C0"/>
                </a:solidFill>
              </a:rPr>
              <a:t>disproportionation</a:t>
            </a:r>
            <a:r>
              <a:rPr lang="en-GB" dirty="0" smtClean="0">
                <a:solidFill>
                  <a:srgbClr val="0070C0"/>
                </a:solidFill>
              </a:rPr>
              <a:t> reactions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rgbClr val="0070C0"/>
                </a:solidFill>
              </a:rPr>
              <a:t>Describe what </a:t>
            </a:r>
            <a:r>
              <a:rPr lang="en-GB" dirty="0" err="1" smtClean="0">
                <a:solidFill>
                  <a:srgbClr val="0070C0"/>
                </a:solidFill>
              </a:rPr>
              <a:t>disproportionation</a:t>
            </a:r>
            <a:r>
              <a:rPr lang="en-GB" dirty="0" smtClean="0">
                <a:solidFill>
                  <a:srgbClr val="0070C0"/>
                </a:solidFill>
              </a:rPr>
              <a:t> reactions are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Know the usual behaviour of metals and non metals in terms of oxidation and reduction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8640"/>
            <a:ext cx="8763000" cy="6480720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b="1" u="sng" dirty="0" err="1" smtClean="0"/>
              <a:t>Redox</a:t>
            </a:r>
            <a:r>
              <a:rPr lang="en-GB" b="1" u="sng" dirty="0" smtClean="0"/>
              <a:t> equations and </a:t>
            </a:r>
            <a:r>
              <a:rPr lang="en-GB" b="1" u="sng" dirty="0" err="1" smtClean="0"/>
              <a:t>Disproportionation</a:t>
            </a:r>
            <a:r>
              <a:rPr lang="en-GB" b="1" dirty="0" smtClean="0"/>
              <a:t>	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Define oxidising and reducing agents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oxidising and reducing agents in reactions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Describe what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are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Know the usual behaviour of metals and non metals in terms of oxidation and reduction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8640"/>
            <a:ext cx="8763000" cy="6480720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GB" b="1" u="sng" dirty="0" err="1" smtClean="0"/>
              <a:t>Redox</a:t>
            </a:r>
            <a:r>
              <a:rPr lang="en-GB" b="1" u="sng" dirty="0" smtClean="0"/>
              <a:t> equations and </a:t>
            </a:r>
            <a:r>
              <a:rPr lang="en-GB" b="1" u="sng" dirty="0" err="1" smtClean="0"/>
              <a:t>Disproportionation</a:t>
            </a:r>
            <a:r>
              <a:rPr lang="en-GB" b="1" dirty="0" smtClean="0"/>
              <a:t>	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Define oxidising and reducing agents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oxidising and reducing agents in reactions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Recognise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Describe what </a:t>
            </a:r>
            <a:r>
              <a:rPr lang="en-GB" dirty="0" err="1" smtClean="0"/>
              <a:t>disproportionation</a:t>
            </a:r>
            <a:r>
              <a:rPr lang="en-GB" dirty="0" smtClean="0"/>
              <a:t> reactions are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/>
              <a:t>Know the usual behaviour of metals and non metals in terms of oxidation and reduction</a:t>
            </a:r>
          </a:p>
          <a:p>
            <a:pPr marL="0" indent="0">
              <a:spcBef>
                <a:spcPts val="0"/>
              </a:spcBef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 transfer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This is a </a:t>
            </a:r>
            <a:r>
              <a:rPr lang="en-GB" dirty="0" err="1"/>
              <a:t>redox</a:t>
            </a:r>
            <a:r>
              <a:rPr lang="en-GB" dirty="0"/>
              <a:t> equation: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dirty="0"/>
              <a:t>Mg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MgCl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But this fact is concealed in the equation.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Instead we can write two half equations: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>
                <a:sym typeface="Wingdings" pitchFamily="2" charset="2"/>
              </a:rPr>
              <a:t>Mg 		 Mg</a:t>
            </a:r>
            <a:r>
              <a:rPr lang="en-GB" sz="3200" baseline="30000" dirty="0">
                <a:sym typeface="Wingdings" pitchFamily="2" charset="2"/>
              </a:rPr>
              <a:t>2+</a:t>
            </a:r>
            <a:r>
              <a:rPr lang="en-GB" sz="3200" dirty="0">
                <a:sym typeface="Wingdings" pitchFamily="2" charset="2"/>
              </a:rPr>
              <a:t> + 2e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>
                <a:sym typeface="Wingdings" pitchFamily="2" charset="2"/>
              </a:rPr>
              <a:t>Cl</a:t>
            </a:r>
            <a:r>
              <a:rPr lang="en-GB" sz="3200" baseline="-25000" dirty="0">
                <a:sym typeface="Wingdings" pitchFamily="2" charset="2"/>
              </a:rPr>
              <a:t>2</a:t>
            </a:r>
            <a:r>
              <a:rPr lang="en-GB" sz="3200" dirty="0">
                <a:sym typeface="Wingdings" pitchFamily="2" charset="2"/>
              </a:rPr>
              <a:t>  + 2e</a:t>
            </a:r>
            <a:r>
              <a:rPr lang="en-GB" sz="3200" baseline="30000" dirty="0">
                <a:sym typeface="Wingdings" pitchFamily="2" charset="2"/>
              </a:rPr>
              <a:t>- 	</a:t>
            </a:r>
            <a:r>
              <a:rPr lang="en-GB" sz="3200" dirty="0">
                <a:sym typeface="Wingdings" pitchFamily="2" charset="2"/>
              </a:rPr>
              <a:t> 2Cl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But which is oxidation and which reduction?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 transfer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r>
              <a:rPr lang="en-GB" sz="3200" dirty="0">
                <a:sym typeface="Wingdings" pitchFamily="2" charset="2"/>
              </a:rPr>
              <a:t>Mg 		 Mg</a:t>
            </a:r>
            <a:r>
              <a:rPr lang="en-GB" sz="3200" baseline="30000" dirty="0">
                <a:sym typeface="Wingdings" pitchFamily="2" charset="2"/>
              </a:rPr>
              <a:t>2+</a:t>
            </a:r>
            <a:r>
              <a:rPr lang="en-GB" sz="3200" dirty="0">
                <a:sym typeface="Wingdings" pitchFamily="2" charset="2"/>
              </a:rPr>
              <a:t> + 2e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pPr lvl="4">
              <a:buFontTx/>
              <a:buNone/>
            </a:pPr>
            <a:r>
              <a:rPr lang="en-GB" sz="3200" dirty="0">
                <a:sym typeface="Wingdings" pitchFamily="2" charset="2"/>
              </a:rPr>
              <a:t>Cl</a:t>
            </a:r>
            <a:r>
              <a:rPr lang="en-GB" sz="3200" baseline="-25000" dirty="0">
                <a:sym typeface="Wingdings" pitchFamily="2" charset="2"/>
              </a:rPr>
              <a:t>2</a:t>
            </a:r>
            <a:r>
              <a:rPr lang="en-GB" sz="3200" dirty="0">
                <a:sym typeface="Wingdings" pitchFamily="2" charset="2"/>
              </a:rPr>
              <a:t>  + 2e</a:t>
            </a:r>
            <a:r>
              <a:rPr lang="en-GB" sz="3200" baseline="30000" dirty="0">
                <a:sym typeface="Wingdings" pitchFamily="2" charset="2"/>
              </a:rPr>
              <a:t>- 	</a:t>
            </a:r>
            <a:r>
              <a:rPr lang="en-GB" sz="3200" dirty="0">
                <a:sym typeface="Wingdings" pitchFamily="2" charset="2"/>
              </a:rPr>
              <a:t> 2Cl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r>
              <a:rPr lang="en-GB" dirty="0">
                <a:solidFill>
                  <a:srgbClr val="00B050"/>
                </a:solidFill>
                <a:sym typeface="Wingdings" pitchFamily="2" charset="2"/>
              </a:rPr>
              <a:t>Mg has donated electrons, causing chlorine to be reduced. </a:t>
            </a:r>
          </a:p>
          <a:p>
            <a:pPr lvl="1"/>
            <a:r>
              <a:rPr lang="en-GB" dirty="0">
                <a:solidFill>
                  <a:srgbClr val="00B050"/>
                </a:solidFill>
                <a:sym typeface="Wingdings" pitchFamily="2" charset="2"/>
              </a:rPr>
              <a:t>Mg is a reducing agent.</a:t>
            </a:r>
          </a:p>
          <a:p>
            <a:r>
              <a:rPr lang="en-GB" dirty="0" err="1">
                <a:solidFill>
                  <a:srgbClr val="0070C0"/>
                </a:solidFill>
                <a:sym typeface="Wingdings" pitchFamily="2" charset="2"/>
              </a:rPr>
              <a:t>Cl</a:t>
            </a:r>
            <a:r>
              <a:rPr lang="en-GB" dirty="0">
                <a:solidFill>
                  <a:srgbClr val="0070C0"/>
                </a:solidFill>
                <a:sym typeface="Wingdings" pitchFamily="2" charset="2"/>
              </a:rPr>
              <a:t> has removed electrons, causing magnesium to be oxidised. </a:t>
            </a:r>
          </a:p>
          <a:p>
            <a:pPr lvl="1"/>
            <a:r>
              <a:rPr lang="en-GB" dirty="0">
                <a:solidFill>
                  <a:srgbClr val="0070C0"/>
                </a:solidFill>
                <a:sym typeface="Wingdings" pitchFamily="2" charset="2"/>
              </a:rPr>
              <a:t>Cl</a:t>
            </a:r>
            <a:r>
              <a:rPr lang="en-GB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GB" dirty="0">
                <a:solidFill>
                  <a:srgbClr val="0070C0"/>
                </a:solidFill>
                <a:sym typeface="Wingdings" pitchFamily="2" charset="2"/>
              </a:rPr>
              <a:t> is an oxidising agent.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1554163"/>
            <a:ext cx="2334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 dirty="0"/>
              <a:t>Oxidation: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2163763"/>
            <a:ext cx="2422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1"/>
              <a:t>Reduction: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3" grpId="0"/>
      <p:bldP spid="32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 transfer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Using oxidation numbers:</a:t>
            </a:r>
          </a:p>
          <a:p>
            <a:pPr algn="ctr">
              <a:buFontTx/>
              <a:buNone/>
            </a:pPr>
            <a:r>
              <a:rPr lang="en-GB" dirty="0"/>
              <a:t>Mg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MgCl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 lvl="3">
              <a:buFontTx/>
              <a:buNone/>
            </a:pPr>
            <a:r>
              <a:rPr lang="en-GB" sz="3200" dirty="0">
                <a:sym typeface="Wingdings" pitchFamily="2" charset="2"/>
              </a:rPr>
              <a:t>Mg: 		    </a:t>
            </a:r>
          </a:p>
          <a:p>
            <a:pPr lvl="3">
              <a:buFontTx/>
              <a:buNone/>
            </a:pPr>
            <a:r>
              <a:rPr lang="en-GB" sz="3200" dirty="0" err="1">
                <a:sym typeface="Wingdings" pitchFamily="2" charset="2"/>
              </a:rPr>
              <a:t>Cl</a:t>
            </a:r>
            <a:r>
              <a:rPr lang="en-GB" sz="3200" dirty="0">
                <a:sym typeface="Wingdings" pitchFamily="2" charset="2"/>
              </a:rPr>
              <a:t>: </a:t>
            </a:r>
            <a:r>
              <a:rPr lang="en-GB" sz="3200" baseline="30000" dirty="0">
                <a:sym typeface="Wingdings" pitchFamily="2" charset="2"/>
              </a:rPr>
              <a:t>		      </a:t>
            </a:r>
            <a:r>
              <a:rPr lang="en-GB" sz="3200" dirty="0">
                <a:sym typeface="Wingdings" pitchFamily="2" charset="2"/>
              </a:rPr>
              <a:t></a:t>
            </a:r>
          </a:p>
          <a:p>
            <a:pPr lvl="3">
              <a:buFontTx/>
              <a:buNone/>
            </a:pPr>
            <a:r>
              <a:rPr lang="en-GB" sz="3200" dirty="0" err="1">
                <a:sym typeface="Wingdings" pitchFamily="2" charset="2"/>
              </a:rPr>
              <a:t>Cl</a:t>
            </a:r>
            <a:r>
              <a:rPr lang="en-GB" sz="3200" dirty="0">
                <a:sym typeface="Wingdings" pitchFamily="2" charset="2"/>
              </a:rPr>
              <a:t>: </a:t>
            </a:r>
            <a:r>
              <a:rPr lang="en-GB" sz="3200" baseline="30000" dirty="0">
                <a:sym typeface="Wingdings" pitchFamily="2" charset="2"/>
              </a:rPr>
              <a:t>		      </a:t>
            </a:r>
            <a:r>
              <a:rPr lang="en-GB" sz="3200" dirty="0">
                <a:sym typeface="Wingdings" pitchFamily="2" charset="2"/>
              </a:rPr>
              <a:t>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71800" y="2743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105400" y="2743200"/>
            <a:ext cx="2202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+2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962400" y="33067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638800" y="3306763"/>
            <a:ext cx="2101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-1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962400" y="3962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004048" y="3962400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  <p:bldP spid="34821" grpId="0"/>
      <p:bldP spid="34822" grpId="0"/>
      <p:bldP spid="34823" grpId="0"/>
      <p:bldP spid="34824" grpId="0"/>
      <p:bldP spid="348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Metals with acid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endParaRPr lang="en-GB" sz="3200" baseline="30000" dirty="0">
              <a:sym typeface="Wingdings" pitchFamily="2" charset="2"/>
            </a:endParaRPr>
          </a:p>
          <a:p>
            <a:r>
              <a:rPr lang="en-GB" dirty="0">
                <a:sym typeface="Wingdings" pitchFamily="2" charset="2"/>
              </a:rPr>
              <a:t>The reactions of metals with acids are </a:t>
            </a:r>
            <a:r>
              <a:rPr lang="en-GB" dirty="0" err="1">
                <a:sym typeface="Wingdings" pitchFamily="2" charset="2"/>
              </a:rPr>
              <a:t>redox</a:t>
            </a:r>
            <a:r>
              <a:rPr lang="en-GB" dirty="0">
                <a:sym typeface="Wingdings" pitchFamily="2" charset="2"/>
              </a:rPr>
              <a:t> reactions.</a:t>
            </a:r>
          </a:p>
          <a:p>
            <a:r>
              <a:rPr lang="en-GB" dirty="0">
                <a:sym typeface="Wingdings" pitchFamily="2" charset="2"/>
              </a:rPr>
              <a:t>The metal loses electrons to form a positive ion so it is __________ed. </a:t>
            </a:r>
          </a:p>
          <a:p>
            <a:r>
              <a:rPr lang="en-GB" dirty="0">
                <a:sym typeface="Wingdings" pitchFamily="2" charset="2"/>
              </a:rPr>
              <a:t>The hydrogen in the acid (H+) is __________</a:t>
            </a:r>
            <a:r>
              <a:rPr lang="en-GB" dirty="0" err="1">
                <a:sym typeface="Wingdings" pitchFamily="2" charset="2"/>
              </a:rPr>
              <a:t>ed</a:t>
            </a:r>
            <a:r>
              <a:rPr lang="en-GB" dirty="0">
                <a:sym typeface="Wingdings" pitchFamily="2" charset="2"/>
              </a:rPr>
              <a:t> forming hydrogen gas.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en-GB" dirty="0" smtClean="0"/>
              <a:t>In general what charged ions do metals form?</a:t>
            </a:r>
          </a:p>
          <a:p>
            <a:endParaRPr lang="en-GB" dirty="0" smtClean="0"/>
          </a:p>
          <a:p>
            <a:r>
              <a:rPr lang="en-GB" dirty="0" smtClean="0"/>
              <a:t>Positive ions</a:t>
            </a:r>
          </a:p>
          <a:p>
            <a:endParaRPr lang="en-GB" dirty="0" smtClean="0"/>
          </a:p>
          <a:p>
            <a:r>
              <a:rPr lang="en-GB" dirty="0" smtClean="0"/>
              <a:t>How do they form these?</a:t>
            </a:r>
          </a:p>
          <a:p>
            <a:r>
              <a:rPr lang="en-GB" dirty="0" smtClean="0"/>
              <a:t>Losing electrons</a:t>
            </a:r>
          </a:p>
          <a:p>
            <a:r>
              <a:rPr lang="en-GB" dirty="0" smtClean="0"/>
              <a:t>Leading to an increase in oxidation numbers </a:t>
            </a:r>
            <a:r>
              <a:rPr lang="en-GB" i="1" dirty="0" smtClean="0"/>
              <a:t>(becomes more positive)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en-GB" dirty="0" smtClean="0"/>
              <a:t>In general what do non metals do?</a:t>
            </a:r>
          </a:p>
          <a:p>
            <a:endParaRPr lang="en-GB" dirty="0" smtClean="0"/>
          </a:p>
          <a:p>
            <a:r>
              <a:rPr lang="en-GB" dirty="0" smtClean="0"/>
              <a:t>Form negative ions</a:t>
            </a:r>
          </a:p>
          <a:p>
            <a:endParaRPr lang="en-GB" dirty="0" smtClean="0"/>
          </a:p>
          <a:p>
            <a:r>
              <a:rPr lang="en-GB" dirty="0" smtClean="0"/>
              <a:t>How do they form these?</a:t>
            </a:r>
          </a:p>
          <a:p>
            <a:r>
              <a:rPr lang="en-GB" dirty="0" smtClean="0"/>
              <a:t>Gaining electrons</a:t>
            </a:r>
          </a:p>
          <a:p>
            <a:r>
              <a:rPr lang="en-GB" dirty="0" smtClean="0"/>
              <a:t>Leading to decrease in oxidation numbers </a:t>
            </a:r>
            <a:r>
              <a:rPr lang="en-GB" i="1" dirty="0" smtClean="0"/>
              <a:t>(becomes more negative)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half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 smtClean="0">
                <a:sym typeface="Wingdings" pitchFamily="2" charset="2"/>
              </a:rPr>
              <a:t>Mg 		 Mg</a:t>
            </a:r>
            <a:r>
              <a:rPr lang="en-GB" sz="3200" baseline="30000" dirty="0" smtClean="0">
                <a:sym typeface="Wingdings" pitchFamily="2" charset="2"/>
              </a:rPr>
              <a:t>2+</a:t>
            </a:r>
            <a:r>
              <a:rPr lang="en-GB" sz="3200" dirty="0" smtClean="0">
                <a:sym typeface="Wingdings" pitchFamily="2" charset="2"/>
              </a:rPr>
              <a:t> + 2e</a:t>
            </a:r>
            <a:r>
              <a:rPr lang="en-GB" sz="3200" baseline="30000" dirty="0" smtClean="0">
                <a:sym typeface="Wingdings" pitchFamily="2" charset="2"/>
              </a:rPr>
              <a:t>-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 smtClean="0">
                <a:sym typeface="Wingdings" pitchFamily="2" charset="2"/>
              </a:rPr>
              <a:t>Cl</a:t>
            </a:r>
            <a:r>
              <a:rPr lang="en-GB" sz="3200" baseline="-25000" dirty="0" smtClean="0">
                <a:sym typeface="Wingdings" pitchFamily="2" charset="2"/>
              </a:rPr>
              <a:t>2</a:t>
            </a:r>
            <a:r>
              <a:rPr lang="en-GB" sz="3200" dirty="0" smtClean="0">
                <a:sym typeface="Wingdings" pitchFamily="2" charset="2"/>
              </a:rPr>
              <a:t>  + 2e</a:t>
            </a:r>
            <a:r>
              <a:rPr lang="en-GB" sz="3200" baseline="30000" dirty="0" smtClean="0">
                <a:sym typeface="Wingdings" pitchFamily="2" charset="2"/>
              </a:rPr>
              <a:t>- 	</a:t>
            </a:r>
            <a:r>
              <a:rPr lang="en-GB" sz="3200" dirty="0" smtClean="0">
                <a:sym typeface="Wingdings" pitchFamily="2" charset="2"/>
              </a:rPr>
              <a:t> 2Cl</a:t>
            </a:r>
            <a:r>
              <a:rPr lang="en-GB" sz="3200" baseline="30000" dirty="0" smtClean="0">
                <a:sym typeface="Wingdings" pitchFamily="2" charset="2"/>
              </a:rPr>
              <a:t>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 would you combine these to write an overall equation?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510</Words>
  <Application>Microsoft Office PowerPoint</Application>
  <PresentationFormat>On-screen Show (4:3)</PresentationFormat>
  <Paragraphs>165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Redox equations and disproportionation</vt:lpstr>
      <vt:lpstr>Slide 2</vt:lpstr>
      <vt:lpstr>Electron transfer</vt:lpstr>
      <vt:lpstr>Electron transfer</vt:lpstr>
      <vt:lpstr>Electron transfer</vt:lpstr>
      <vt:lpstr>Metals with acid</vt:lpstr>
      <vt:lpstr>Slide 7</vt:lpstr>
      <vt:lpstr>Slide 8</vt:lpstr>
      <vt:lpstr>Combining half equations</vt:lpstr>
      <vt:lpstr>Displacement of halogens</vt:lpstr>
      <vt:lpstr>Halogen displacement reactions</vt:lpstr>
      <vt:lpstr>Halogen displacement reactions</vt:lpstr>
      <vt:lpstr>Slide 13</vt:lpstr>
      <vt:lpstr>Slide 14</vt:lpstr>
      <vt:lpstr>Slide 15</vt:lpstr>
      <vt:lpstr>Slide 16</vt:lpstr>
      <vt:lpstr>Exam questions</vt:lpstr>
      <vt:lpstr>Slide 18</vt:lpstr>
      <vt:lpstr>Slide 19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jennifers</dc:creator>
  <cp:lastModifiedBy>jennifers</cp:lastModifiedBy>
  <cp:revision>11</cp:revision>
  <dcterms:created xsi:type="dcterms:W3CDTF">2014-11-16T10:49:41Z</dcterms:created>
  <dcterms:modified xsi:type="dcterms:W3CDTF">2015-12-10T22:08:01Z</dcterms:modified>
</cp:coreProperties>
</file>