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9F11-A062-48F3-9A6F-791F389D32C6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9A104-EDC4-42CB-84F9-465DC329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6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p70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3930-3248-496C-ACAB-C0BCDBBC3F3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8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p70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3930-3248-496C-ACAB-C0BCDBBC3F3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0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9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7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0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2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88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9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3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2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1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C10EB-BAD7-4331-9BFD-86146935075F}" type="datetimeFigureOut">
              <a:rPr lang="en-GB" smtClean="0"/>
              <a:t>30/09/2017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85D8-6DDC-4235-A1D4-B797B5C16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3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Complete the diagram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4030" t="35905" r="30639" b="23510"/>
          <a:stretch/>
        </p:blipFill>
        <p:spPr>
          <a:xfrm>
            <a:off x="2851484" y="1965157"/>
            <a:ext cx="6489031" cy="4503389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4981074" y="5213684"/>
            <a:ext cx="914400" cy="641684"/>
          </a:xfrm>
          <a:prstGeom prst="mathMultipl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y 7"/>
          <p:cNvSpPr/>
          <p:nvPr/>
        </p:nvSpPr>
        <p:spPr>
          <a:xfrm>
            <a:off x="7668126" y="5213684"/>
            <a:ext cx="914400" cy="641684"/>
          </a:xfrm>
          <a:prstGeom prst="mathMultipl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Write the following reduction reactions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reduction of: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Propanal</a:t>
            </a:r>
            <a:endParaRPr lang="en-GB" dirty="0" smtClean="0"/>
          </a:p>
          <a:p>
            <a:r>
              <a:rPr lang="en-GB" dirty="0" smtClean="0"/>
              <a:t>Butanone</a:t>
            </a:r>
          </a:p>
          <a:p>
            <a:r>
              <a:rPr lang="en-GB" dirty="0" smtClean="0"/>
              <a:t>2-methylpentanal</a:t>
            </a:r>
          </a:p>
          <a:p>
            <a:r>
              <a:rPr lang="en-GB" dirty="0" smtClean="0"/>
              <a:t>Hexan-3-one</a:t>
            </a:r>
          </a:p>
          <a:p>
            <a:r>
              <a:rPr lang="en-GB" dirty="0" smtClean="0"/>
              <a:t>2,3-dimethylhexanal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2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84" y="2234030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Exam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Reactions with iodine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Triiodomethane</a:t>
            </a:r>
            <a:r>
              <a:rPr lang="en-GB" dirty="0" smtClean="0"/>
              <a:t> reaction</a:t>
            </a:r>
          </a:p>
          <a:p>
            <a:r>
              <a:rPr lang="en-GB" dirty="0" smtClean="0"/>
              <a:t>Product is CHI</a:t>
            </a:r>
            <a:r>
              <a:rPr lang="en-GB" baseline="-25000" dirty="0" smtClean="0"/>
              <a:t>3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yellow insoluble solid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Carbonyl compound added to alkaline solution of iodine and the mixture warmed and then cooled, a pale yellow precipitate sometimes forms.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Positive test for the carbonyl compound containing CH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  <a:r>
              <a:rPr lang="en-GB" dirty="0" smtClean="0">
                <a:sym typeface="Wingdings" panose="05000000000000000000" pitchFamily="2" charset="2"/>
              </a:rPr>
              <a:t>CO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Only found in one aldehyde (</a:t>
            </a:r>
            <a:r>
              <a:rPr lang="en-GB" dirty="0" err="1" smtClean="0">
                <a:sym typeface="Wingdings" panose="05000000000000000000" pitchFamily="2" charset="2"/>
              </a:rPr>
              <a:t>ethanal</a:t>
            </a:r>
            <a:r>
              <a:rPr lang="en-GB" dirty="0" smtClean="0">
                <a:sym typeface="Wingdings" panose="05000000000000000000" pitchFamily="2" charset="2"/>
              </a:rPr>
              <a:t>) and all methyl ketones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Must be propanone, butanone and pentan-2-one (not pentan-3-one)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4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Which alcohol would also give a positive test?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525553"/>
              </p:ext>
            </p:extLst>
          </p:nvPr>
        </p:nvGraphicFramePr>
        <p:xfrm>
          <a:off x="838200" y="1772653"/>
          <a:ext cx="10515600" cy="4403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b="1" dirty="0" smtClean="0"/>
                        <a:t>Alcohol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b="1" dirty="0" smtClean="0"/>
                        <a:t>Oxidation Product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b="1" dirty="0" smtClean="0"/>
                        <a:t>Result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Butan-2-ol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Propan-1-ol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2-methylpropan-1-ol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Ethanol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Butan-1-ol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</a:tr>
              <a:tr h="31278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Propan-2-ol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1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Which alcohol would also give a positive test?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953090"/>
              </p:ext>
            </p:extLst>
          </p:nvPr>
        </p:nvGraphicFramePr>
        <p:xfrm>
          <a:off x="838200" y="1772653"/>
          <a:ext cx="105156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b="1" dirty="0" smtClean="0"/>
                        <a:t>Alcohol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b="1" dirty="0" smtClean="0"/>
                        <a:t>Oxidation Product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b="1" dirty="0" smtClean="0"/>
                        <a:t>Result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Butan-2-ol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COCH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GB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Propan-1-ol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2-methylpropan-1-ol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(CH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CHCHO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Ethanol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Butan-1-ol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CHO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278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/>
                        <a:t>Propan-2-ol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COCH</a:t>
                      </a:r>
                      <a:r>
                        <a:rPr lang="en-GB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reactions of carbonyl compounds with:</a:t>
            </a:r>
          </a:p>
          <a:p>
            <a:endParaRPr lang="en-GB" dirty="0"/>
          </a:p>
          <a:p>
            <a:pPr marL="571500" indent="-571500">
              <a:buAutoNum type="romanLcParenBoth"/>
            </a:pPr>
            <a:r>
              <a:rPr lang="en-GB" dirty="0" smtClean="0"/>
              <a:t>Fehling’s or Benedict’s solution, </a:t>
            </a:r>
            <a:r>
              <a:rPr lang="en-GB" dirty="0" err="1" smtClean="0"/>
              <a:t>Tollen’s</a:t>
            </a:r>
            <a:r>
              <a:rPr lang="en-GB" dirty="0" smtClean="0"/>
              <a:t> reagent and acidified dichromate (VI)</a:t>
            </a:r>
            <a:r>
              <a:rPr lang="en-GB" dirty="0"/>
              <a:t> </a:t>
            </a:r>
            <a:r>
              <a:rPr lang="en-GB" dirty="0" smtClean="0"/>
              <a:t>ions</a:t>
            </a:r>
          </a:p>
          <a:p>
            <a:pPr marL="571500" indent="-571500">
              <a:buAutoNum type="romanLcParenBoth"/>
            </a:pPr>
            <a:endParaRPr lang="en-GB" dirty="0"/>
          </a:p>
          <a:p>
            <a:pPr marL="571500" indent="-571500">
              <a:buAutoNum type="romanLcParenBoth"/>
            </a:pPr>
            <a:r>
              <a:rPr lang="en-GB" dirty="0" smtClean="0"/>
              <a:t>Lithium </a:t>
            </a:r>
            <a:r>
              <a:rPr lang="en-GB" dirty="0" err="1" smtClean="0"/>
              <a:t>tetrahydridoaluminate</a:t>
            </a:r>
            <a:r>
              <a:rPr lang="en-GB" dirty="0" smtClean="0"/>
              <a:t> (lithium aluminium hydride) in dry ether</a:t>
            </a:r>
          </a:p>
          <a:p>
            <a:pPr marL="571500" indent="-571500">
              <a:buAutoNum type="romanLcParenBoth"/>
            </a:pPr>
            <a:endParaRPr lang="en-GB" dirty="0"/>
          </a:p>
          <a:p>
            <a:pPr marL="571500" indent="-571500">
              <a:buAutoNum type="romanLcParenBoth"/>
            </a:pPr>
            <a:r>
              <a:rPr lang="en-GB" dirty="0" smtClean="0"/>
              <a:t>Iodine in the presence of alkali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7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Oxidation of Aldehydes and </a:t>
            </a:r>
            <a:r>
              <a:rPr lang="en-GB" dirty="0" err="1" smtClean="0"/>
              <a:t>Ketones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know from Y12?</a:t>
            </a:r>
          </a:p>
          <a:p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Aldehydes oxidised to carboxylic acids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[O] = oxidising agent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Acidified potassium dichromate(VI), K</a:t>
            </a:r>
            <a:r>
              <a:rPr lang="en-GB" baseline="-25000" dirty="0" smtClean="0"/>
              <a:t>2</a:t>
            </a:r>
            <a:r>
              <a:rPr lang="en-GB" dirty="0" smtClean="0"/>
              <a:t>Cr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7</a:t>
            </a:r>
            <a:r>
              <a:rPr lang="en-GB" dirty="0" smtClean="0"/>
              <a:t>/H+ (dil. </a:t>
            </a:r>
            <a:r>
              <a:rPr lang="en-GB" dirty="0" err="1" smtClean="0"/>
              <a:t>sulfuric</a:t>
            </a:r>
            <a:r>
              <a:rPr lang="en-GB" dirty="0" smtClean="0"/>
              <a:t> acid)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Ketones CANNOT be oxidised easily (a C-C must be broken)</a:t>
            </a:r>
          </a:p>
        </p:txBody>
      </p:sp>
    </p:spTree>
    <p:extLst>
      <p:ext uri="{BB962C8B-B14F-4D97-AF65-F5344CB8AC3E}">
        <p14:creationId xmlns:p14="http://schemas.microsoft.com/office/powerpoint/2010/main" val="154470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Distinguishing between aldehydes and ketones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Weak oxidising agents (acidified potassium dichromate) can oxidise aldehydes but not ketones.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3372" y="2514466"/>
            <a:ext cx="2808064" cy="3797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2123" y="2880644"/>
            <a:ext cx="7448885" cy="34778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b="1" u="sng" dirty="0" smtClean="0"/>
              <a:t>Fehling’s Test:</a:t>
            </a:r>
          </a:p>
          <a:p>
            <a:endParaRPr lang="en-GB" sz="2200" dirty="0"/>
          </a:p>
          <a:p>
            <a:r>
              <a:rPr lang="en-GB" sz="2200" dirty="0" smtClean="0"/>
              <a:t>Made from a mixture of two solutions: Fehling’s A (contains Cu</a:t>
            </a:r>
            <a:r>
              <a:rPr lang="en-GB" sz="2200" baseline="30000" dirty="0" smtClean="0"/>
              <a:t>2+</a:t>
            </a:r>
            <a:r>
              <a:rPr lang="en-GB" sz="2200" dirty="0" smtClean="0"/>
              <a:t>) and Fehling’s B (contains an alkali and a </a:t>
            </a:r>
            <a:r>
              <a:rPr lang="en-GB" sz="2200" dirty="0" err="1" smtClean="0"/>
              <a:t>complexing</a:t>
            </a:r>
            <a:r>
              <a:rPr lang="en-GB" sz="2200" dirty="0" smtClean="0"/>
              <a:t> agent)</a:t>
            </a:r>
          </a:p>
          <a:p>
            <a:endParaRPr lang="en-GB" sz="2200" dirty="0"/>
          </a:p>
          <a:p>
            <a:r>
              <a:rPr lang="en-GB" sz="2200" b="1" dirty="0" smtClean="0"/>
              <a:t>Aldehyde</a:t>
            </a:r>
            <a:r>
              <a:rPr lang="en-GB" sz="2200" dirty="0" smtClean="0"/>
              <a:t> – when warmed with Fehling’s, a brick red precipitate of copper (I) oxide is produced as the copper (II) oxides the aldehyde to a carboxylic acid and is itself reduced to copper (I)</a:t>
            </a:r>
          </a:p>
          <a:p>
            <a:endParaRPr lang="en-GB" sz="2200" dirty="0" smtClean="0">
              <a:sym typeface="Wingdings" panose="05000000000000000000" pitchFamily="2" charset="2"/>
            </a:endParaRPr>
          </a:p>
          <a:p>
            <a:r>
              <a:rPr lang="en-GB" sz="2200" b="1" dirty="0" smtClean="0">
                <a:sym typeface="Wingdings" panose="05000000000000000000" pitchFamily="2" charset="2"/>
              </a:rPr>
              <a:t>Ketone</a:t>
            </a:r>
            <a:r>
              <a:rPr lang="en-GB" sz="2200" dirty="0" smtClean="0">
                <a:sym typeface="Wingdings" panose="05000000000000000000" pitchFamily="2" charset="2"/>
              </a:rPr>
              <a:t> – no reaction (no C-C bond to break).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41855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Distinguishing between aldehydes and ketones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Weak oxidising agents (acidified potassium dichromate) can oxidise aldehydes but not ketones.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3335" y="2703016"/>
            <a:ext cx="8654604" cy="4154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b="1" u="sng" dirty="0" smtClean="0"/>
              <a:t>Silver Mirror Test</a:t>
            </a:r>
          </a:p>
          <a:p>
            <a:endParaRPr lang="en-GB" sz="2200" dirty="0"/>
          </a:p>
          <a:p>
            <a:r>
              <a:rPr lang="en-GB" sz="2200" dirty="0" err="1" smtClean="0"/>
              <a:t>Tollen’s</a:t>
            </a:r>
            <a:r>
              <a:rPr lang="en-GB" sz="2200" dirty="0" smtClean="0"/>
              <a:t> reagent [Ag(NH</a:t>
            </a:r>
            <a:r>
              <a:rPr lang="en-GB" sz="2200" baseline="-25000" dirty="0" smtClean="0"/>
              <a:t>3</a:t>
            </a:r>
            <a:r>
              <a:rPr lang="en-GB" sz="2200" dirty="0" smtClean="0"/>
              <a:t>)</a:t>
            </a:r>
            <a:r>
              <a:rPr lang="en-GB" sz="2200" baseline="-25000" dirty="0" smtClean="0"/>
              <a:t>2</a:t>
            </a:r>
            <a:r>
              <a:rPr lang="en-GB" sz="2200" dirty="0" smtClean="0"/>
              <a:t>]</a:t>
            </a:r>
            <a:r>
              <a:rPr lang="en-GB" sz="2200" baseline="30000" dirty="0" smtClean="0"/>
              <a:t>+</a:t>
            </a:r>
            <a:r>
              <a:rPr lang="en-GB" sz="2200" dirty="0" smtClean="0"/>
              <a:t> is formed when aqueous ammonia is added to an aqueous solution of silver nitrate.</a:t>
            </a:r>
          </a:p>
          <a:p>
            <a:endParaRPr lang="en-GB" sz="2200" dirty="0"/>
          </a:p>
          <a:p>
            <a:r>
              <a:rPr lang="en-GB" sz="2200" b="1" dirty="0" smtClean="0"/>
              <a:t>Aldehyde</a:t>
            </a:r>
            <a:r>
              <a:rPr lang="en-GB" sz="2200" dirty="0" smtClean="0"/>
              <a:t> – aldehydes are oxidised to carboxylic acids. The Ag</a:t>
            </a:r>
            <a:r>
              <a:rPr lang="en-GB" sz="2200" baseline="30000" dirty="0" smtClean="0"/>
              <a:t>+</a:t>
            </a:r>
            <a:r>
              <a:rPr lang="en-GB" sz="2200" dirty="0" smtClean="0"/>
              <a:t> is reduced to metallic silver. A silver mirror will form:</a:t>
            </a:r>
          </a:p>
          <a:p>
            <a:endParaRPr lang="en-GB" sz="2200" dirty="0"/>
          </a:p>
          <a:p>
            <a:r>
              <a:rPr lang="en-GB" sz="2200" dirty="0" smtClean="0"/>
              <a:t>RCHO + [O] </a:t>
            </a:r>
            <a:r>
              <a:rPr lang="en-GB" sz="2200" dirty="0" smtClean="0">
                <a:sym typeface="Wingdings" panose="05000000000000000000" pitchFamily="2" charset="2"/>
              </a:rPr>
              <a:t> RCOOH			ALDEHYDE OXIDISED</a:t>
            </a:r>
          </a:p>
          <a:p>
            <a:r>
              <a:rPr lang="en-GB" sz="2200" dirty="0" smtClean="0">
                <a:sym typeface="Wingdings" panose="05000000000000000000" pitchFamily="2" charset="2"/>
              </a:rPr>
              <a:t>[Ag(NH</a:t>
            </a:r>
            <a:r>
              <a:rPr lang="en-GB" sz="2200" baseline="-25000" dirty="0" smtClean="0">
                <a:sym typeface="Wingdings" panose="05000000000000000000" pitchFamily="2" charset="2"/>
              </a:rPr>
              <a:t>3</a:t>
            </a:r>
            <a:r>
              <a:rPr lang="en-GB" sz="2200" dirty="0" smtClean="0">
                <a:sym typeface="Wingdings" panose="05000000000000000000" pitchFamily="2" charset="2"/>
              </a:rPr>
              <a:t>)</a:t>
            </a:r>
            <a:r>
              <a:rPr lang="en-GB" sz="2200" baseline="-25000" dirty="0" smtClean="0">
                <a:sym typeface="Wingdings" panose="05000000000000000000" pitchFamily="2" charset="2"/>
              </a:rPr>
              <a:t>2</a:t>
            </a:r>
            <a:r>
              <a:rPr lang="en-GB" sz="2200" dirty="0" smtClean="0">
                <a:sym typeface="Wingdings" panose="05000000000000000000" pitchFamily="2" charset="2"/>
              </a:rPr>
              <a:t>]</a:t>
            </a:r>
            <a:r>
              <a:rPr lang="en-GB" sz="2200" baseline="30000" dirty="0" smtClean="0">
                <a:sym typeface="Wingdings" panose="05000000000000000000" pitchFamily="2" charset="2"/>
              </a:rPr>
              <a:t>+</a:t>
            </a:r>
            <a:r>
              <a:rPr lang="en-GB" sz="2200" dirty="0" smtClean="0">
                <a:sym typeface="Wingdings" panose="05000000000000000000" pitchFamily="2" charset="2"/>
              </a:rPr>
              <a:t> + e-  Ag + 2NH</a:t>
            </a:r>
            <a:r>
              <a:rPr lang="en-GB" sz="2200" baseline="-25000" dirty="0" smtClean="0">
                <a:sym typeface="Wingdings" panose="05000000000000000000" pitchFamily="2" charset="2"/>
              </a:rPr>
              <a:t>3		</a:t>
            </a:r>
            <a:r>
              <a:rPr lang="en-GB" sz="2200" dirty="0" smtClean="0">
                <a:sym typeface="Wingdings" panose="05000000000000000000" pitchFamily="2" charset="2"/>
              </a:rPr>
              <a:t>SILVER REDUCED</a:t>
            </a:r>
          </a:p>
          <a:p>
            <a:endParaRPr lang="en-GB" sz="2200" dirty="0">
              <a:sym typeface="Wingdings" panose="05000000000000000000" pitchFamily="2" charset="2"/>
            </a:endParaRPr>
          </a:p>
          <a:p>
            <a:r>
              <a:rPr lang="en-GB" sz="2200" b="1" dirty="0" smtClean="0">
                <a:sym typeface="Wingdings" panose="05000000000000000000" pitchFamily="2" charset="2"/>
              </a:rPr>
              <a:t>Ketone</a:t>
            </a:r>
            <a:r>
              <a:rPr lang="en-GB" sz="2200" dirty="0" smtClean="0">
                <a:sym typeface="Wingdings" panose="05000000000000000000" pitchFamily="2" charset="2"/>
              </a:rPr>
              <a:t> – no reaction (no C-C bond to break).</a:t>
            </a:r>
            <a:endParaRPr lang="en-GB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97208" y="3468497"/>
            <a:ext cx="2711457" cy="200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Oxidation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the oxidation of the following:</a:t>
            </a:r>
          </a:p>
          <a:p>
            <a:endParaRPr lang="en-GB" dirty="0"/>
          </a:p>
          <a:p>
            <a:pPr marL="514350" indent="-514350">
              <a:buAutoNum type="alphaLcParenR"/>
            </a:pPr>
            <a:r>
              <a:rPr lang="en-GB" dirty="0" err="1" smtClean="0"/>
              <a:t>Propanal</a:t>
            </a:r>
            <a:endParaRPr lang="en-GB" dirty="0" smtClean="0"/>
          </a:p>
          <a:p>
            <a:pPr marL="514350" indent="-514350">
              <a:buAutoNum type="alphaLcParenR"/>
            </a:pPr>
            <a:r>
              <a:rPr lang="en-GB" dirty="0" err="1" smtClean="0"/>
              <a:t>Pentanal</a:t>
            </a:r>
            <a:endParaRPr lang="en-GB" dirty="0" smtClean="0"/>
          </a:p>
          <a:p>
            <a:pPr marL="514350" indent="-514350">
              <a:buAutoNum type="alphaLcParenR"/>
            </a:pPr>
            <a:r>
              <a:rPr lang="en-GB" dirty="0" smtClean="0"/>
              <a:t>3-methylhexanal</a:t>
            </a:r>
          </a:p>
        </p:txBody>
      </p:sp>
    </p:spTree>
    <p:extLst>
      <p:ext uri="{BB962C8B-B14F-4D97-AF65-F5344CB8AC3E}">
        <p14:creationId xmlns:p14="http://schemas.microsoft.com/office/powerpoint/2010/main" val="39472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Reduction of Aldehydes and </a:t>
            </a:r>
            <a:r>
              <a:rPr lang="en-GB" dirty="0" err="1" smtClean="0"/>
              <a:t>Ketones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reducing agents will reduce both aldehydes and </a:t>
            </a:r>
            <a:r>
              <a:rPr lang="en-GB" dirty="0" err="1" smtClean="0"/>
              <a:t>ketones</a:t>
            </a:r>
            <a:r>
              <a:rPr lang="en-GB" dirty="0" smtClean="0"/>
              <a:t> to alcohols.</a:t>
            </a:r>
          </a:p>
          <a:p>
            <a:r>
              <a:rPr lang="en-GB" dirty="0" smtClean="0"/>
              <a:t>Lithium </a:t>
            </a:r>
            <a:r>
              <a:rPr lang="en-GB" dirty="0" err="1" smtClean="0"/>
              <a:t>tetrahydridoaluminate</a:t>
            </a:r>
            <a:r>
              <a:rPr lang="en-GB" dirty="0" smtClean="0"/>
              <a:t>(III), LiAlH</a:t>
            </a:r>
            <a:r>
              <a:rPr lang="en-GB" baseline="-25000" dirty="0" smtClean="0"/>
              <a:t>4</a:t>
            </a:r>
            <a:r>
              <a:rPr lang="en-GB" dirty="0" smtClean="0"/>
              <a:t>, (lithium aluminium hydride) in AQUEOUS solution</a:t>
            </a:r>
          </a:p>
          <a:p>
            <a:r>
              <a:rPr lang="en-GB" dirty="0" smtClean="0"/>
              <a:t>Generates </a:t>
            </a:r>
            <a:r>
              <a:rPr lang="en-GB" dirty="0" err="1" smtClean="0"/>
              <a:t>nucleophile</a:t>
            </a:r>
            <a:r>
              <a:rPr lang="en-GB" dirty="0" smtClean="0"/>
              <a:t>, H-, the HYDRIDE ION</a:t>
            </a:r>
          </a:p>
          <a:p>
            <a:r>
              <a:rPr lang="en-GB" dirty="0" smtClean="0"/>
              <a:t>This reduces C=O but not C=C. Why?</a:t>
            </a:r>
          </a:p>
          <a:p>
            <a:r>
              <a:rPr lang="en-GB" dirty="0" smtClean="0"/>
              <a:t>Repelled by the high e- density in the C=C bond.</a:t>
            </a:r>
          </a:p>
          <a:p>
            <a:r>
              <a:rPr lang="en-GB" dirty="0" smtClean="0"/>
              <a:t>Attracted to the C</a:t>
            </a:r>
            <a:r>
              <a:rPr lang="el-GR" baseline="30000" dirty="0" smtClean="0">
                <a:latin typeface="Calibri"/>
              </a:rPr>
              <a:t>δ</a:t>
            </a:r>
            <a:r>
              <a:rPr lang="en-GB" baseline="30000" dirty="0" smtClean="0"/>
              <a:t>+</a:t>
            </a:r>
            <a:r>
              <a:rPr lang="en-GB" dirty="0" smtClean="0"/>
              <a:t> of the C=O bond.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8678779" y="3810000"/>
            <a:ext cx="2534653" cy="21496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Conditions: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Both carbonyl group and LiAlH</a:t>
            </a:r>
            <a:r>
              <a:rPr lang="en-GB" sz="2400" baseline="-25000" dirty="0" smtClean="0"/>
              <a:t>4</a:t>
            </a:r>
            <a:r>
              <a:rPr lang="en-GB" sz="2400" dirty="0" smtClean="0"/>
              <a:t> dissolved in dry ether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861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Mechanism of Reduction: </a:t>
            </a:r>
            <a:r>
              <a:rPr lang="en-GB" dirty="0" err="1" smtClean="0"/>
              <a:t>Aldehyde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3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Mechanism of Reduction: </a:t>
            </a:r>
            <a:r>
              <a:rPr lang="en-GB" dirty="0" err="1" smtClean="0"/>
              <a:t>Ketone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6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504</Words>
  <Application>Microsoft Office PowerPoint</Application>
  <PresentationFormat>Widescreen</PresentationFormat>
  <Paragraphs>107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Complete the diagram</vt:lpstr>
      <vt:lpstr>Learning Outcomes</vt:lpstr>
      <vt:lpstr>Oxidation of Aldehydes and Ketones</vt:lpstr>
      <vt:lpstr>Distinguishing between aldehydes and ketones</vt:lpstr>
      <vt:lpstr>Distinguishing between aldehydes and ketones</vt:lpstr>
      <vt:lpstr>Oxidation Equations</vt:lpstr>
      <vt:lpstr>Reduction of Aldehydes and Ketones</vt:lpstr>
      <vt:lpstr>Mechanism of Reduction: Aldehyde</vt:lpstr>
      <vt:lpstr>Mechanism of Reduction: Ketone</vt:lpstr>
      <vt:lpstr>Write the following reduction reactions</vt:lpstr>
      <vt:lpstr>Exam Questions</vt:lpstr>
      <vt:lpstr>Reactions with iodine</vt:lpstr>
      <vt:lpstr>Which alcohol would also give a positive test?</vt:lpstr>
      <vt:lpstr>Which alcohol would also give a positive test?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diagram</dc:title>
  <dc:creator>Chris</dc:creator>
  <cp:lastModifiedBy>Chris</cp:lastModifiedBy>
  <cp:revision>4</cp:revision>
  <dcterms:created xsi:type="dcterms:W3CDTF">2017-09-24T10:52:56Z</dcterms:created>
  <dcterms:modified xsi:type="dcterms:W3CDTF">2017-09-30T09:11:07Z</dcterms:modified>
</cp:coreProperties>
</file>