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F382-1422-4C40-974B-2ACE693A38AF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403E-ECB7-4B34-8E16-8B58885E8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087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F382-1422-4C40-974B-2ACE693A38AF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403E-ECB7-4B34-8E16-8B58885E8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51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F382-1422-4C40-974B-2ACE693A38AF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403E-ECB7-4B34-8E16-8B58885E8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77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F382-1422-4C40-974B-2ACE693A38AF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403E-ECB7-4B34-8E16-8B58885E8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891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F382-1422-4C40-974B-2ACE693A38AF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403E-ECB7-4B34-8E16-8B58885E8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4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F382-1422-4C40-974B-2ACE693A38AF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403E-ECB7-4B34-8E16-8B58885E8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17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F382-1422-4C40-974B-2ACE693A38AF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403E-ECB7-4B34-8E16-8B58885E8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33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F382-1422-4C40-974B-2ACE693A38AF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403E-ECB7-4B34-8E16-8B58885E8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9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F382-1422-4C40-974B-2ACE693A38AF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403E-ECB7-4B34-8E16-8B58885E8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568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F382-1422-4C40-974B-2ACE693A38AF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403E-ECB7-4B34-8E16-8B58885E8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2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F382-1422-4C40-974B-2ACE693A38AF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403E-ECB7-4B34-8E16-8B58885E8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4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DF382-1422-4C40-974B-2ACE693A38AF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C403E-ECB7-4B34-8E16-8B58885E86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83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Write the half equation for the reduction of </a:t>
            </a:r>
            <a:r>
              <a:rPr lang="en-GB" dirty="0" err="1" smtClean="0"/>
              <a:t>manganate</a:t>
            </a:r>
            <a:r>
              <a:rPr lang="en-GB" dirty="0" smtClean="0"/>
              <a:t> (VII) in acidic conditions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6600" dirty="0" smtClean="0"/>
          </a:p>
          <a:p>
            <a:pPr marL="0" indent="0">
              <a:buNone/>
            </a:pPr>
            <a:r>
              <a:rPr lang="en-GB" sz="6600" dirty="0" smtClean="0"/>
              <a:t>MnO</a:t>
            </a:r>
            <a:r>
              <a:rPr lang="en-GB" sz="6600" baseline="-25000" dirty="0" smtClean="0"/>
              <a:t>4</a:t>
            </a:r>
            <a:r>
              <a:rPr lang="en-GB" sz="6600" baseline="30000" dirty="0" smtClean="0"/>
              <a:t>- </a:t>
            </a:r>
            <a:r>
              <a:rPr lang="en-GB" sz="6600" baseline="-25000" dirty="0" smtClean="0"/>
              <a:t>(</a:t>
            </a:r>
            <a:r>
              <a:rPr lang="en-GB" sz="6600" baseline="-25000" dirty="0" err="1" smtClean="0"/>
              <a:t>aq</a:t>
            </a:r>
            <a:r>
              <a:rPr lang="en-GB" sz="6600" baseline="-25000" dirty="0" smtClean="0"/>
              <a:t>)  </a:t>
            </a:r>
            <a:r>
              <a:rPr lang="en-GB" sz="6600" dirty="0" smtClean="0"/>
              <a:t>+</a:t>
            </a:r>
            <a:endParaRPr lang="en-GB" sz="6600" dirty="0"/>
          </a:p>
        </p:txBody>
      </p:sp>
      <p:sp>
        <p:nvSpPr>
          <p:cNvPr id="6" name="Rounded Rectangle 5"/>
          <p:cNvSpPr/>
          <p:nvPr/>
        </p:nvSpPr>
        <p:spPr>
          <a:xfrm>
            <a:off x="7714446" y="2498503"/>
            <a:ext cx="4327301" cy="35159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Challenge: What is potassium </a:t>
            </a:r>
            <a:r>
              <a:rPr lang="en-GB" sz="3200" dirty="0" err="1" smtClean="0"/>
              <a:t>manganate</a:t>
            </a:r>
            <a:r>
              <a:rPr lang="en-GB" sz="3200" dirty="0" smtClean="0"/>
              <a:t> (VII) good at?</a:t>
            </a:r>
          </a:p>
          <a:p>
            <a:pPr algn="ctr"/>
            <a:r>
              <a:rPr lang="en-GB" sz="3200" dirty="0" smtClean="0"/>
              <a:t>Why does this reaction not work well for titrations in alkaline conditions?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89203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741" y="1340768"/>
            <a:ext cx="11860369" cy="5517232"/>
          </a:xfrm>
        </p:spPr>
        <p:txBody>
          <a:bodyPr>
            <a:normAutofit/>
          </a:bodyPr>
          <a:lstStyle/>
          <a:p>
            <a:r>
              <a:rPr lang="en-GB" dirty="0" smtClean="0"/>
              <a:t>0.00800 moldm</a:t>
            </a:r>
            <a:r>
              <a:rPr lang="en-GB" baseline="30000" dirty="0" smtClean="0"/>
              <a:t>-3</a:t>
            </a:r>
            <a:r>
              <a:rPr lang="en-GB" dirty="0" smtClean="0"/>
              <a:t> aqueous potassium </a:t>
            </a:r>
            <a:r>
              <a:rPr lang="en-GB" dirty="0" err="1" smtClean="0"/>
              <a:t>manganate</a:t>
            </a:r>
            <a:r>
              <a:rPr lang="en-GB" dirty="0" smtClean="0"/>
              <a:t>(VII) reacted with 25.0cm</a:t>
            </a:r>
            <a:r>
              <a:rPr lang="en-GB" baseline="30000" dirty="0" smtClean="0"/>
              <a:t>3</a:t>
            </a:r>
            <a:r>
              <a:rPr lang="en-GB" dirty="0" smtClean="0"/>
              <a:t> of 0.0600 moldm</a:t>
            </a:r>
            <a:r>
              <a:rPr lang="en-GB" baseline="30000" dirty="0" smtClean="0"/>
              <a:t>-3</a:t>
            </a:r>
            <a:r>
              <a:rPr lang="en-GB" dirty="0" smtClean="0"/>
              <a:t> acidified iron(II) </a:t>
            </a:r>
            <a:r>
              <a:rPr lang="en-GB" dirty="0" err="1" smtClean="0"/>
              <a:t>sulfate</a:t>
            </a:r>
            <a:r>
              <a:rPr lang="en-GB" dirty="0" smtClean="0"/>
              <a:t> </a:t>
            </a:r>
            <a:r>
              <a:rPr lang="en-GB" dirty="0" smtClean="0"/>
              <a:t>solution. </a:t>
            </a:r>
            <a:r>
              <a:rPr lang="en-GB" dirty="0" smtClean="0"/>
              <a:t>Calculate the volume of potassium </a:t>
            </a:r>
            <a:r>
              <a:rPr lang="en-GB" dirty="0" err="1" smtClean="0"/>
              <a:t>manganate</a:t>
            </a:r>
            <a:r>
              <a:rPr lang="en-GB" dirty="0" smtClean="0"/>
              <a:t>(VII) used</a:t>
            </a:r>
            <a:r>
              <a:rPr lang="en-GB" dirty="0" smtClean="0">
                <a:solidFill>
                  <a:srgbClr val="002060"/>
                </a:solidFill>
              </a:rPr>
              <a:t>.</a:t>
            </a:r>
          </a:p>
          <a:p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MnO</a:t>
            </a:r>
            <a:r>
              <a:rPr lang="en-GB" baseline="-25000" dirty="0" smtClean="0">
                <a:solidFill>
                  <a:srgbClr val="FF0000"/>
                </a:solidFill>
              </a:rPr>
              <a:t>4</a:t>
            </a:r>
            <a:r>
              <a:rPr lang="en-GB" baseline="30000" dirty="0" smtClean="0">
                <a:solidFill>
                  <a:srgbClr val="FF0000"/>
                </a:solidFill>
              </a:rPr>
              <a:t>- </a:t>
            </a:r>
            <a:r>
              <a:rPr lang="en-GB" dirty="0" smtClean="0">
                <a:solidFill>
                  <a:srgbClr val="FF0000"/>
                </a:solidFill>
              </a:rPr>
              <a:t>+ 8H</a:t>
            </a:r>
            <a:r>
              <a:rPr lang="en-GB" baseline="30000" dirty="0" smtClean="0">
                <a:solidFill>
                  <a:srgbClr val="FF0000"/>
                </a:solidFill>
              </a:rPr>
              <a:t>+</a:t>
            </a:r>
            <a:r>
              <a:rPr lang="en-GB" dirty="0" smtClean="0">
                <a:solidFill>
                  <a:srgbClr val="FF0000"/>
                </a:solidFill>
              </a:rPr>
              <a:t> + 5Fe</a:t>
            </a:r>
            <a:r>
              <a:rPr lang="en-GB" baseline="30000" dirty="0" smtClean="0">
                <a:solidFill>
                  <a:srgbClr val="FF0000"/>
                </a:solidFill>
              </a:rPr>
              <a:t>2+</a:t>
            </a:r>
            <a:r>
              <a:rPr lang="en-GB" dirty="0" smtClean="0">
                <a:solidFill>
                  <a:srgbClr val="FF0000"/>
                </a:solidFill>
              </a:rPr>
              <a:t> → Mn</a:t>
            </a:r>
            <a:r>
              <a:rPr lang="en-GB" baseline="30000" dirty="0" smtClean="0">
                <a:solidFill>
                  <a:srgbClr val="FF0000"/>
                </a:solidFill>
              </a:rPr>
              <a:t>2+ </a:t>
            </a:r>
            <a:r>
              <a:rPr lang="en-GB" dirty="0" smtClean="0">
                <a:solidFill>
                  <a:srgbClr val="FF0000"/>
                </a:solidFill>
              </a:rPr>
              <a:t>+4H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O + 5Fe</a:t>
            </a:r>
            <a:r>
              <a:rPr lang="en-GB" baseline="30000" dirty="0" smtClean="0">
                <a:solidFill>
                  <a:srgbClr val="FF0000"/>
                </a:solidFill>
              </a:rPr>
              <a:t>3+ 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Moles of Fe</a:t>
            </a:r>
            <a:r>
              <a:rPr lang="en-GB" baseline="30000" dirty="0" smtClean="0">
                <a:solidFill>
                  <a:srgbClr val="FF0000"/>
                </a:solidFill>
              </a:rPr>
              <a:t>2+- </a:t>
            </a:r>
            <a:r>
              <a:rPr lang="en-GB" dirty="0" smtClean="0">
                <a:solidFill>
                  <a:srgbClr val="FF0000"/>
                </a:solidFill>
              </a:rPr>
              <a:t>= c x V = 0.0600 x (25.0/1000) = 1.50x10</a:t>
            </a:r>
            <a:r>
              <a:rPr lang="en-GB" baseline="30000" dirty="0" smtClean="0">
                <a:solidFill>
                  <a:srgbClr val="FF0000"/>
                </a:solidFill>
              </a:rPr>
              <a:t>-3</a:t>
            </a:r>
            <a:r>
              <a:rPr lang="en-GB" dirty="0" smtClean="0">
                <a:solidFill>
                  <a:srgbClr val="FF0000"/>
                </a:solidFill>
              </a:rPr>
              <a:t> mol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Ratio = 5:1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Moles of MnO</a:t>
            </a:r>
            <a:r>
              <a:rPr lang="en-GB" baseline="-25000" dirty="0" smtClean="0">
                <a:solidFill>
                  <a:srgbClr val="FF0000"/>
                </a:solidFill>
              </a:rPr>
              <a:t>4</a:t>
            </a:r>
            <a:r>
              <a:rPr lang="en-GB" baseline="30000" dirty="0" smtClean="0">
                <a:solidFill>
                  <a:srgbClr val="FF0000"/>
                </a:solidFill>
              </a:rPr>
              <a:t>- </a:t>
            </a:r>
            <a:r>
              <a:rPr lang="en-GB" dirty="0" smtClean="0">
                <a:solidFill>
                  <a:srgbClr val="FF0000"/>
                </a:solidFill>
              </a:rPr>
              <a:t>= 1.50x10</a:t>
            </a:r>
            <a:r>
              <a:rPr lang="en-GB" baseline="30000" dirty="0" smtClean="0">
                <a:solidFill>
                  <a:srgbClr val="FF0000"/>
                </a:solidFill>
              </a:rPr>
              <a:t>-3</a:t>
            </a:r>
            <a:r>
              <a:rPr lang="en-GB" dirty="0" smtClean="0">
                <a:solidFill>
                  <a:srgbClr val="FF0000"/>
                </a:solidFill>
              </a:rPr>
              <a:t> /5= 3.00x10</a:t>
            </a:r>
            <a:r>
              <a:rPr lang="en-GB" baseline="30000" dirty="0" smtClean="0">
                <a:solidFill>
                  <a:srgbClr val="FF0000"/>
                </a:solidFill>
              </a:rPr>
              <a:t>-4</a:t>
            </a:r>
            <a:r>
              <a:rPr lang="en-GB" dirty="0" smtClean="0">
                <a:solidFill>
                  <a:srgbClr val="FF0000"/>
                </a:solidFill>
              </a:rPr>
              <a:t> mol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Vol</a:t>
            </a:r>
            <a:r>
              <a:rPr lang="en-GB" dirty="0" smtClean="0">
                <a:solidFill>
                  <a:srgbClr val="FF0000"/>
                </a:solidFill>
              </a:rPr>
              <a:t> = mol/</a:t>
            </a:r>
            <a:r>
              <a:rPr lang="en-GB" dirty="0" err="1" smtClean="0">
                <a:solidFill>
                  <a:srgbClr val="FF0000"/>
                </a:solidFill>
              </a:rPr>
              <a:t>conc</a:t>
            </a:r>
            <a:r>
              <a:rPr lang="en-GB" dirty="0" smtClean="0">
                <a:solidFill>
                  <a:srgbClr val="FF0000"/>
                </a:solidFill>
              </a:rPr>
              <a:t> = 3.00x10</a:t>
            </a:r>
            <a:r>
              <a:rPr lang="en-GB" baseline="30000" dirty="0" smtClean="0">
                <a:solidFill>
                  <a:srgbClr val="FF0000"/>
                </a:solidFill>
              </a:rPr>
              <a:t>-4</a:t>
            </a:r>
            <a:r>
              <a:rPr lang="en-GB" dirty="0" smtClean="0">
                <a:solidFill>
                  <a:srgbClr val="FF0000"/>
                </a:solidFill>
              </a:rPr>
              <a:t> /0.00800 = 0.0375 dm</a:t>
            </a:r>
            <a:r>
              <a:rPr lang="en-GB" baseline="30000" dirty="0" smtClean="0">
                <a:solidFill>
                  <a:srgbClr val="FF0000"/>
                </a:solidFill>
              </a:rPr>
              <a:t>3</a:t>
            </a:r>
            <a:r>
              <a:rPr lang="en-GB" dirty="0" smtClean="0">
                <a:solidFill>
                  <a:srgbClr val="FF0000"/>
                </a:solidFill>
              </a:rPr>
              <a:t> = 37.5cm</a:t>
            </a:r>
            <a:r>
              <a:rPr lang="en-GB" baseline="30000" dirty="0" smtClean="0">
                <a:solidFill>
                  <a:srgbClr val="FF0000"/>
                </a:solidFill>
              </a:rPr>
              <a:t>3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5473" y="0"/>
            <a:ext cx="105156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3600" dirty="0" smtClean="0"/>
              <a:t>Use titration results to calculate the </a:t>
            </a:r>
            <a:r>
              <a:rPr lang="en-GB" sz="3600" u="sng" dirty="0" smtClean="0"/>
              <a:t>volume</a:t>
            </a:r>
            <a:r>
              <a:rPr lang="en-GB" sz="3600" dirty="0" smtClean="0"/>
              <a:t> of a reagent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7782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3200" dirty="0" smtClean="0"/>
              <a:t>Determine the number of moles of water of crystallisation per mole of hydrated iron(II) </a:t>
            </a:r>
            <a:r>
              <a:rPr lang="en-GB" sz="3200" dirty="0" err="1" smtClean="0"/>
              <a:t>sulfate</a:t>
            </a:r>
            <a:r>
              <a:rPr lang="en-GB" sz="3200" dirty="0" smtClean="0"/>
              <a:t> crystals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3043"/>
            <a:ext cx="10515600" cy="437392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Concentration of potassium </a:t>
            </a:r>
            <a:r>
              <a:rPr lang="en-GB" sz="2400" dirty="0" err="1" smtClean="0"/>
              <a:t>manganate</a:t>
            </a:r>
            <a:r>
              <a:rPr lang="en-GB" sz="2400" dirty="0" smtClean="0"/>
              <a:t> (VII) solution = 0.0198mol dm</a:t>
            </a:r>
            <a:r>
              <a:rPr lang="en-GB" sz="2400" baseline="30000" dirty="0" smtClean="0"/>
              <a:t>-3</a:t>
            </a:r>
          </a:p>
          <a:p>
            <a:endParaRPr lang="en-GB" sz="2400" baseline="30000" dirty="0"/>
          </a:p>
          <a:p>
            <a:r>
              <a:rPr lang="en-GB" sz="2400" dirty="0" smtClean="0"/>
              <a:t>Mass of hydrated iron (II) </a:t>
            </a:r>
            <a:r>
              <a:rPr lang="en-GB" sz="2400" dirty="0" err="1" smtClean="0"/>
              <a:t>sulfate</a:t>
            </a:r>
            <a:r>
              <a:rPr lang="en-GB" sz="2400" dirty="0" smtClean="0"/>
              <a:t> = 6.84g</a:t>
            </a:r>
          </a:p>
          <a:p>
            <a:endParaRPr lang="en-GB" sz="2400" dirty="0"/>
          </a:p>
          <a:p>
            <a:r>
              <a:rPr lang="en-GB" sz="2400" dirty="0" smtClean="0"/>
              <a:t>Mean titre </a:t>
            </a:r>
            <a:r>
              <a:rPr lang="en-GB" sz="2400" dirty="0" smtClean="0"/>
              <a:t>of potassium </a:t>
            </a:r>
            <a:r>
              <a:rPr lang="en-GB" sz="2400" dirty="0" err="1" smtClean="0"/>
              <a:t>manganate</a:t>
            </a:r>
            <a:r>
              <a:rPr lang="en-GB" sz="2400" dirty="0" smtClean="0"/>
              <a:t> = </a:t>
            </a:r>
            <a:r>
              <a:rPr lang="en-GB" sz="2400" dirty="0" smtClean="0"/>
              <a:t>24.95cm</a:t>
            </a:r>
            <a:r>
              <a:rPr lang="en-GB" sz="2400" baseline="30000" dirty="0" smtClean="0"/>
              <a:t>3</a:t>
            </a:r>
          </a:p>
          <a:p>
            <a:endParaRPr lang="en-GB" sz="2400" baseline="30000" dirty="0"/>
          </a:p>
          <a:p>
            <a:r>
              <a:rPr lang="en-GB" sz="2400" dirty="0" smtClean="0"/>
              <a:t>Volume of iron(II) solution = 25.0cm</a:t>
            </a:r>
            <a:r>
              <a:rPr lang="en-GB" sz="2400" baseline="30000" dirty="0" smtClean="0"/>
              <a:t>3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760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Iodine and sodium thiosulfate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Thiosulfate ions reduce iodine to iodide ions.</a:t>
            </a:r>
          </a:p>
          <a:p>
            <a:endParaRPr lang="en-GB" dirty="0"/>
          </a:p>
          <a:p>
            <a:r>
              <a:rPr lang="en-GB" dirty="0" smtClean="0"/>
              <a:t>2S</a:t>
            </a:r>
            <a:r>
              <a:rPr lang="en-GB" baseline="-25000" dirty="0" smtClean="0"/>
              <a:t>2</a:t>
            </a:r>
            <a:r>
              <a:rPr lang="en-GB" dirty="0" smtClean="0"/>
              <a:t>O</a:t>
            </a:r>
            <a:r>
              <a:rPr lang="en-GB" baseline="-25000" dirty="0" smtClean="0"/>
              <a:t>3</a:t>
            </a:r>
            <a:r>
              <a:rPr lang="en-GB" baseline="30000" dirty="0" smtClean="0"/>
              <a:t>2- </a:t>
            </a:r>
            <a:r>
              <a:rPr lang="en-GB" dirty="0" smtClean="0"/>
              <a:t>(</a:t>
            </a:r>
            <a:r>
              <a:rPr lang="en-GB" dirty="0" err="1" smtClean="0"/>
              <a:t>aq</a:t>
            </a:r>
            <a:r>
              <a:rPr lang="en-GB" dirty="0" smtClean="0"/>
              <a:t>) </a:t>
            </a:r>
            <a:r>
              <a:rPr lang="en-GB" dirty="0" smtClean="0">
                <a:sym typeface="Wingdings" panose="05000000000000000000" pitchFamily="2" charset="2"/>
              </a:rPr>
              <a:t> S</a:t>
            </a:r>
            <a:r>
              <a:rPr lang="en-GB" baseline="-25000" dirty="0" smtClean="0">
                <a:sym typeface="Wingdings" panose="05000000000000000000" pitchFamily="2" charset="2"/>
              </a:rPr>
              <a:t>4</a:t>
            </a:r>
            <a:r>
              <a:rPr lang="en-GB" dirty="0" smtClean="0">
                <a:sym typeface="Wingdings" panose="05000000000000000000" pitchFamily="2" charset="2"/>
              </a:rPr>
              <a:t>O</a:t>
            </a:r>
            <a:r>
              <a:rPr lang="en-GB" baseline="-25000" dirty="0" smtClean="0">
                <a:sym typeface="Wingdings" panose="05000000000000000000" pitchFamily="2" charset="2"/>
              </a:rPr>
              <a:t>6</a:t>
            </a:r>
            <a:r>
              <a:rPr lang="en-GB" baseline="30000" dirty="0" smtClean="0">
                <a:sym typeface="Wingdings" panose="05000000000000000000" pitchFamily="2" charset="2"/>
              </a:rPr>
              <a:t>2- </a:t>
            </a:r>
            <a:r>
              <a:rPr lang="en-GB" dirty="0"/>
              <a:t>(</a:t>
            </a:r>
            <a:r>
              <a:rPr lang="en-GB" dirty="0" err="1"/>
              <a:t>aq</a:t>
            </a:r>
            <a:r>
              <a:rPr lang="en-GB" dirty="0"/>
              <a:t>)</a:t>
            </a:r>
            <a:r>
              <a:rPr lang="en-GB" dirty="0" smtClean="0">
                <a:sym typeface="Wingdings" panose="05000000000000000000" pitchFamily="2" charset="2"/>
              </a:rPr>
              <a:t> + 2e</a:t>
            </a:r>
            <a:r>
              <a:rPr lang="en-GB" baseline="30000" dirty="0" smtClean="0">
                <a:sym typeface="Wingdings" panose="05000000000000000000" pitchFamily="2" charset="2"/>
              </a:rPr>
              <a:t>-</a:t>
            </a:r>
          </a:p>
          <a:p>
            <a:endParaRPr lang="en-GB" baseline="30000" dirty="0" smtClean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I</a:t>
            </a:r>
            <a:r>
              <a:rPr lang="en-GB" baseline="-25000" dirty="0" smtClean="0">
                <a:sym typeface="Wingdings" panose="05000000000000000000" pitchFamily="2" charset="2"/>
              </a:rPr>
              <a:t>2 </a:t>
            </a:r>
            <a:r>
              <a:rPr lang="en-GB" dirty="0"/>
              <a:t>(</a:t>
            </a:r>
            <a:r>
              <a:rPr lang="en-GB" dirty="0" err="1"/>
              <a:t>aq</a:t>
            </a:r>
            <a:r>
              <a:rPr lang="en-GB" dirty="0"/>
              <a:t>)</a:t>
            </a:r>
            <a:r>
              <a:rPr lang="en-GB" dirty="0" smtClean="0">
                <a:sym typeface="Wingdings" panose="05000000000000000000" pitchFamily="2" charset="2"/>
              </a:rPr>
              <a:t> + 2e</a:t>
            </a:r>
            <a:r>
              <a:rPr lang="en-GB" baseline="30000" dirty="0" smtClean="0">
                <a:sym typeface="Wingdings" panose="05000000000000000000" pitchFamily="2" charset="2"/>
              </a:rPr>
              <a:t>-</a:t>
            </a:r>
            <a:r>
              <a:rPr lang="en-GB" dirty="0" smtClean="0">
                <a:sym typeface="Wingdings" panose="05000000000000000000" pitchFamily="2" charset="2"/>
              </a:rPr>
              <a:t>  2I</a:t>
            </a:r>
            <a:r>
              <a:rPr lang="en-GB" baseline="30000" dirty="0" smtClean="0">
                <a:sym typeface="Wingdings" panose="05000000000000000000" pitchFamily="2" charset="2"/>
              </a:rPr>
              <a:t>- </a:t>
            </a:r>
            <a:r>
              <a:rPr lang="en-GB" dirty="0"/>
              <a:t>(</a:t>
            </a:r>
            <a:r>
              <a:rPr lang="en-GB" dirty="0" err="1"/>
              <a:t>aq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/>
              <a:t>2S</a:t>
            </a:r>
            <a:r>
              <a:rPr lang="en-GB" baseline="-25000" dirty="0"/>
              <a:t>2</a:t>
            </a:r>
            <a:r>
              <a:rPr lang="en-GB" dirty="0"/>
              <a:t>O</a:t>
            </a:r>
            <a:r>
              <a:rPr lang="en-GB" baseline="-25000" dirty="0"/>
              <a:t>3</a:t>
            </a:r>
            <a:r>
              <a:rPr lang="en-GB" baseline="30000" dirty="0"/>
              <a:t>2- </a:t>
            </a:r>
            <a:r>
              <a:rPr lang="en-GB" dirty="0"/>
              <a:t>(</a:t>
            </a:r>
            <a:r>
              <a:rPr lang="en-GB" dirty="0" err="1"/>
              <a:t>aq</a:t>
            </a:r>
            <a:r>
              <a:rPr lang="en-GB" dirty="0"/>
              <a:t>) </a:t>
            </a:r>
            <a:r>
              <a:rPr lang="en-GB" dirty="0" smtClean="0"/>
              <a:t>+ </a:t>
            </a:r>
            <a:r>
              <a:rPr lang="en-GB" dirty="0">
                <a:sym typeface="Wingdings" panose="05000000000000000000" pitchFamily="2" charset="2"/>
              </a:rPr>
              <a:t>I</a:t>
            </a:r>
            <a:r>
              <a:rPr lang="en-GB" baseline="-25000" dirty="0">
                <a:sym typeface="Wingdings" panose="05000000000000000000" pitchFamily="2" charset="2"/>
              </a:rPr>
              <a:t>2 </a:t>
            </a:r>
            <a:r>
              <a:rPr lang="en-GB" dirty="0"/>
              <a:t>(</a:t>
            </a:r>
            <a:r>
              <a:rPr lang="en-GB" dirty="0" err="1"/>
              <a:t>aq</a:t>
            </a:r>
            <a:r>
              <a:rPr lang="en-GB" dirty="0"/>
              <a:t>)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S</a:t>
            </a:r>
            <a:r>
              <a:rPr lang="en-GB" baseline="-25000" dirty="0">
                <a:sym typeface="Wingdings" panose="05000000000000000000" pitchFamily="2" charset="2"/>
              </a:rPr>
              <a:t>4</a:t>
            </a:r>
            <a:r>
              <a:rPr lang="en-GB" dirty="0">
                <a:sym typeface="Wingdings" panose="05000000000000000000" pitchFamily="2" charset="2"/>
              </a:rPr>
              <a:t>O</a:t>
            </a:r>
            <a:r>
              <a:rPr lang="en-GB" baseline="-25000" dirty="0">
                <a:sym typeface="Wingdings" panose="05000000000000000000" pitchFamily="2" charset="2"/>
              </a:rPr>
              <a:t>6</a:t>
            </a:r>
            <a:r>
              <a:rPr lang="en-GB" baseline="30000" dirty="0">
                <a:sym typeface="Wingdings" panose="05000000000000000000" pitchFamily="2" charset="2"/>
              </a:rPr>
              <a:t>2- </a:t>
            </a:r>
            <a:r>
              <a:rPr lang="en-GB" dirty="0"/>
              <a:t>(</a:t>
            </a:r>
            <a:r>
              <a:rPr lang="en-GB" dirty="0" err="1"/>
              <a:t>aq</a:t>
            </a:r>
            <a:r>
              <a:rPr lang="en-GB" dirty="0"/>
              <a:t>)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smtClean="0">
                <a:sym typeface="Wingdings" panose="05000000000000000000" pitchFamily="2" charset="2"/>
              </a:rPr>
              <a:t>+ </a:t>
            </a:r>
            <a:r>
              <a:rPr lang="en-GB" dirty="0">
                <a:sym typeface="Wingdings" panose="05000000000000000000" pitchFamily="2" charset="2"/>
              </a:rPr>
              <a:t>2I</a:t>
            </a:r>
            <a:r>
              <a:rPr lang="en-GB" baseline="30000" dirty="0">
                <a:sym typeface="Wingdings" panose="05000000000000000000" pitchFamily="2" charset="2"/>
              </a:rPr>
              <a:t>- </a:t>
            </a:r>
            <a:r>
              <a:rPr lang="en-GB" dirty="0"/>
              <a:t>(</a:t>
            </a:r>
            <a:r>
              <a:rPr lang="en-GB" dirty="0" err="1"/>
              <a:t>aq</a:t>
            </a:r>
            <a:r>
              <a:rPr lang="en-GB" dirty="0"/>
              <a:t>)</a:t>
            </a:r>
          </a:p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7928675" y="2359832"/>
            <a:ext cx="3425125" cy="3952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Reaction is used for the direct estimation of iodine, or for the estimation of a substance that can take part in a reaction that produces iodine.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8243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Indicator </a:t>
            </a:r>
            <a:r>
              <a:rPr lang="en-GB" dirty="0" smtClean="0">
                <a:sym typeface="Wingdings" panose="05000000000000000000" pitchFamily="2" charset="2"/>
              </a:rPr>
              <a:t> starch solution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With free iodine  produces a deep blue-black colour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Blue-black colour disappears as soon as sufficient sodium thiosulfate has been added to react with all of the iodine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mtClean="0"/>
              <a:t>Iodine and sodium thiosulfate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321" y="3890075"/>
            <a:ext cx="4122700" cy="2750061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6772759" y="4001294"/>
            <a:ext cx="4581041" cy="2345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What do you think would happen if the starch was added too early?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What would happen if the starch was not added at all?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1044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Determine the percentage of copper (II) ions in a sample of hydrated copper (II) </a:t>
            </a:r>
            <a:r>
              <a:rPr lang="en-GB" dirty="0" err="1" smtClean="0"/>
              <a:t>sulfate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2Cu</a:t>
            </a:r>
            <a:r>
              <a:rPr lang="en-GB" baseline="30000" dirty="0" smtClean="0"/>
              <a:t>2+</a:t>
            </a:r>
            <a:r>
              <a:rPr lang="en-GB" baseline="-25000" dirty="0" smtClean="0"/>
              <a:t> (</a:t>
            </a:r>
            <a:r>
              <a:rPr lang="en-GB" baseline="-25000" dirty="0" err="1" smtClean="0"/>
              <a:t>aq</a:t>
            </a:r>
            <a:r>
              <a:rPr lang="en-GB" baseline="-25000" dirty="0" smtClean="0"/>
              <a:t>)</a:t>
            </a:r>
            <a:r>
              <a:rPr lang="en-GB" dirty="0" smtClean="0"/>
              <a:t> + 4I</a:t>
            </a:r>
            <a:r>
              <a:rPr lang="en-GB" baseline="30000" dirty="0" smtClean="0"/>
              <a:t>-</a:t>
            </a:r>
            <a:r>
              <a:rPr lang="en-GB" dirty="0" smtClean="0"/>
              <a:t> </a:t>
            </a:r>
            <a:r>
              <a:rPr lang="en-GB" baseline="-25000" dirty="0" smtClean="0"/>
              <a:t>(</a:t>
            </a:r>
            <a:r>
              <a:rPr lang="en-GB" baseline="-25000" dirty="0" err="1" smtClean="0"/>
              <a:t>aq</a:t>
            </a:r>
            <a:r>
              <a:rPr lang="en-GB" baseline="-25000" dirty="0" smtClean="0"/>
              <a:t>) </a:t>
            </a:r>
            <a:r>
              <a:rPr lang="en-GB" dirty="0" smtClean="0">
                <a:sym typeface="Wingdings" panose="05000000000000000000" pitchFamily="2" charset="2"/>
              </a:rPr>
              <a:t> 2CuI</a:t>
            </a:r>
            <a:r>
              <a:rPr lang="en-GB" baseline="-25000" dirty="0" smtClean="0">
                <a:sym typeface="Wingdings" panose="05000000000000000000" pitchFamily="2" charset="2"/>
              </a:rPr>
              <a:t>(s)</a:t>
            </a:r>
            <a:r>
              <a:rPr lang="en-GB" baseline="30000" dirty="0" smtClean="0">
                <a:sym typeface="Wingdings" panose="05000000000000000000" pitchFamily="2" charset="2"/>
              </a:rPr>
              <a:t> </a:t>
            </a:r>
            <a:r>
              <a:rPr lang="en-GB" dirty="0" smtClean="0">
                <a:sym typeface="Wingdings" panose="05000000000000000000" pitchFamily="2" charset="2"/>
              </a:rPr>
              <a:t>+ I</a:t>
            </a:r>
            <a:r>
              <a:rPr lang="en-GB" baseline="-25000" dirty="0" smtClean="0">
                <a:sym typeface="Wingdings" panose="05000000000000000000" pitchFamily="2" charset="2"/>
              </a:rPr>
              <a:t>2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baseline="-25000" dirty="0" smtClean="0">
                <a:sym typeface="Wingdings" panose="05000000000000000000" pitchFamily="2" charset="2"/>
              </a:rPr>
              <a:t>(</a:t>
            </a:r>
            <a:r>
              <a:rPr lang="en-GB" baseline="-25000" dirty="0" err="1" smtClean="0">
                <a:sym typeface="Wingdings" panose="05000000000000000000" pitchFamily="2" charset="2"/>
              </a:rPr>
              <a:t>aq</a:t>
            </a:r>
            <a:r>
              <a:rPr lang="en-GB" baseline="-25000" dirty="0" smtClean="0">
                <a:sym typeface="Wingdings" panose="05000000000000000000" pitchFamily="2" charset="2"/>
              </a:rPr>
              <a:t>)</a:t>
            </a:r>
          </a:p>
          <a:p>
            <a:endParaRPr lang="en-GB" baseline="-25000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Concentration of sodium thiosulfate solution = 0.00995 moldm</a:t>
            </a:r>
            <a:r>
              <a:rPr lang="en-GB" baseline="30000" dirty="0" smtClean="0">
                <a:sym typeface="Wingdings" panose="05000000000000000000" pitchFamily="2" charset="2"/>
              </a:rPr>
              <a:t>-3</a:t>
            </a:r>
            <a:endParaRPr lang="en-GB" dirty="0" smtClean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Mass of hydrated copper (II) </a:t>
            </a:r>
            <a:r>
              <a:rPr lang="en-GB" dirty="0" err="1" smtClean="0">
                <a:sym typeface="Wingdings" panose="05000000000000000000" pitchFamily="2" charset="2"/>
              </a:rPr>
              <a:t>sulfate</a:t>
            </a:r>
            <a:r>
              <a:rPr lang="en-GB" dirty="0" smtClean="0">
                <a:sym typeface="Wingdings" panose="05000000000000000000" pitchFamily="2" charset="2"/>
              </a:rPr>
              <a:t> crystals = 5.85g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Mean titre of sodium thiosulfate solution = 23.45cm</a:t>
            </a:r>
            <a:r>
              <a:rPr lang="en-GB" baseline="30000" dirty="0" smtClean="0">
                <a:sym typeface="Wingdings" panose="05000000000000000000" pitchFamily="2" charset="2"/>
              </a:rPr>
              <a:t>3</a:t>
            </a:r>
            <a:endParaRPr lang="en-GB" dirty="0" smtClean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7946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Acting as its own indicator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a titration, the Mn</a:t>
            </a:r>
            <a:r>
              <a:rPr lang="en-GB" baseline="30000" dirty="0" smtClean="0"/>
              <a:t>2+</a:t>
            </a:r>
            <a:r>
              <a:rPr lang="en-GB" dirty="0" smtClean="0"/>
              <a:t> ions accumulate</a:t>
            </a:r>
          </a:p>
          <a:p>
            <a:endParaRPr lang="en-GB" dirty="0"/>
          </a:p>
          <a:p>
            <a:r>
              <a:rPr lang="en-GB" dirty="0" smtClean="0"/>
              <a:t>At the dilution used </a:t>
            </a:r>
            <a:r>
              <a:rPr lang="en-GB" dirty="0" smtClean="0">
                <a:sym typeface="Wingdings" panose="05000000000000000000" pitchFamily="2" charset="2"/>
              </a:rPr>
              <a:t> gives a colourless solution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As soon as the potassium </a:t>
            </a:r>
            <a:r>
              <a:rPr lang="en-GB" dirty="0" err="1" smtClean="0">
                <a:sym typeface="Wingdings" panose="05000000000000000000" pitchFamily="2" charset="2"/>
              </a:rPr>
              <a:t>manganate</a:t>
            </a:r>
            <a:r>
              <a:rPr lang="en-GB" dirty="0" smtClean="0">
                <a:sym typeface="Wingdings" panose="05000000000000000000" pitchFamily="2" charset="2"/>
              </a:rPr>
              <a:t> (VII) is in excess, the solution becomes pink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End point  first permanent pink colour</a:t>
            </a:r>
          </a:p>
        </p:txBody>
      </p:sp>
    </p:spTree>
    <p:extLst>
      <p:ext uri="{BB962C8B-B14F-4D97-AF65-F5344CB8AC3E}">
        <p14:creationId xmlns:p14="http://schemas.microsoft.com/office/powerpoint/2010/main" val="404285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958" y="2013621"/>
            <a:ext cx="105156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Titration of potassium </a:t>
            </a:r>
            <a:r>
              <a:rPr lang="en-GB" dirty="0" err="1" smtClean="0"/>
              <a:t>manganate</a:t>
            </a:r>
            <a:r>
              <a:rPr lang="en-GB" dirty="0" smtClean="0"/>
              <a:t> (VII) with iron (II) 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08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213" y="1340768"/>
            <a:ext cx="11462197" cy="521457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When you combine 2 half-equations multiply each half-equation by factors needed to give equal numbers of e-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002060"/>
                </a:solidFill>
              </a:rPr>
              <a:t>MnO</a:t>
            </a:r>
            <a:r>
              <a:rPr lang="en-GB" baseline="-25000" dirty="0" smtClean="0">
                <a:solidFill>
                  <a:srgbClr val="002060"/>
                </a:solidFill>
              </a:rPr>
              <a:t>4</a:t>
            </a:r>
            <a:r>
              <a:rPr lang="en-GB" baseline="30000" dirty="0" smtClean="0">
                <a:solidFill>
                  <a:srgbClr val="002060"/>
                </a:solidFill>
              </a:rPr>
              <a:t>- </a:t>
            </a:r>
            <a:r>
              <a:rPr lang="en-GB" dirty="0" smtClean="0">
                <a:solidFill>
                  <a:srgbClr val="002060"/>
                </a:solidFill>
              </a:rPr>
              <a:t>+ 8H</a:t>
            </a:r>
            <a:r>
              <a:rPr lang="en-GB" baseline="30000" dirty="0" smtClean="0">
                <a:solidFill>
                  <a:srgbClr val="002060"/>
                </a:solidFill>
              </a:rPr>
              <a:t>+</a:t>
            </a:r>
            <a:r>
              <a:rPr lang="en-GB" dirty="0" smtClean="0">
                <a:solidFill>
                  <a:srgbClr val="002060"/>
                </a:solidFill>
              </a:rPr>
              <a:t> + 5e-→ Mn</a:t>
            </a:r>
            <a:r>
              <a:rPr lang="en-GB" baseline="30000" dirty="0" smtClean="0">
                <a:solidFill>
                  <a:srgbClr val="002060"/>
                </a:solidFill>
              </a:rPr>
              <a:t>2+ </a:t>
            </a:r>
            <a:r>
              <a:rPr lang="en-GB" dirty="0" smtClean="0">
                <a:solidFill>
                  <a:srgbClr val="002060"/>
                </a:solidFill>
              </a:rPr>
              <a:t>+ 4H</a:t>
            </a:r>
            <a:r>
              <a:rPr lang="en-GB" baseline="-25000" dirty="0" smtClean="0">
                <a:solidFill>
                  <a:srgbClr val="002060"/>
                </a:solidFill>
              </a:rPr>
              <a:t>2</a:t>
            </a:r>
            <a:r>
              <a:rPr lang="en-GB" dirty="0" smtClean="0">
                <a:solidFill>
                  <a:srgbClr val="002060"/>
                </a:solidFill>
              </a:rPr>
              <a:t>O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Fe</a:t>
            </a:r>
            <a:r>
              <a:rPr lang="en-GB" baseline="30000" dirty="0" smtClean="0">
                <a:solidFill>
                  <a:srgbClr val="002060"/>
                </a:solidFill>
              </a:rPr>
              <a:t>2+</a:t>
            </a:r>
            <a:r>
              <a:rPr lang="en-GB" dirty="0" smtClean="0">
                <a:solidFill>
                  <a:srgbClr val="002060"/>
                </a:solidFill>
              </a:rPr>
              <a:t> → Fe</a:t>
            </a:r>
            <a:r>
              <a:rPr lang="en-GB" baseline="30000" dirty="0" smtClean="0">
                <a:solidFill>
                  <a:srgbClr val="002060"/>
                </a:solidFill>
              </a:rPr>
              <a:t>3+</a:t>
            </a:r>
            <a:r>
              <a:rPr lang="en-GB" dirty="0" smtClean="0">
                <a:solidFill>
                  <a:srgbClr val="002060"/>
                </a:solidFill>
              </a:rPr>
              <a:t> +e-</a:t>
            </a:r>
          </a:p>
          <a:p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(Multiply by 5)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MnO</a:t>
            </a:r>
            <a:r>
              <a:rPr lang="en-GB" baseline="-25000" dirty="0" smtClean="0">
                <a:solidFill>
                  <a:srgbClr val="002060"/>
                </a:solidFill>
              </a:rPr>
              <a:t>4</a:t>
            </a:r>
            <a:r>
              <a:rPr lang="en-GB" baseline="30000" dirty="0" smtClean="0">
                <a:solidFill>
                  <a:srgbClr val="002060"/>
                </a:solidFill>
              </a:rPr>
              <a:t>- </a:t>
            </a:r>
            <a:r>
              <a:rPr lang="en-GB" dirty="0" smtClean="0">
                <a:solidFill>
                  <a:srgbClr val="002060"/>
                </a:solidFill>
              </a:rPr>
              <a:t>+ 8H</a:t>
            </a:r>
            <a:r>
              <a:rPr lang="en-GB" baseline="30000" dirty="0" smtClean="0">
                <a:solidFill>
                  <a:srgbClr val="002060"/>
                </a:solidFill>
              </a:rPr>
              <a:t>+</a:t>
            </a:r>
            <a:r>
              <a:rPr lang="en-GB" dirty="0" smtClean="0">
                <a:solidFill>
                  <a:srgbClr val="002060"/>
                </a:solidFill>
              </a:rPr>
              <a:t> + 5e-→ Mn</a:t>
            </a:r>
            <a:r>
              <a:rPr lang="en-GB" baseline="30000" dirty="0" smtClean="0">
                <a:solidFill>
                  <a:srgbClr val="002060"/>
                </a:solidFill>
              </a:rPr>
              <a:t>2+ </a:t>
            </a:r>
            <a:r>
              <a:rPr lang="en-GB" dirty="0" smtClean="0">
                <a:solidFill>
                  <a:srgbClr val="002060"/>
                </a:solidFill>
              </a:rPr>
              <a:t>+ 4H</a:t>
            </a:r>
            <a:r>
              <a:rPr lang="en-GB" baseline="-25000" dirty="0" smtClean="0">
                <a:solidFill>
                  <a:srgbClr val="002060"/>
                </a:solidFill>
              </a:rPr>
              <a:t>2</a:t>
            </a:r>
            <a:r>
              <a:rPr lang="en-GB" dirty="0" smtClean="0">
                <a:solidFill>
                  <a:srgbClr val="002060"/>
                </a:solidFill>
              </a:rPr>
              <a:t>O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5Fe</a:t>
            </a:r>
            <a:r>
              <a:rPr lang="en-GB" baseline="30000" dirty="0" smtClean="0">
                <a:solidFill>
                  <a:srgbClr val="FF0000"/>
                </a:solidFill>
              </a:rPr>
              <a:t>2+</a:t>
            </a:r>
            <a:r>
              <a:rPr lang="en-GB" dirty="0" smtClean="0">
                <a:solidFill>
                  <a:srgbClr val="FF0000"/>
                </a:solidFill>
              </a:rPr>
              <a:t> → 5Fe</a:t>
            </a:r>
            <a:r>
              <a:rPr lang="en-GB" baseline="30000" dirty="0" smtClean="0">
                <a:solidFill>
                  <a:srgbClr val="FF0000"/>
                </a:solidFill>
              </a:rPr>
              <a:t>3+</a:t>
            </a:r>
            <a:r>
              <a:rPr lang="en-GB" dirty="0" smtClean="0">
                <a:solidFill>
                  <a:srgbClr val="FF0000"/>
                </a:solidFill>
              </a:rPr>
              <a:t> + 5e-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(Add together and cancel e-)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MnO</a:t>
            </a:r>
            <a:r>
              <a:rPr lang="en-GB" baseline="-25000" dirty="0" smtClean="0">
                <a:solidFill>
                  <a:srgbClr val="002060"/>
                </a:solidFill>
              </a:rPr>
              <a:t>4</a:t>
            </a:r>
            <a:r>
              <a:rPr lang="en-GB" baseline="30000" dirty="0" smtClean="0">
                <a:solidFill>
                  <a:srgbClr val="002060"/>
                </a:solidFill>
              </a:rPr>
              <a:t>- </a:t>
            </a:r>
            <a:r>
              <a:rPr lang="en-GB" dirty="0" smtClean="0">
                <a:solidFill>
                  <a:srgbClr val="002060"/>
                </a:solidFill>
              </a:rPr>
              <a:t>+ 8H</a:t>
            </a:r>
            <a:r>
              <a:rPr lang="en-GB" baseline="30000" dirty="0" smtClean="0">
                <a:solidFill>
                  <a:srgbClr val="002060"/>
                </a:solidFill>
              </a:rPr>
              <a:t>+</a:t>
            </a:r>
            <a:r>
              <a:rPr lang="en-GB" dirty="0" smtClean="0">
                <a:solidFill>
                  <a:srgbClr val="002060"/>
                </a:solidFill>
              </a:rPr>
              <a:t> + 5Fe</a:t>
            </a:r>
            <a:r>
              <a:rPr lang="en-GB" baseline="30000" dirty="0" smtClean="0">
                <a:solidFill>
                  <a:srgbClr val="002060"/>
                </a:solidFill>
              </a:rPr>
              <a:t>2+</a:t>
            </a:r>
            <a:r>
              <a:rPr lang="en-GB" dirty="0" smtClean="0">
                <a:solidFill>
                  <a:srgbClr val="002060"/>
                </a:solidFill>
              </a:rPr>
              <a:t> → Mn</a:t>
            </a:r>
            <a:r>
              <a:rPr lang="en-GB" baseline="30000" dirty="0" smtClean="0">
                <a:solidFill>
                  <a:srgbClr val="002060"/>
                </a:solidFill>
              </a:rPr>
              <a:t>2+ </a:t>
            </a:r>
            <a:r>
              <a:rPr lang="en-GB" dirty="0" smtClean="0">
                <a:solidFill>
                  <a:srgbClr val="002060"/>
                </a:solidFill>
              </a:rPr>
              <a:t>+4H</a:t>
            </a:r>
            <a:r>
              <a:rPr lang="en-GB" baseline="-25000" dirty="0" smtClean="0">
                <a:solidFill>
                  <a:srgbClr val="002060"/>
                </a:solidFill>
              </a:rPr>
              <a:t>2</a:t>
            </a:r>
            <a:r>
              <a:rPr lang="en-GB" dirty="0" smtClean="0">
                <a:solidFill>
                  <a:srgbClr val="002060"/>
                </a:solidFill>
              </a:rPr>
              <a:t>O + 5Fe</a:t>
            </a:r>
            <a:r>
              <a:rPr lang="en-GB" baseline="30000" dirty="0" smtClean="0">
                <a:solidFill>
                  <a:srgbClr val="002060"/>
                </a:solidFill>
              </a:rPr>
              <a:t>3+ </a:t>
            </a:r>
            <a:endParaRPr lang="en-GB" dirty="0" smtClean="0">
              <a:solidFill>
                <a:srgbClr val="00206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8574" y="365125"/>
            <a:ext cx="9297473" cy="75533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Combining Half-Equations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7482625" y="2924186"/>
            <a:ext cx="3193422" cy="204774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Think back to TM – What are the colours of the metal ions?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5195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Titration – Core Practical 11</a:t>
            </a:r>
            <a:endParaRPr lang="en-GB" dirty="0"/>
          </a:p>
        </p:txBody>
      </p:sp>
      <p:pic>
        <p:nvPicPr>
          <p:cNvPr id="1026" name="Picture 2" descr="Image result for potassium manganate ti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773" y="1898024"/>
            <a:ext cx="3052427" cy="458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Questions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3416" t="23772" r="27958" b="22013"/>
          <a:stretch/>
        </p:blipFill>
        <p:spPr>
          <a:xfrm>
            <a:off x="838200" y="1362733"/>
            <a:ext cx="10835261" cy="539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04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Titration of potassium </a:t>
            </a:r>
            <a:r>
              <a:rPr lang="en-GB" dirty="0" err="1" smtClean="0"/>
              <a:t>manganate</a:t>
            </a:r>
            <a:r>
              <a:rPr lang="en-GB" dirty="0" smtClean="0"/>
              <a:t> (VII) with </a:t>
            </a:r>
            <a:r>
              <a:rPr lang="en-GB" dirty="0" err="1" smtClean="0"/>
              <a:t>ethanedioic</a:t>
            </a:r>
            <a:r>
              <a:rPr lang="en-GB" dirty="0" smtClean="0"/>
              <a:t> acid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MnO</a:t>
            </a:r>
            <a:r>
              <a:rPr lang="en-GB" baseline="-25000" dirty="0" smtClean="0">
                <a:solidFill>
                  <a:srgbClr val="002060"/>
                </a:solidFill>
              </a:rPr>
              <a:t>4</a:t>
            </a:r>
            <a:r>
              <a:rPr lang="en-GB" baseline="30000" dirty="0" smtClean="0">
                <a:solidFill>
                  <a:srgbClr val="002060"/>
                </a:solidFill>
              </a:rPr>
              <a:t>- </a:t>
            </a:r>
            <a:r>
              <a:rPr lang="en-GB" dirty="0" smtClean="0">
                <a:solidFill>
                  <a:srgbClr val="002060"/>
                </a:solidFill>
              </a:rPr>
              <a:t>+ 8H</a:t>
            </a:r>
            <a:r>
              <a:rPr lang="en-GB" baseline="30000" dirty="0" smtClean="0">
                <a:solidFill>
                  <a:srgbClr val="002060"/>
                </a:solidFill>
              </a:rPr>
              <a:t>+</a:t>
            </a:r>
            <a:r>
              <a:rPr lang="en-GB" dirty="0" smtClean="0">
                <a:solidFill>
                  <a:srgbClr val="002060"/>
                </a:solidFill>
              </a:rPr>
              <a:t> + 5e-→ Mn</a:t>
            </a:r>
            <a:r>
              <a:rPr lang="en-GB" baseline="30000" dirty="0" smtClean="0">
                <a:solidFill>
                  <a:srgbClr val="002060"/>
                </a:solidFill>
              </a:rPr>
              <a:t>2+ </a:t>
            </a:r>
            <a:r>
              <a:rPr lang="en-GB" dirty="0" smtClean="0">
                <a:solidFill>
                  <a:srgbClr val="002060"/>
                </a:solidFill>
              </a:rPr>
              <a:t>+ 4H</a:t>
            </a:r>
            <a:r>
              <a:rPr lang="en-GB" baseline="-25000" dirty="0" smtClean="0">
                <a:solidFill>
                  <a:srgbClr val="002060"/>
                </a:solidFill>
              </a:rPr>
              <a:t>2</a:t>
            </a:r>
            <a:r>
              <a:rPr lang="en-GB" dirty="0" smtClean="0">
                <a:solidFill>
                  <a:srgbClr val="002060"/>
                </a:solidFill>
              </a:rPr>
              <a:t>O</a:t>
            </a:r>
          </a:p>
          <a:p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 smtClean="0"/>
              <a:t>H</a:t>
            </a:r>
            <a:r>
              <a:rPr lang="en-GB" baseline="-25000" dirty="0" smtClean="0"/>
              <a:t>2</a:t>
            </a:r>
            <a:r>
              <a:rPr lang="en-GB" dirty="0" smtClean="0"/>
              <a:t>C</a:t>
            </a:r>
            <a:r>
              <a:rPr lang="en-GB" baseline="-25000" dirty="0" smtClean="0"/>
              <a:t>2</a:t>
            </a:r>
            <a:r>
              <a:rPr lang="en-GB" dirty="0" smtClean="0"/>
              <a:t>O</a:t>
            </a:r>
            <a:r>
              <a:rPr lang="en-GB" baseline="-25000" dirty="0" smtClean="0"/>
              <a:t>4</a:t>
            </a:r>
            <a:r>
              <a:rPr lang="en-GB" dirty="0" smtClean="0"/>
              <a:t>(</a:t>
            </a:r>
            <a:r>
              <a:rPr lang="en-GB" dirty="0" err="1" smtClean="0"/>
              <a:t>aq</a:t>
            </a:r>
            <a:r>
              <a:rPr lang="en-GB" dirty="0" smtClean="0"/>
              <a:t>) </a:t>
            </a:r>
            <a:r>
              <a:rPr lang="en-GB" dirty="0" smtClean="0">
                <a:sym typeface="Wingdings" panose="05000000000000000000" pitchFamily="2" charset="2"/>
              </a:rPr>
              <a:t> 2H</a:t>
            </a:r>
            <a:r>
              <a:rPr lang="en-GB" baseline="30000" dirty="0" smtClean="0">
                <a:sym typeface="Wingdings" panose="05000000000000000000" pitchFamily="2" charset="2"/>
              </a:rPr>
              <a:t>+</a:t>
            </a:r>
            <a:r>
              <a:rPr lang="en-GB" dirty="0" smtClean="0">
                <a:sym typeface="Wingdings" panose="05000000000000000000" pitchFamily="2" charset="2"/>
              </a:rPr>
              <a:t>(</a:t>
            </a:r>
            <a:r>
              <a:rPr lang="en-GB" dirty="0" err="1" smtClean="0">
                <a:sym typeface="Wingdings" panose="05000000000000000000" pitchFamily="2" charset="2"/>
              </a:rPr>
              <a:t>aq</a:t>
            </a:r>
            <a:r>
              <a:rPr lang="en-GB" dirty="0" smtClean="0">
                <a:sym typeface="Wingdings" panose="05000000000000000000" pitchFamily="2" charset="2"/>
              </a:rPr>
              <a:t>) + 2CO</a:t>
            </a:r>
            <a:r>
              <a:rPr lang="en-GB" baseline="-25000" dirty="0" smtClean="0">
                <a:sym typeface="Wingdings" panose="05000000000000000000" pitchFamily="2" charset="2"/>
              </a:rPr>
              <a:t>2</a:t>
            </a:r>
            <a:r>
              <a:rPr lang="en-GB" dirty="0" smtClean="0">
                <a:sym typeface="Wingdings" panose="05000000000000000000" pitchFamily="2" charset="2"/>
              </a:rPr>
              <a:t>(g) + 2e</a:t>
            </a:r>
            <a:r>
              <a:rPr lang="en-GB" baseline="30000" dirty="0" smtClean="0">
                <a:sym typeface="Wingdings" panose="05000000000000000000" pitchFamily="2" charset="2"/>
              </a:rPr>
              <a:t>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70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 smtClean="0"/>
              <a:t>Questions - Discuss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GB" sz="3600" dirty="0" smtClean="0"/>
              <a:t>What would you acidify the </a:t>
            </a:r>
            <a:r>
              <a:rPr lang="en-GB" sz="3600" dirty="0" err="1" smtClean="0"/>
              <a:t>ethanedioic</a:t>
            </a:r>
            <a:r>
              <a:rPr lang="en-GB" sz="3600" dirty="0" smtClean="0"/>
              <a:t> acid with?</a:t>
            </a:r>
          </a:p>
          <a:p>
            <a:pPr>
              <a:lnSpc>
                <a:spcPct val="200000"/>
              </a:lnSpc>
            </a:pPr>
            <a:r>
              <a:rPr lang="en-GB" sz="3600" dirty="0" smtClean="0"/>
              <a:t>Why do you think the </a:t>
            </a:r>
            <a:r>
              <a:rPr lang="en-GB" sz="3600" dirty="0" err="1" smtClean="0"/>
              <a:t>ethanedioic</a:t>
            </a:r>
            <a:r>
              <a:rPr lang="en-GB" sz="3600" dirty="0" smtClean="0"/>
              <a:t> acid is heated to 60°C before starting the titration?</a:t>
            </a:r>
          </a:p>
          <a:p>
            <a:pPr>
              <a:lnSpc>
                <a:spcPct val="200000"/>
              </a:lnSpc>
            </a:pPr>
            <a:r>
              <a:rPr lang="en-GB" sz="3600" dirty="0" smtClean="0"/>
              <a:t>Why do you think the reaction speeds up during the titration?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30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5003" y="1340768"/>
            <a:ext cx="11204620" cy="551723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27.5cm</a:t>
            </a:r>
            <a:r>
              <a:rPr lang="en-GB" baseline="30000" dirty="0" smtClean="0"/>
              <a:t>3</a:t>
            </a:r>
            <a:r>
              <a:rPr lang="en-GB" dirty="0" smtClean="0"/>
              <a:t> of 0.0200 moldm</a:t>
            </a:r>
            <a:r>
              <a:rPr lang="en-GB" baseline="30000" dirty="0" smtClean="0"/>
              <a:t>-3</a:t>
            </a:r>
            <a:r>
              <a:rPr lang="en-GB" dirty="0" smtClean="0"/>
              <a:t> aqueous potassium </a:t>
            </a:r>
            <a:r>
              <a:rPr lang="en-GB" dirty="0" err="1" smtClean="0"/>
              <a:t>manganate</a:t>
            </a:r>
            <a:r>
              <a:rPr lang="en-GB" dirty="0" smtClean="0"/>
              <a:t>(VII) reacted with 25.0cm</a:t>
            </a:r>
            <a:r>
              <a:rPr lang="en-GB" baseline="30000" dirty="0" smtClean="0"/>
              <a:t>3</a:t>
            </a:r>
            <a:r>
              <a:rPr lang="en-GB" dirty="0" smtClean="0"/>
              <a:t> of acidified </a:t>
            </a:r>
            <a:r>
              <a:rPr lang="en-GB" dirty="0" err="1" smtClean="0"/>
              <a:t>ethanedioate</a:t>
            </a:r>
            <a:r>
              <a:rPr lang="en-GB" dirty="0" smtClean="0"/>
              <a:t> solution. Calculate the concentration of C</a:t>
            </a:r>
            <a:r>
              <a:rPr lang="en-GB" baseline="-25000" dirty="0" smtClean="0"/>
              <a:t>2</a:t>
            </a:r>
            <a:r>
              <a:rPr lang="en-GB" dirty="0" smtClean="0"/>
              <a:t>O</a:t>
            </a:r>
            <a:r>
              <a:rPr lang="en-GB" baseline="-25000" dirty="0" smtClean="0"/>
              <a:t>4</a:t>
            </a:r>
            <a:r>
              <a:rPr lang="en-GB" baseline="30000" dirty="0" smtClean="0"/>
              <a:t>2- </a:t>
            </a:r>
            <a:r>
              <a:rPr lang="en-GB" dirty="0" smtClean="0"/>
              <a:t>in the solution.</a:t>
            </a:r>
          </a:p>
          <a:p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2MnO</a:t>
            </a:r>
            <a:r>
              <a:rPr lang="en-GB" baseline="-25000" dirty="0" smtClean="0">
                <a:solidFill>
                  <a:srgbClr val="FF0000"/>
                </a:solidFill>
              </a:rPr>
              <a:t>4</a:t>
            </a:r>
            <a:r>
              <a:rPr lang="en-GB" baseline="30000" dirty="0" smtClean="0">
                <a:solidFill>
                  <a:srgbClr val="FF0000"/>
                </a:solidFill>
              </a:rPr>
              <a:t>- </a:t>
            </a:r>
            <a:r>
              <a:rPr lang="en-GB" dirty="0" smtClean="0">
                <a:solidFill>
                  <a:srgbClr val="FF0000"/>
                </a:solidFill>
              </a:rPr>
              <a:t>+ 16H</a:t>
            </a:r>
            <a:r>
              <a:rPr lang="en-GB" baseline="30000" dirty="0" smtClean="0">
                <a:solidFill>
                  <a:srgbClr val="FF0000"/>
                </a:solidFill>
              </a:rPr>
              <a:t>+</a:t>
            </a:r>
            <a:r>
              <a:rPr lang="en-GB" dirty="0" smtClean="0">
                <a:solidFill>
                  <a:srgbClr val="FF0000"/>
                </a:solidFill>
              </a:rPr>
              <a:t> + 5C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O</a:t>
            </a:r>
            <a:r>
              <a:rPr lang="en-GB" baseline="-25000" dirty="0" smtClean="0">
                <a:solidFill>
                  <a:srgbClr val="FF0000"/>
                </a:solidFill>
              </a:rPr>
              <a:t>4</a:t>
            </a:r>
            <a:r>
              <a:rPr lang="en-GB" baseline="30000" dirty="0" smtClean="0">
                <a:solidFill>
                  <a:srgbClr val="FF0000"/>
                </a:solidFill>
              </a:rPr>
              <a:t>2-</a:t>
            </a:r>
            <a:r>
              <a:rPr lang="en-GB" dirty="0" smtClean="0">
                <a:solidFill>
                  <a:srgbClr val="FF0000"/>
                </a:solidFill>
              </a:rPr>
              <a:t> → 2Mn</a:t>
            </a:r>
            <a:r>
              <a:rPr lang="en-GB" baseline="30000" dirty="0" smtClean="0">
                <a:solidFill>
                  <a:srgbClr val="FF0000"/>
                </a:solidFill>
              </a:rPr>
              <a:t>2+ </a:t>
            </a:r>
            <a:r>
              <a:rPr lang="en-GB" dirty="0" smtClean="0">
                <a:solidFill>
                  <a:srgbClr val="FF0000"/>
                </a:solidFill>
              </a:rPr>
              <a:t>+8H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O + 10CO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Moles of MnO</a:t>
            </a:r>
            <a:r>
              <a:rPr lang="en-GB" baseline="-25000" dirty="0" smtClean="0">
                <a:solidFill>
                  <a:srgbClr val="FF0000"/>
                </a:solidFill>
              </a:rPr>
              <a:t>4</a:t>
            </a:r>
            <a:r>
              <a:rPr lang="en-GB" baseline="30000" dirty="0" smtClean="0">
                <a:solidFill>
                  <a:srgbClr val="FF0000"/>
                </a:solidFill>
              </a:rPr>
              <a:t>- </a:t>
            </a:r>
            <a:r>
              <a:rPr lang="en-GB" dirty="0" smtClean="0">
                <a:solidFill>
                  <a:srgbClr val="FF0000"/>
                </a:solidFill>
              </a:rPr>
              <a:t>= c x V = 0.0200 x (27.5/1000) = 5.50x10</a:t>
            </a:r>
            <a:r>
              <a:rPr lang="en-GB" baseline="30000" dirty="0" smtClean="0">
                <a:solidFill>
                  <a:srgbClr val="FF0000"/>
                </a:solidFill>
              </a:rPr>
              <a:t>-4</a:t>
            </a:r>
            <a:r>
              <a:rPr lang="en-GB" dirty="0" smtClean="0">
                <a:solidFill>
                  <a:srgbClr val="FF0000"/>
                </a:solidFill>
              </a:rPr>
              <a:t> mol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Ratio = 2:5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Moles of C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O</a:t>
            </a:r>
            <a:r>
              <a:rPr lang="en-GB" baseline="-25000" dirty="0" smtClean="0">
                <a:solidFill>
                  <a:srgbClr val="FF0000"/>
                </a:solidFill>
              </a:rPr>
              <a:t>4</a:t>
            </a:r>
            <a:r>
              <a:rPr lang="en-GB" baseline="30000" dirty="0" smtClean="0">
                <a:solidFill>
                  <a:srgbClr val="FF0000"/>
                </a:solidFill>
              </a:rPr>
              <a:t>2- </a:t>
            </a:r>
            <a:r>
              <a:rPr lang="en-GB" dirty="0" smtClean="0">
                <a:solidFill>
                  <a:srgbClr val="FF0000"/>
                </a:solidFill>
              </a:rPr>
              <a:t>= 5.50x10</a:t>
            </a:r>
            <a:r>
              <a:rPr lang="en-GB" baseline="30000" dirty="0" smtClean="0">
                <a:solidFill>
                  <a:srgbClr val="FF0000"/>
                </a:solidFill>
              </a:rPr>
              <a:t>-4</a:t>
            </a:r>
            <a:r>
              <a:rPr lang="en-GB" dirty="0" smtClean="0">
                <a:solidFill>
                  <a:srgbClr val="FF0000"/>
                </a:solidFill>
              </a:rPr>
              <a:t> x 5/2 = 1.38x10</a:t>
            </a:r>
            <a:r>
              <a:rPr lang="en-GB" baseline="30000" dirty="0" smtClean="0">
                <a:solidFill>
                  <a:srgbClr val="FF0000"/>
                </a:solidFill>
              </a:rPr>
              <a:t>-3</a:t>
            </a:r>
            <a:r>
              <a:rPr lang="en-GB" dirty="0" smtClean="0">
                <a:solidFill>
                  <a:srgbClr val="FF0000"/>
                </a:solidFill>
              </a:rPr>
              <a:t> mol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25cm</a:t>
            </a:r>
            <a:r>
              <a:rPr lang="en-GB" baseline="30000" dirty="0" smtClean="0">
                <a:solidFill>
                  <a:srgbClr val="FF0000"/>
                </a:solidFill>
              </a:rPr>
              <a:t>3</a:t>
            </a:r>
            <a:r>
              <a:rPr lang="en-GB" dirty="0" smtClean="0">
                <a:solidFill>
                  <a:srgbClr val="FF0000"/>
                </a:solidFill>
              </a:rPr>
              <a:t> contained 1.38x10</a:t>
            </a:r>
            <a:r>
              <a:rPr lang="en-GB" baseline="30000" dirty="0" smtClean="0">
                <a:solidFill>
                  <a:srgbClr val="FF0000"/>
                </a:solidFill>
              </a:rPr>
              <a:t>-3</a:t>
            </a:r>
            <a:r>
              <a:rPr lang="en-GB" dirty="0" smtClean="0">
                <a:solidFill>
                  <a:srgbClr val="FF0000"/>
                </a:solidFill>
              </a:rPr>
              <a:t> mol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So 1000cm</a:t>
            </a:r>
            <a:r>
              <a:rPr lang="en-GB" baseline="30000" dirty="0" smtClean="0">
                <a:solidFill>
                  <a:srgbClr val="FF0000"/>
                </a:solidFill>
              </a:rPr>
              <a:t>3</a:t>
            </a:r>
            <a:r>
              <a:rPr lang="en-GB" dirty="0" smtClean="0">
                <a:solidFill>
                  <a:srgbClr val="FF0000"/>
                </a:solidFill>
              </a:rPr>
              <a:t> (1dm</a:t>
            </a:r>
            <a:r>
              <a:rPr lang="en-GB" baseline="30000" dirty="0" smtClean="0">
                <a:solidFill>
                  <a:srgbClr val="FF0000"/>
                </a:solidFill>
              </a:rPr>
              <a:t>3</a:t>
            </a:r>
            <a:r>
              <a:rPr lang="en-GB" dirty="0" smtClean="0">
                <a:solidFill>
                  <a:srgbClr val="FF0000"/>
                </a:solidFill>
              </a:rPr>
              <a:t>) contains 1.38x10</a:t>
            </a:r>
            <a:r>
              <a:rPr lang="en-GB" baseline="30000" dirty="0" smtClean="0">
                <a:solidFill>
                  <a:srgbClr val="FF0000"/>
                </a:solidFill>
              </a:rPr>
              <a:t>-3 </a:t>
            </a:r>
            <a:r>
              <a:rPr lang="en-GB" dirty="0" smtClean="0">
                <a:solidFill>
                  <a:srgbClr val="FF0000"/>
                </a:solidFill>
              </a:rPr>
              <a:t>x 1000/25.0 = 0.552 mol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So </a:t>
            </a:r>
            <a:r>
              <a:rPr lang="en-GB" dirty="0" err="1" smtClean="0">
                <a:solidFill>
                  <a:srgbClr val="FF0000"/>
                </a:solidFill>
              </a:rPr>
              <a:t>conc</a:t>
            </a:r>
            <a:r>
              <a:rPr lang="en-GB" dirty="0" smtClean="0">
                <a:solidFill>
                  <a:srgbClr val="FF0000"/>
                </a:solidFill>
              </a:rPr>
              <a:t> in moldm</a:t>
            </a:r>
            <a:r>
              <a:rPr lang="en-GB" baseline="30000" dirty="0" smtClean="0">
                <a:solidFill>
                  <a:srgbClr val="FF0000"/>
                </a:solidFill>
              </a:rPr>
              <a:t>-3</a:t>
            </a:r>
            <a:r>
              <a:rPr lang="en-GB" dirty="0" smtClean="0">
                <a:solidFill>
                  <a:srgbClr val="FF0000"/>
                </a:solidFill>
              </a:rPr>
              <a:t> = </a:t>
            </a:r>
            <a:r>
              <a:rPr lang="en-GB" b="1" dirty="0" smtClean="0">
                <a:solidFill>
                  <a:srgbClr val="FF0000"/>
                </a:solidFill>
              </a:rPr>
              <a:t>0.552 moldm</a:t>
            </a:r>
            <a:r>
              <a:rPr lang="en-GB" b="1" baseline="30000" dirty="0" smtClean="0">
                <a:solidFill>
                  <a:srgbClr val="FF0000"/>
                </a:solidFill>
              </a:rPr>
              <a:t>-3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43542" y="402957"/>
            <a:ext cx="10515600" cy="6431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2400" dirty="0" smtClean="0"/>
              <a:t>Use titration results to calculate the </a:t>
            </a:r>
            <a:r>
              <a:rPr lang="en-GB" sz="2400" u="sng" dirty="0" smtClean="0"/>
              <a:t>concentration</a:t>
            </a:r>
            <a:r>
              <a:rPr lang="en-GB" sz="2400" dirty="0" smtClean="0"/>
              <a:t> of a reagent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6574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733</Words>
  <Application>Microsoft Office PowerPoint</Application>
  <PresentationFormat>Widescreen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Write the half equation for the reduction of manganate (VII) in acidic conditions</vt:lpstr>
      <vt:lpstr>Acting as its own indicator</vt:lpstr>
      <vt:lpstr>Titration of potassium manganate (VII) with iron (II) ions</vt:lpstr>
      <vt:lpstr>Combining Half-Equations</vt:lpstr>
      <vt:lpstr>Titration – Core Practical 11</vt:lpstr>
      <vt:lpstr>Questions</vt:lpstr>
      <vt:lpstr>Titration of potassium manganate (VII) with ethanedioic acid</vt:lpstr>
      <vt:lpstr>Questions - Discuss</vt:lpstr>
      <vt:lpstr>Use titration results to calculate the concentration of a reagent</vt:lpstr>
      <vt:lpstr>Use titration results to calculate the volume of a reagent</vt:lpstr>
      <vt:lpstr>Determine the number of moles of water of crystallisation per mole of hydrated iron(II) sulfate crystals</vt:lpstr>
      <vt:lpstr>Iodine and sodium thiosulfate</vt:lpstr>
      <vt:lpstr>PowerPoint Presentation</vt:lpstr>
      <vt:lpstr>Determine the percentage of copper (II) ions in a sample of hydrated copper (II) sulfate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the half equation for the reduction of manganate (VII) in acidic conditions</dc:title>
  <dc:creator>Charlotte Murray</dc:creator>
  <cp:lastModifiedBy>Chris</cp:lastModifiedBy>
  <cp:revision>8</cp:revision>
  <dcterms:created xsi:type="dcterms:W3CDTF">2018-04-13T12:14:24Z</dcterms:created>
  <dcterms:modified xsi:type="dcterms:W3CDTF">2018-04-15T09:02:47Z</dcterms:modified>
</cp:coreProperties>
</file>