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 id="273" r:id="rId18"/>
    <p:sldId id="274" r:id="rId19"/>
    <p:sldId id="275" r:id="rId20"/>
    <p:sldId id="272" r:id="rId21"/>
    <p:sldId id="285" r:id="rId22"/>
    <p:sldId id="286" r:id="rId23"/>
    <p:sldId id="277" r:id="rId24"/>
    <p:sldId id="278" r:id="rId25"/>
    <p:sldId id="279" r:id="rId26"/>
    <p:sldId id="280" r:id="rId27"/>
    <p:sldId id="281" r:id="rId28"/>
    <p:sldId id="282" r:id="rId29"/>
    <p:sldId id="288" r:id="rId30"/>
    <p:sldId id="289" r:id="rId31"/>
    <p:sldId id="287"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27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94" autoAdjust="0"/>
  </p:normalViewPr>
  <p:slideViewPr>
    <p:cSldViewPr>
      <p:cViewPr varScale="1">
        <p:scale>
          <a:sx n="47" d="100"/>
          <a:sy n="47"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E598E-7715-47E8-9652-836D62F7C10F}" type="datetimeFigureOut">
              <a:rPr lang="en-GB" smtClean="0"/>
              <a:pPr/>
              <a:t>15/09/2015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64060-D87F-40AD-9C30-A03FDD14295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Page</a:t>
            </a:r>
            <a:r>
              <a:rPr lang="en-GB" baseline="0" dirty="0" smtClean="0"/>
              <a:t> 17 revision guide</a:t>
            </a:r>
            <a:endParaRPr lang="en-GB" dirty="0"/>
          </a:p>
        </p:txBody>
      </p:sp>
      <p:sp>
        <p:nvSpPr>
          <p:cNvPr id="4" name="Slide Number Placeholder 3"/>
          <p:cNvSpPr>
            <a:spLocks noGrp="1"/>
          </p:cNvSpPr>
          <p:nvPr>
            <p:ph type="sldNum" sz="quarter" idx="10"/>
          </p:nvPr>
        </p:nvSpPr>
        <p:spPr/>
        <p:txBody>
          <a:bodyPr/>
          <a:lstStyle/>
          <a:p>
            <a:fld id="{73564060-D87F-40AD-9C30-A03FDD142955}" type="slidenum">
              <a:rPr lang="en-GB" smtClean="0"/>
              <a:pPr/>
              <a:t>33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the </a:t>
            </a:r>
            <a:r>
              <a:rPr lang="en-GB" dirty="0" err="1" smtClean="0"/>
              <a:t>Cl</a:t>
            </a:r>
            <a:r>
              <a:rPr lang="en-GB" dirty="0" smtClean="0"/>
              <a:t> </a:t>
            </a:r>
            <a:r>
              <a:rPr lang="en-GB" i="1" dirty="0" smtClean="0"/>
              <a:t>atom</a:t>
            </a:r>
            <a:r>
              <a:rPr lang="en-GB" dirty="0" smtClean="0"/>
              <a:t> formed isn't then ionised in the ionisation chamber, it simply gets lost in the machine - neither accelerated nor deflected.</a:t>
            </a:r>
          </a:p>
        </p:txBody>
      </p:sp>
      <p:sp>
        <p:nvSpPr>
          <p:cNvPr id="4" name="Slide Number Placeholder 3"/>
          <p:cNvSpPr>
            <a:spLocks noGrp="1"/>
          </p:cNvSpPr>
          <p:nvPr>
            <p:ph type="sldNum" sz="quarter" idx="10"/>
          </p:nvPr>
        </p:nvSpPr>
        <p:spPr/>
        <p:txBody>
          <a:bodyPr/>
          <a:lstStyle/>
          <a:p>
            <a:fld id="{73564060-D87F-40AD-9C30-A03FDD142955}" type="slidenum">
              <a:rPr lang="en-GB" smtClean="0"/>
              <a:pPr/>
              <a:t>38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The relative heights of the 70, 72 and 74 lines are in the ratio 9:6:1. If you know the right bit of maths, it's very easy to show this. If not, don't worry. Just remember that the ratio is 9:6:1.</a:t>
            </a:r>
          </a:p>
          <a:p>
            <a:r>
              <a:rPr lang="en-GB" sz="1200" b="0" i="0" kern="1200" dirty="0" smtClean="0">
                <a:solidFill>
                  <a:schemeClr val="tx1"/>
                </a:solidFill>
                <a:latin typeface="+mn-lt"/>
                <a:ea typeface="+mn-ea"/>
                <a:cs typeface="+mn-cs"/>
              </a:rPr>
              <a:t>What you can't do is make any predictions about the relative heights of the lines at 35/37 compared with those at 70/72/74. That depends on what proportion of the molecular ions break up into fragments. That's why you've got the chlorine mass spectrum in two separate bits so far. You must realise that the vertical scale in the diagrams of the two parts of the spectrum isn't the same.</a:t>
            </a:r>
          </a:p>
        </p:txBody>
      </p:sp>
      <p:sp>
        <p:nvSpPr>
          <p:cNvPr id="4" name="Slide Number Placeholder 3"/>
          <p:cNvSpPr>
            <a:spLocks noGrp="1"/>
          </p:cNvSpPr>
          <p:nvPr>
            <p:ph type="sldNum" sz="quarter" idx="10"/>
          </p:nvPr>
        </p:nvSpPr>
        <p:spPr/>
        <p:txBody>
          <a:bodyPr/>
          <a:lstStyle/>
          <a:p>
            <a:fld id="{73564060-D87F-40AD-9C30-A03FDD142955}" type="slidenum">
              <a:rPr lang="en-GB" smtClean="0"/>
              <a:pPr/>
              <a:t>41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6C4E5-11B8-4448-B004-423D56C8CB78}"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CF505D-13DE-46EB-815A-927B59CE1F3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6C4E5-11B8-4448-B004-423D56C8CB78}" type="datetimeFigureOut">
              <a:rPr lang="en-GB" smtClean="0"/>
              <a:pPr/>
              <a:t>15/09/2015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F505D-13DE-46EB-815A-927B59CE1F3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hemguide.co.uk/analysis/masspec/element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Relative Mass</a:t>
            </a:r>
            <a:endParaRPr lang="en-GB" dirty="0"/>
          </a:p>
        </p:txBody>
      </p:sp>
      <p:sp>
        <p:nvSpPr>
          <p:cNvPr id="3" name="Subtitle 2"/>
          <p:cNvSpPr>
            <a:spLocks noGrp="1"/>
          </p:cNvSpPr>
          <p:nvPr>
            <p:ph type="subTitle" idx="1"/>
          </p:nvPr>
        </p:nvSpPr>
        <p:spPr/>
        <p:txBody>
          <a:bodyPr/>
          <a:lstStyle/>
          <a:p>
            <a:r>
              <a:rPr lang="en-GB" dirty="0" smtClean="0">
                <a:hlinkClick r:id="rId2"/>
              </a:rPr>
              <a:t>http://</a:t>
            </a:r>
            <a:r>
              <a:rPr lang="en-GB" dirty="0" smtClean="0">
                <a:hlinkClick r:id="rId2"/>
              </a:rPr>
              <a:t>www.chemguide.co.uk/analysis/masspec/elements.html</a:t>
            </a:r>
            <a:endParaRPr lang="en-GB"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mtClean="0"/>
              <a:t>Relative Atomic Mass</a:t>
            </a:r>
          </a:p>
        </p:txBody>
      </p:sp>
      <p:sp>
        <p:nvSpPr>
          <p:cNvPr id="52227" name="Rectangle 3"/>
          <p:cNvSpPr>
            <a:spLocks noGrp="1" noChangeArrowheads="1"/>
          </p:cNvSpPr>
          <p:nvPr>
            <p:ph type="body" idx="1"/>
          </p:nvPr>
        </p:nvSpPr>
        <p:spPr/>
        <p:txBody>
          <a:bodyPr/>
          <a:lstStyle/>
          <a:p>
            <a:pPr marL="609600" indent="-609600"/>
            <a:r>
              <a:rPr lang="en-GB" smtClean="0"/>
              <a:t>So what two things do we need to calculate the relative atomic mass for an element?</a:t>
            </a:r>
          </a:p>
          <a:p>
            <a:pPr marL="609600" indent="-609600">
              <a:buFontTx/>
              <a:buAutoNum type="arabicPeriod"/>
            </a:pPr>
            <a:r>
              <a:rPr lang="en-GB" smtClean="0">
                <a:solidFill>
                  <a:srgbClr val="00B0F0"/>
                </a:solidFill>
              </a:rPr>
              <a:t>The</a:t>
            </a:r>
            <a:r>
              <a:rPr lang="en-GB" smtClean="0">
                <a:solidFill>
                  <a:srgbClr val="FFFF00"/>
                </a:solidFill>
              </a:rPr>
              <a:t> </a:t>
            </a:r>
            <a:r>
              <a:rPr lang="en-GB" smtClean="0"/>
              <a:t>relative isotopic masses</a:t>
            </a:r>
            <a:r>
              <a:rPr lang="en-GB" smtClean="0">
                <a:solidFill>
                  <a:srgbClr val="FFFF00"/>
                </a:solidFill>
              </a:rPr>
              <a:t> </a:t>
            </a:r>
            <a:r>
              <a:rPr lang="en-GB" smtClean="0">
                <a:solidFill>
                  <a:srgbClr val="00B0F0"/>
                </a:solidFill>
              </a:rPr>
              <a:t>of the different isotopes.</a:t>
            </a:r>
          </a:p>
          <a:p>
            <a:pPr marL="609600" indent="-609600">
              <a:buFontTx/>
              <a:buAutoNum type="arabicPeriod"/>
            </a:pPr>
            <a:r>
              <a:rPr lang="en-GB" smtClean="0">
                <a:solidFill>
                  <a:srgbClr val="00B0F0"/>
                </a:solidFill>
              </a:rPr>
              <a:t>The relative </a:t>
            </a:r>
            <a:r>
              <a:rPr lang="en-GB" smtClean="0"/>
              <a:t>abundance</a:t>
            </a:r>
            <a:r>
              <a:rPr lang="en-GB" smtClean="0">
                <a:solidFill>
                  <a:srgbClr val="FFFF00"/>
                </a:solidFill>
              </a:rPr>
              <a:t> </a:t>
            </a:r>
            <a:r>
              <a:rPr lang="en-GB" smtClean="0">
                <a:solidFill>
                  <a:srgbClr val="00B0F0"/>
                </a:solidFill>
              </a:rPr>
              <a:t>of these isotopes.</a:t>
            </a:r>
          </a:p>
          <a:p>
            <a:pPr marL="609600" indent="-609600"/>
            <a:endParaRPr lang="en-GB"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mtClean="0"/>
              <a:t>Relative Atomic Mass</a:t>
            </a:r>
          </a:p>
        </p:txBody>
      </p:sp>
      <p:sp>
        <p:nvSpPr>
          <p:cNvPr id="53251" name="Rectangle 3"/>
          <p:cNvSpPr>
            <a:spLocks noGrp="1" noChangeArrowheads="1"/>
          </p:cNvSpPr>
          <p:nvPr>
            <p:ph type="body" idx="1"/>
          </p:nvPr>
        </p:nvSpPr>
        <p:spPr/>
        <p:txBody>
          <a:bodyPr/>
          <a:lstStyle/>
          <a:p>
            <a:pPr marL="609600" indent="-609600">
              <a:buFontTx/>
              <a:buNone/>
            </a:pPr>
            <a:r>
              <a:rPr lang="en-GB" smtClean="0"/>
              <a:t>What is the relative atomic mass of chlorine:</a:t>
            </a:r>
          </a:p>
          <a:p>
            <a:pPr marL="609600" indent="-609600"/>
            <a:r>
              <a:rPr lang="en-GB" smtClean="0"/>
              <a:t>75.5% of chlorine atoms are chlorine-35</a:t>
            </a:r>
          </a:p>
          <a:p>
            <a:pPr marL="609600" indent="-609600"/>
            <a:r>
              <a:rPr lang="en-GB" smtClean="0"/>
              <a:t>24.5% of chlorine atoms are chlorine-37</a:t>
            </a:r>
          </a:p>
          <a:p>
            <a:pPr marL="609600" indent="-609600"/>
            <a:endParaRPr lang="en-GB" smtClean="0">
              <a:solidFill>
                <a:srgbClr val="FFFF00"/>
              </a:solidFill>
            </a:endParaRPr>
          </a:p>
          <a:p>
            <a:pPr marL="609600" indent="-609600">
              <a:buFontTx/>
              <a:buNone/>
            </a:pPr>
            <a:r>
              <a:rPr lang="en-GB" sz="2800" smtClean="0">
                <a:solidFill>
                  <a:srgbClr val="0070C0"/>
                </a:solidFill>
              </a:rPr>
              <a:t>Relative atomic mass = </a:t>
            </a:r>
            <a:r>
              <a:rPr lang="en-GB" sz="2800" u="sng" smtClean="0">
                <a:solidFill>
                  <a:srgbClr val="0070C0"/>
                </a:solidFill>
              </a:rPr>
              <a:t>(75.5 x 35 + 24.5 x 37)</a:t>
            </a:r>
          </a:p>
          <a:p>
            <a:pPr marL="609600" indent="-609600">
              <a:buFontTx/>
              <a:buNone/>
            </a:pPr>
            <a:r>
              <a:rPr lang="en-GB" sz="2800" smtClean="0">
                <a:solidFill>
                  <a:srgbClr val="0070C0"/>
                </a:solidFill>
              </a:rPr>
              <a:t>						       100</a:t>
            </a:r>
          </a:p>
          <a:p>
            <a:pPr marL="609600" indent="-609600">
              <a:buFontTx/>
              <a:buNone/>
            </a:pPr>
            <a:r>
              <a:rPr lang="en-GB" sz="2800" smtClean="0">
                <a:solidFill>
                  <a:srgbClr val="0070C0"/>
                </a:solidFill>
              </a:rPr>
              <a:t>				</a:t>
            </a:r>
            <a:r>
              <a:rPr lang="en-GB" sz="2800" b="1" smtClean="0">
                <a:solidFill>
                  <a:srgbClr val="0070C0"/>
                </a:solidFill>
              </a:rPr>
              <a:t>        = 35.5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smtClean="0"/>
              <a:t>Relative Atomic Mass</a:t>
            </a:r>
          </a:p>
        </p:txBody>
      </p:sp>
      <p:sp>
        <p:nvSpPr>
          <p:cNvPr id="54275" name="Rectangle 3"/>
          <p:cNvSpPr>
            <a:spLocks noGrp="1" noChangeArrowheads="1"/>
          </p:cNvSpPr>
          <p:nvPr>
            <p:ph type="body" idx="1"/>
          </p:nvPr>
        </p:nvSpPr>
        <p:spPr>
          <a:xfrm>
            <a:off x="457200" y="1600200"/>
            <a:ext cx="8686800" cy="4525963"/>
          </a:xfrm>
        </p:spPr>
        <p:txBody>
          <a:bodyPr/>
          <a:lstStyle/>
          <a:p>
            <a:pPr marL="609600" indent="-609600">
              <a:buFontTx/>
              <a:buNone/>
            </a:pPr>
            <a:r>
              <a:rPr lang="en-GB" smtClean="0"/>
              <a:t>In general</a:t>
            </a:r>
          </a:p>
          <a:p>
            <a:pPr marL="609600" indent="-609600">
              <a:buFontTx/>
              <a:buNone/>
            </a:pPr>
            <a:r>
              <a:rPr lang="en-GB" sz="2800" smtClean="0">
                <a:solidFill>
                  <a:srgbClr val="0070C0"/>
                </a:solidFill>
              </a:rPr>
              <a:t>R.A.M. = </a:t>
            </a:r>
            <a:r>
              <a:rPr lang="en-GB" sz="2400" u="sng" smtClean="0">
                <a:solidFill>
                  <a:srgbClr val="0070C0"/>
                </a:solidFill>
              </a:rPr>
              <a:t>(R.I.M.</a:t>
            </a:r>
            <a:r>
              <a:rPr lang="en-GB" sz="2400" b="1" u="sng" smtClean="0">
                <a:solidFill>
                  <a:srgbClr val="0070C0"/>
                </a:solidFill>
              </a:rPr>
              <a:t>1</a:t>
            </a:r>
            <a:r>
              <a:rPr lang="en-GB" sz="2400" u="sng" smtClean="0">
                <a:solidFill>
                  <a:srgbClr val="0070C0"/>
                </a:solidFill>
              </a:rPr>
              <a:t> x abundance</a:t>
            </a:r>
            <a:r>
              <a:rPr lang="en-GB" sz="2400" b="1" u="sng" smtClean="0">
                <a:solidFill>
                  <a:srgbClr val="0070C0"/>
                </a:solidFill>
              </a:rPr>
              <a:t>1</a:t>
            </a:r>
            <a:r>
              <a:rPr lang="en-GB" sz="2400" u="sng" smtClean="0">
                <a:solidFill>
                  <a:srgbClr val="0070C0"/>
                </a:solidFill>
              </a:rPr>
              <a:t>) + (R.I.M.</a:t>
            </a:r>
            <a:r>
              <a:rPr lang="en-GB" sz="2400" b="1" u="sng" smtClean="0">
                <a:solidFill>
                  <a:srgbClr val="0070C0"/>
                </a:solidFill>
              </a:rPr>
              <a:t>2</a:t>
            </a:r>
            <a:r>
              <a:rPr lang="en-GB" sz="2400" u="sng" smtClean="0">
                <a:solidFill>
                  <a:srgbClr val="0070C0"/>
                </a:solidFill>
              </a:rPr>
              <a:t> x abundance</a:t>
            </a:r>
            <a:r>
              <a:rPr lang="en-GB" sz="2400" b="1" u="sng" smtClean="0">
                <a:solidFill>
                  <a:srgbClr val="0070C0"/>
                </a:solidFill>
              </a:rPr>
              <a:t>2</a:t>
            </a:r>
            <a:r>
              <a:rPr lang="en-GB" sz="2400" u="sng" smtClean="0">
                <a:solidFill>
                  <a:srgbClr val="0070C0"/>
                </a:solidFill>
              </a:rPr>
              <a:t>)</a:t>
            </a:r>
          </a:p>
          <a:p>
            <a:pPr marL="609600" indent="-609600">
              <a:buFontTx/>
              <a:buNone/>
            </a:pPr>
            <a:r>
              <a:rPr lang="en-GB" sz="2400" smtClean="0">
                <a:solidFill>
                  <a:srgbClr val="0070C0"/>
                </a:solidFill>
              </a:rPr>
              <a:t>					         100</a:t>
            </a:r>
          </a:p>
          <a:p>
            <a:pPr marL="609600" indent="-609600">
              <a:buFontTx/>
              <a:buNone/>
            </a:pPr>
            <a:endParaRPr lang="en-GB" sz="2400" smtClean="0">
              <a:solidFill>
                <a:srgbClr val="FFFF00"/>
              </a:solidFill>
            </a:endParaRPr>
          </a:p>
          <a:p>
            <a:pPr marL="609600" indent="-609600">
              <a:buFontTx/>
              <a:buNone/>
            </a:pPr>
            <a:endParaRPr lang="en-GB" sz="280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304800" y="1447800"/>
            <a:ext cx="8458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5299" name="Rectangle 2"/>
          <p:cNvSpPr>
            <a:spLocks noGrp="1" noChangeArrowheads="1"/>
          </p:cNvSpPr>
          <p:nvPr>
            <p:ph type="title"/>
          </p:nvPr>
        </p:nvSpPr>
        <p:spPr/>
        <p:txBody>
          <a:bodyPr/>
          <a:lstStyle/>
          <a:p>
            <a:r>
              <a:rPr lang="en-GB" smtClean="0"/>
              <a:t>Relative Molecular Mass</a:t>
            </a:r>
          </a:p>
        </p:txBody>
      </p:sp>
      <p:sp>
        <p:nvSpPr>
          <p:cNvPr id="55300" name="Rectangle 3"/>
          <p:cNvSpPr>
            <a:spLocks noGrp="1" noChangeArrowheads="1"/>
          </p:cNvSpPr>
          <p:nvPr>
            <p:ph type="body" idx="1"/>
          </p:nvPr>
        </p:nvSpPr>
        <p:spPr/>
        <p:txBody>
          <a:bodyPr/>
          <a:lstStyle/>
          <a:p>
            <a:pPr marL="609600" indent="-609600">
              <a:buFontTx/>
              <a:buNone/>
            </a:pPr>
            <a:r>
              <a:rPr lang="en-GB" smtClean="0">
                <a:solidFill>
                  <a:schemeClr val="bg1"/>
                </a:solidFill>
              </a:rPr>
              <a:t>The relative molecular mass, M</a:t>
            </a:r>
            <a:r>
              <a:rPr lang="en-GB" i="1" baseline="-25000" smtClean="0">
                <a:solidFill>
                  <a:schemeClr val="bg1"/>
                </a:solidFill>
              </a:rPr>
              <a:t>r</a:t>
            </a:r>
            <a:r>
              <a:rPr lang="en-GB" smtClean="0">
                <a:solidFill>
                  <a:schemeClr val="bg1"/>
                </a:solidFill>
              </a:rPr>
              <a:t> is the weighted mean mass of a molecule compared with one-twelfth of the mass of an atom of carbon-12</a:t>
            </a:r>
            <a:endParaRPr lang="en-GB" sz="280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smtClean="0"/>
              <a:t>Relative Formula Mass</a:t>
            </a:r>
          </a:p>
        </p:txBody>
      </p:sp>
      <p:sp>
        <p:nvSpPr>
          <p:cNvPr id="56323" name="Rectangle 3"/>
          <p:cNvSpPr>
            <a:spLocks noGrp="1" noChangeArrowheads="1"/>
          </p:cNvSpPr>
          <p:nvPr>
            <p:ph type="body" idx="1"/>
          </p:nvPr>
        </p:nvSpPr>
        <p:spPr/>
        <p:txBody>
          <a:bodyPr/>
          <a:lstStyle/>
          <a:p>
            <a:pPr marL="609600" indent="-609600"/>
            <a:r>
              <a:rPr lang="en-GB" smtClean="0"/>
              <a:t>Relative molecular mass refers to compounds containing </a:t>
            </a:r>
            <a:r>
              <a:rPr lang="en-GB" smtClean="0">
                <a:solidFill>
                  <a:srgbClr val="00B0F0"/>
                </a:solidFill>
              </a:rPr>
              <a:t>molecules</a:t>
            </a:r>
            <a:r>
              <a:rPr lang="en-GB" smtClean="0"/>
              <a:t>.</a:t>
            </a:r>
          </a:p>
          <a:p>
            <a:pPr marL="609600" indent="-609600"/>
            <a:r>
              <a:rPr lang="en-GB" smtClean="0"/>
              <a:t>The term </a:t>
            </a:r>
            <a:r>
              <a:rPr lang="en-GB" smtClean="0">
                <a:solidFill>
                  <a:srgbClr val="00B0F0"/>
                </a:solidFill>
              </a:rPr>
              <a:t>relative formula mass</a:t>
            </a:r>
            <a:r>
              <a:rPr lang="en-GB" smtClean="0"/>
              <a:t>, is used for compounds containing </a:t>
            </a:r>
            <a:r>
              <a:rPr lang="en-GB" smtClean="0">
                <a:solidFill>
                  <a:srgbClr val="00B0F0"/>
                </a:solidFill>
              </a:rPr>
              <a:t>ions</a:t>
            </a:r>
            <a:r>
              <a:rPr lang="en-GB" smtClean="0"/>
              <a:t>.</a:t>
            </a:r>
          </a:p>
          <a:p>
            <a:pPr marL="609600" indent="-609600"/>
            <a:r>
              <a:rPr lang="en-GB" smtClean="0"/>
              <a:t>This is because ionic compounds exist as a giant lattice so the concept of a single molecule is misleading.</a:t>
            </a:r>
          </a:p>
          <a:p>
            <a:pPr marL="609600" indent="-609600"/>
            <a:endParaRPr lang="en-GB" smtClean="0"/>
          </a:p>
          <a:p>
            <a:pPr marL="609600" indent="-609600">
              <a:buFontTx/>
              <a:buNone/>
            </a:pPr>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304800" y="1447800"/>
            <a:ext cx="8458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7347" name="Rectangle 2"/>
          <p:cNvSpPr>
            <a:spLocks noGrp="1" noChangeArrowheads="1"/>
          </p:cNvSpPr>
          <p:nvPr>
            <p:ph type="title"/>
          </p:nvPr>
        </p:nvSpPr>
        <p:spPr/>
        <p:txBody>
          <a:bodyPr/>
          <a:lstStyle/>
          <a:p>
            <a:r>
              <a:rPr lang="en-GB" smtClean="0"/>
              <a:t>Relative Formula Mass</a:t>
            </a:r>
          </a:p>
        </p:txBody>
      </p:sp>
      <p:sp>
        <p:nvSpPr>
          <p:cNvPr id="22531" name="Rectangle 3"/>
          <p:cNvSpPr>
            <a:spLocks noGrp="1" noChangeArrowheads="1"/>
          </p:cNvSpPr>
          <p:nvPr>
            <p:ph type="body" idx="1"/>
          </p:nvPr>
        </p:nvSpPr>
        <p:spPr/>
        <p:txBody>
          <a:bodyPr/>
          <a:lstStyle/>
          <a:p>
            <a:pPr marL="609600" indent="-609600">
              <a:buFontTx/>
              <a:buNone/>
            </a:pPr>
            <a:r>
              <a:rPr lang="en-GB" dirty="0" smtClean="0">
                <a:solidFill>
                  <a:srgbClr val="FFFF00"/>
                </a:solidFill>
              </a:rPr>
              <a:t>The relative formula mass, is the weighted mean mass of a formula unit compared with one-twelfth of the mass of an atom of carbon-12.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549275"/>
          </a:xfrm>
        </p:spPr>
        <p:txBody>
          <a:bodyPr rtlCol="0">
            <a:normAutofit fontScale="90000"/>
          </a:bodyPr>
          <a:lstStyle/>
          <a:p>
            <a:pPr eaLnBrk="1" fontAlgn="auto" hangingPunct="1">
              <a:spcAft>
                <a:spcPts val="0"/>
              </a:spcAft>
              <a:defRPr/>
            </a:pPr>
            <a:r>
              <a:rPr lang="en-GB" sz="3600" b="1" u="sng" dirty="0" smtClean="0"/>
              <a:t>Lesson objectives relative mass</a:t>
            </a:r>
          </a:p>
        </p:txBody>
      </p:sp>
      <p:sp>
        <p:nvSpPr>
          <p:cNvPr id="45059" name="Rectangle 3"/>
          <p:cNvSpPr>
            <a:spLocks noGrp="1" noChangeArrowheads="1"/>
          </p:cNvSpPr>
          <p:nvPr>
            <p:ph type="body" sz="half" idx="1"/>
          </p:nvPr>
        </p:nvSpPr>
        <p:spPr>
          <a:xfrm>
            <a:off x="0" y="476250"/>
            <a:ext cx="9144000" cy="6381750"/>
          </a:xfrm>
        </p:spPr>
        <p:txBody>
          <a:bodyPr>
            <a:normAutofit fontScale="92500"/>
          </a:bodyPr>
          <a:lstStyle/>
          <a:p>
            <a:r>
              <a:rPr lang="en-GB" sz="2400" dirty="0" smtClean="0">
                <a:solidFill>
                  <a:srgbClr val="00B050"/>
                </a:solidFill>
              </a:rPr>
              <a:t>Understand the term ‘isotopes’</a:t>
            </a:r>
          </a:p>
          <a:p>
            <a:r>
              <a:rPr lang="en-GB" sz="2400" dirty="0" smtClean="0">
                <a:solidFill>
                  <a:srgbClr val="00B050"/>
                </a:solidFill>
              </a:rPr>
              <a:t>Define the terms ‘relative isotopic mass’ and ‘relative atomic mass’ based on the </a:t>
            </a:r>
            <a:r>
              <a:rPr lang="en-GB" sz="2400" baseline="30000" dirty="0" smtClean="0">
                <a:solidFill>
                  <a:srgbClr val="00B050"/>
                </a:solidFill>
              </a:rPr>
              <a:t>12</a:t>
            </a:r>
            <a:r>
              <a:rPr lang="en-GB" sz="2400" dirty="0" smtClean="0">
                <a:solidFill>
                  <a:srgbClr val="00B050"/>
                </a:solidFill>
              </a:rPr>
              <a:t>C scale</a:t>
            </a:r>
          </a:p>
          <a:p>
            <a:r>
              <a:rPr lang="en-GB" sz="2400" dirty="0" smtClean="0">
                <a:solidFill>
                  <a:srgbClr val="00B050"/>
                </a:solidFill>
              </a:rPr>
              <a:t>Understand the terms ‘relative molecular mass’ and ‘relative formula mass’ including calculating these from relative atomic masses </a:t>
            </a:r>
            <a:br>
              <a:rPr lang="en-GB" sz="2400" dirty="0" smtClean="0">
                <a:solidFill>
                  <a:srgbClr val="00B050"/>
                </a:solidFill>
              </a:rPr>
            </a:br>
            <a:r>
              <a:rPr lang="en-GB" sz="2400" i="1" dirty="0">
                <a:solidFill>
                  <a:srgbClr val="00B050"/>
                </a:solidFill>
              </a:rPr>
              <a:t>Definitions of these terms will not be </a:t>
            </a:r>
            <a:r>
              <a:rPr lang="en-GB" sz="2400" i="1" dirty="0" smtClean="0">
                <a:solidFill>
                  <a:srgbClr val="00B050"/>
                </a:solidFill>
              </a:rPr>
              <a:t>expected.</a:t>
            </a:r>
            <a:br>
              <a:rPr lang="en-GB" sz="2400" i="1" dirty="0" smtClean="0">
                <a:solidFill>
                  <a:srgbClr val="00B050"/>
                </a:solidFill>
              </a:rPr>
            </a:br>
            <a:r>
              <a:rPr lang="en-GB" sz="2400" i="1" dirty="0" smtClean="0">
                <a:solidFill>
                  <a:srgbClr val="00B050"/>
                </a:solidFill>
              </a:rPr>
              <a:t>The </a:t>
            </a:r>
            <a:r>
              <a:rPr lang="en-GB" sz="2400" i="1" dirty="0">
                <a:solidFill>
                  <a:srgbClr val="00B050"/>
                </a:solidFill>
              </a:rPr>
              <a:t>term ‘relative formula mass’ should be used for compounds with </a:t>
            </a:r>
            <a:r>
              <a:rPr lang="en-GB" sz="2400" i="1" dirty="0" smtClean="0">
                <a:solidFill>
                  <a:srgbClr val="00B050"/>
                </a:solidFill>
              </a:rPr>
              <a:t>giant structures.</a:t>
            </a:r>
          </a:p>
          <a:p>
            <a:r>
              <a:rPr lang="en-GB" sz="2400" dirty="0" smtClean="0"/>
              <a:t>Be </a:t>
            </a:r>
            <a:r>
              <a:rPr lang="en-GB" sz="2400" dirty="0"/>
              <a:t>able to analyse and interpret data from mass spectrometry to </a:t>
            </a:r>
            <a:r>
              <a:rPr lang="en-GB" sz="2400" dirty="0" smtClean="0"/>
              <a:t>calculate relative </a:t>
            </a:r>
            <a:r>
              <a:rPr lang="en-GB" sz="2400" dirty="0"/>
              <a:t>atomic mass from relative abundance of isotopes and vice versa</a:t>
            </a:r>
          </a:p>
          <a:p>
            <a:r>
              <a:rPr lang="en-GB" sz="2400" dirty="0"/>
              <a:t>B</a:t>
            </a:r>
            <a:r>
              <a:rPr lang="en-GB" sz="2400" dirty="0" smtClean="0"/>
              <a:t>e </a:t>
            </a:r>
            <a:r>
              <a:rPr lang="en-GB" sz="2400" dirty="0"/>
              <a:t>able to predict the mass spectra, including relative peak heights, for </a:t>
            </a:r>
            <a:r>
              <a:rPr lang="en-GB" sz="2400" dirty="0" smtClean="0"/>
              <a:t>diatomic molecules</a:t>
            </a:r>
            <a:r>
              <a:rPr lang="en-GB" sz="2400" dirty="0"/>
              <a:t>, including chlorine</a:t>
            </a:r>
          </a:p>
          <a:p>
            <a:r>
              <a:rPr lang="en-GB" sz="2400" dirty="0" smtClean="0"/>
              <a:t>Understand </a:t>
            </a:r>
            <a:r>
              <a:rPr lang="en-GB" sz="2400" dirty="0"/>
              <a:t>how mass spectrometry can be used to determine the </a:t>
            </a:r>
            <a:r>
              <a:rPr lang="en-GB" sz="2400" dirty="0" smtClean="0"/>
              <a:t>relative molecular </a:t>
            </a:r>
            <a:r>
              <a:rPr lang="en-GB" sz="2400" dirty="0"/>
              <a:t>mass of a </a:t>
            </a:r>
            <a:r>
              <a:rPr lang="en-GB" sz="2400" dirty="0" smtClean="0"/>
              <a:t>molecule</a:t>
            </a:r>
            <a:br>
              <a:rPr lang="en-GB" sz="2400" dirty="0" smtClean="0"/>
            </a:br>
            <a:r>
              <a:rPr lang="en-GB" sz="2400" i="1" dirty="0" smtClean="0"/>
              <a:t>Limited </a:t>
            </a:r>
            <a:r>
              <a:rPr lang="en-GB" sz="2400" i="1" dirty="0"/>
              <a:t>to the m/z value for the molecular ion, M+, giving the relative </a:t>
            </a:r>
            <a:r>
              <a:rPr lang="en-GB" sz="2400" i="1" dirty="0" smtClean="0"/>
              <a:t>molecular mass </a:t>
            </a:r>
            <a:r>
              <a:rPr lang="en-GB" sz="2400" i="1" dirty="0"/>
              <a:t>of the molecule.</a:t>
            </a:r>
            <a:endParaRPr lang="en-GB"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0825" y="260350"/>
            <a:ext cx="8893175" cy="6337300"/>
          </a:xfrm>
        </p:spPr>
        <p:txBody>
          <a:bodyPr/>
          <a:lstStyle/>
          <a:p>
            <a:pPr>
              <a:buFont typeface="Arial" charset="0"/>
              <a:buNone/>
              <a:defRPr/>
            </a:pPr>
            <a:r>
              <a:rPr lang="en-GB" dirty="0" smtClean="0"/>
              <a:t>Answer the following questions on whiteboards</a:t>
            </a:r>
          </a:p>
          <a:p>
            <a:pPr>
              <a:buFont typeface="Arial" charset="0"/>
              <a:buNone/>
              <a:defRPr/>
            </a:pPr>
            <a:r>
              <a:rPr lang="en-GB" dirty="0" smtClean="0"/>
              <a:t>Calculate the relative atomic mass, </a:t>
            </a:r>
            <a:r>
              <a:rPr lang="en-GB" dirty="0" err="1" smtClean="0"/>
              <a:t>A</a:t>
            </a:r>
            <a:r>
              <a:rPr lang="en-GB" baseline="-25000" dirty="0" err="1" smtClean="0"/>
              <a:t>r</a:t>
            </a:r>
            <a:r>
              <a:rPr lang="en-GB" dirty="0" smtClean="0"/>
              <a:t> , of the following.</a:t>
            </a:r>
          </a:p>
          <a:p>
            <a:pPr>
              <a:buFont typeface="Arial" charset="0"/>
              <a:buNone/>
              <a:defRPr/>
            </a:pPr>
            <a:r>
              <a:rPr lang="en-GB" dirty="0" smtClean="0"/>
              <a:t>Give your answers to 4 significant figures</a:t>
            </a:r>
          </a:p>
          <a:p>
            <a:pPr>
              <a:buFont typeface="Arial" charset="0"/>
              <a:buNone/>
              <a:defRPr/>
            </a:pPr>
            <a:endParaRPr lang="en-GB" dirty="0" smtClean="0"/>
          </a:p>
          <a:p>
            <a:pPr marL="514350" indent="-514350">
              <a:buFont typeface="Arial" charset="0"/>
              <a:buAutoNum type="alphaLcParenR"/>
              <a:defRPr/>
            </a:pPr>
            <a:r>
              <a:rPr lang="en-GB" dirty="0" smtClean="0"/>
              <a:t>Boron contains: 19.77% </a:t>
            </a:r>
            <a:r>
              <a:rPr lang="en-GB" baseline="30000" dirty="0" smtClean="0"/>
              <a:t>10</a:t>
            </a:r>
            <a:r>
              <a:rPr lang="en-GB" dirty="0" smtClean="0"/>
              <a:t>B and 80.23% </a:t>
            </a:r>
            <a:r>
              <a:rPr lang="en-GB" baseline="30000" dirty="0" smtClean="0"/>
              <a:t>11</a:t>
            </a:r>
            <a:r>
              <a:rPr lang="en-GB" dirty="0" smtClean="0"/>
              <a:t>B</a:t>
            </a:r>
            <a:br>
              <a:rPr lang="en-GB" dirty="0" smtClean="0"/>
            </a:br>
            <a:endParaRPr lang="en-GB" dirty="0" smtClean="0"/>
          </a:p>
          <a:p>
            <a:pPr marL="514350" indent="-514350">
              <a:buFont typeface="Arial" charset="0"/>
              <a:buAutoNum type="alphaLcParenR"/>
              <a:defRPr/>
            </a:pPr>
            <a:r>
              <a:rPr lang="en-GB" dirty="0" smtClean="0"/>
              <a:t>Silicon contains: 92.18% </a:t>
            </a:r>
            <a:r>
              <a:rPr lang="en-GB" baseline="30000" dirty="0" smtClean="0"/>
              <a:t>28</a:t>
            </a:r>
            <a:r>
              <a:rPr lang="en-GB" dirty="0" smtClean="0"/>
              <a:t>Si ; 4.70% </a:t>
            </a:r>
            <a:r>
              <a:rPr lang="en-GB" baseline="30000" dirty="0" smtClean="0"/>
              <a:t>29</a:t>
            </a:r>
            <a:r>
              <a:rPr lang="en-GB" dirty="0" smtClean="0"/>
              <a:t>Si ; and 3.12% </a:t>
            </a:r>
            <a:r>
              <a:rPr lang="en-GB" baseline="30000" dirty="0" smtClean="0"/>
              <a:t>30</a:t>
            </a:r>
            <a:r>
              <a:rPr lang="en-GB" dirty="0" smtClean="0"/>
              <a:t>Si</a:t>
            </a:r>
            <a:br>
              <a:rPr lang="en-GB" dirty="0" smtClean="0"/>
            </a:br>
            <a:endParaRPr lang="en-GB" dirty="0" smtClean="0"/>
          </a:p>
          <a:p>
            <a:pPr marL="514350" indent="-514350">
              <a:buFont typeface="Arial" charset="0"/>
              <a:buAutoNum type="alphaLcParenR"/>
              <a:defRPr/>
            </a:pPr>
            <a:r>
              <a:rPr lang="en-GB" dirty="0" smtClean="0"/>
              <a:t>Chromium contains: 4.31% </a:t>
            </a:r>
            <a:r>
              <a:rPr lang="en-GB" baseline="30000" dirty="0" smtClean="0"/>
              <a:t>50</a:t>
            </a:r>
            <a:r>
              <a:rPr lang="en-GB" dirty="0" smtClean="0"/>
              <a:t>Cr; 83.76% </a:t>
            </a:r>
            <a:r>
              <a:rPr lang="en-GB" baseline="30000" dirty="0" smtClean="0"/>
              <a:t>52</a:t>
            </a:r>
            <a:r>
              <a:rPr lang="en-GB" dirty="0" smtClean="0"/>
              <a:t>Cr; 9.55% </a:t>
            </a:r>
            <a:r>
              <a:rPr lang="en-GB" baseline="30000" dirty="0" smtClean="0"/>
              <a:t>53</a:t>
            </a:r>
            <a:r>
              <a:rPr lang="en-GB" dirty="0" smtClean="0"/>
              <a:t>Cr; and 2.38% </a:t>
            </a:r>
            <a:r>
              <a:rPr lang="en-GB" baseline="30000" dirty="0" smtClean="0"/>
              <a:t>54</a:t>
            </a:r>
            <a:r>
              <a:rPr lang="en-GB" dirty="0" smtClean="0"/>
              <a:t>Cr</a:t>
            </a:r>
          </a:p>
        </p:txBody>
      </p:sp>
      <p:sp>
        <p:nvSpPr>
          <p:cNvPr id="5" name="TextBox 4"/>
          <p:cNvSpPr txBox="1"/>
          <p:nvPr/>
        </p:nvSpPr>
        <p:spPr>
          <a:xfrm>
            <a:off x="1042988" y="3213100"/>
            <a:ext cx="3097212" cy="523875"/>
          </a:xfrm>
          <a:prstGeom prst="rect">
            <a:avLst/>
          </a:prstGeom>
          <a:noFill/>
        </p:spPr>
        <p:txBody>
          <a:bodyPr>
            <a:spAutoFit/>
          </a:bodyPr>
          <a:lstStyle/>
          <a:p>
            <a:pPr>
              <a:defRPr/>
            </a:pPr>
            <a:r>
              <a:rPr lang="en-GB" sz="2800" dirty="0">
                <a:solidFill>
                  <a:srgbClr val="FF0000"/>
                </a:solidFill>
                <a:latin typeface="+mn-lt"/>
              </a:rPr>
              <a:t>10.80</a:t>
            </a:r>
          </a:p>
        </p:txBody>
      </p:sp>
      <p:sp>
        <p:nvSpPr>
          <p:cNvPr id="6" name="TextBox 5"/>
          <p:cNvSpPr txBox="1"/>
          <p:nvPr/>
        </p:nvSpPr>
        <p:spPr>
          <a:xfrm>
            <a:off x="1692275" y="4581525"/>
            <a:ext cx="3095625" cy="522288"/>
          </a:xfrm>
          <a:prstGeom prst="rect">
            <a:avLst/>
          </a:prstGeom>
          <a:noFill/>
        </p:spPr>
        <p:txBody>
          <a:bodyPr>
            <a:spAutoFit/>
          </a:bodyPr>
          <a:lstStyle/>
          <a:p>
            <a:pPr>
              <a:defRPr/>
            </a:pPr>
            <a:r>
              <a:rPr lang="en-GB" sz="2800" dirty="0">
                <a:solidFill>
                  <a:srgbClr val="FF0000"/>
                </a:solidFill>
                <a:latin typeface="+mn-lt"/>
              </a:rPr>
              <a:t>28.11</a:t>
            </a:r>
          </a:p>
        </p:txBody>
      </p:sp>
      <p:sp>
        <p:nvSpPr>
          <p:cNvPr id="7" name="TextBox 6"/>
          <p:cNvSpPr txBox="1"/>
          <p:nvPr/>
        </p:nvSpPr>
        <p:spPr>
          <a:xfrm>
            <a:off x="2484438" y="6021388"/>
            <a:ext cx="3095625" cy="523875"/>
          </a:xfrm>
          <a:prstGeom prst="rect">
            <a:avLst/>
          </a:prstGeom>
          <a:noFill/>
        </p:spPr>
        <p:txBody>
          <a:bodyPr>
            <a:spAutoFit/>
          </a:bodyPr>
          <a:lstStyle/>
          <a:p>
            <a:pPr>
              <a:defRPr/>
            </a:pPr>
            <a:r>
              <a:rPr lang="en-GB" sz="2800" dirty="0">
                <a:solidFill>
                  <a:srgbClr val="FF0000"/>
                </a:solidFill>
                <a:latin typeface="+mn-lt"/>
              </a:rPr>
              <a:t>52.06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0825" y="260350"/>
            <a:ext cx="8893175" cy="6337300"/>
          </a:xfrm>
        </p:spPr>
        <p:txBody>
          <a:bodyPr/>
          <a:lstStyle/>
          <a:p>
            <a:pPr>
              <a:buFont typeface="Arial" charset="0"/>
              <a:buNone/>
              <a:defRPr/>
            </a:pPr>
            <a:r>
              <a:rPr lang="en-GB" dirty="0" smtClean="0"/>
              <a:t>Answer the following questions on whiteboards</a:t>
            </a:r>
          </a:p>
          <a:p>
            <a:pPr>
              <a:buFont typeface="Arial" charset="0"/>
              <a:buNone/>
              <a:defRPr/>
            </a:pPr>
            <a:r>
              <a:rPr lang="en-GB" dirty="0" smtClean="0"/>
              <a:t>Use </a:t>
            </a:r>
            <a:r>
              <a:rPr lang="en-GB" dirty="0" err="1" smtClean="0"/>
              <a:t>A</a:t>
            </a:r>
            <a:r>
              <a:rPr lang="en-GB" baseline="-25000" dirty="0" err="1" smtClean="0"/>
              <a:t>r</a:t>
            </a:r>
            <a:r>
              <a:rPr lang="en-GB" dirty="0" smtClean="0"/>
              <a:t> values from the Periodic Table to calculate the relative molecular mass of the following.</a:t>
            </a:r>
          </a:p>
          <a:p>
            <a:pPr marL="514350" indent="-514350">
              <a:buFont typeface="Arial" charset="0"/>
              <a:buAutoNum type="alphaLcParenR"/>
              <a:defRPr/>
            </a:pPr>
            <a:r>
              <a:rPr lang="en-GB" dirty="0" err="1" smtClean="0"/>
              <a:t>HCl</a:t>
            </a:r>
            <a:r>
              <a:rPr lang="en-GB" dirty="0" smtClean="0"/>
              <a:t/>
            </a:r>
            <a:br>
              <a:rPr lang="en-GB" dirty="0" smtClean="0"/>
            </a:br>
            <a:endParaRPr lang="en-GB" dirty="0" smtClean="0"/>
          </a:p>
          <a:p>
            <a:pPr marL="514350" indent="-514350">
              <a:buFont typeface="Arial" charset="0"/>
              <a:buAutoNum type="alphaLcParenR"/>
              <a:defRPr/>
            </a:pPr>
            <a:r>
              <a:rPr lang="en-GB" dirty="0" smtClean="0"/>
              <a:t>CO</a:t>
            </a:r>
            <a:r>
              <a:rPr lang="en-GB" baseline="-25000" dirty="0" smtClean="0"/>
              <a:t>2</a:t>
            </a:r>
            <a:r>
              <a:rPr lang="en-GB" dirty="0" smtClean="0"/>
              <a:t/>
            </a:r>
            <a:br>
              <a:rPr lang="en-GB" dirty="0" smtClean="0"/>
            </a:br>
            <a:endParaRPr lang="en-GB" dirty="0" smtClean="0"/>
          </a:p>
          <a:p>
            <a:pPr marL="514350" indent="-514350">
              <a:buFont typeface="Arial" charset="0"/>
              <a:buAutoNum type="alphaLcParenR"/>
              <a:defRPr/>
            </a:pPr>
            <a:r>
              <a:rPr lang="en-GB" dirty="0" smtClean="0"/>
              <a:t>H</a:t>
            </a:r>
            <a:r>
              <a:rPr lang="en-GB" baseline="-25000" dirty="0" smtClean="0"/>
              <a:t>2</a:t>
            </a:r>
            <a:r>
              <a:rPr lang="en-GB" dirty="0" smtClean="0"/>
              <a:t>S</a:t>
            </a:r>
            <a:br>
              <a:rPr lang="en-GB" dirty="0" smtClean="0"/>
            </a:br>
            <a:endParaRPr lang="en-GB" dirty="0" smtClean="0"/>
          </a:p>
          <a:p>
            <a:pPr marL="514350" indent="-514350">
              <a:buFont typeface="Arial" charset="0"/>
              <a:buAutoNum type="alphaLcParenR"/>
              <a:defRPr/>
            </a:pPr>
            <a:r>
              <a:rPr lang="en-GB" dirty="0" smtClean="0"/>
              <a:t>NH</a:t>
            </a:r>
            <a:r>
              <a:rPr lang="en-GB" baseline="-25000" dirty="0" smtClean="0"/>
              <a:t>3</a:t>
            </a:r>
            <a:r>
              <a:rPr lang="en-GB" dirty="0" smtClean="0"/>
              <a:t/>
            </a:r>
            <a:br>
              <a:rPr lang="en-GB" dirty="0" smtClean="0"/>
            </a:br>
            <a:endParaRPr lang="en-GB" dirty="0" smtClean="0"/>
          </a:p>
          <a:p>
            <a:pPr marL="514350" indent="-514350">
              <a:buFont typeface="Arial" charset="0"/>
              <a:buAutoNum type="alphaLcParenR"/>
              <a:defRPr/>
            </a:pPr>
            <a:r>
              <a:rPr lang="en-GB" dirty="0" smtClean="0"/>
              <a:t>H</a:t>
            </a:r>
            <a:r>
              <a:rPr lang="en-GB" baseline="-25000" dirty="0" smtClean="0"/>
              <a:t>2</a:t>
            </a:r>
            <a:r>
              <a:rPr lang="en-GB" dirty="0" smtClean="0"/>
              <a:t>SO</a:t>
            </a:r>
            <a:r>
              <a:rPr lang="en-GB" baseline="-25000" dirty="0" smtClean="0"/>
              <a:t>4</a:t>
            </a:r>
          </a:p>
        </p:txBody>
      </p:sp>
      <p:sp>
        <p:nvSpPr>
          <p:cNvPr id="4" name="TextBox 3"/>
          <p:cNvSpPr txBox="1"/>
          <p:nvPr/>
        </p:nvSpPr>
        <p:spPr>
          <a:xfrm>
            <a:off x="1908175" y="1773238"/>
            <a:ext cx="3095625" cy="522287"/>
          </a:xfrm>
          <a:prstGeom prst="rect">
            <a:avLst/>
          </a:prstGeom>
          <a:noFill/>
        </p:spPr>
        <p:txBody>
          <a:bodyPr>
            <a:spAutoFit/>
          </a:bodyPr>
          <a:lstStyle/>
          <a:p>
            <a:pPr>
              <a:defRPr/>
            </a:pPr>
            <a:r>
              <a:rPr lang="en-GB" sz="2800" dirty="0">
                <a:solidFill>
                  <a:srgbClr val="FF0000"/>
                </a:solidFill>
                <a:latin typeface="+mn-lt"/>
              </a:rPr>
              <a:t>36.5</a:t>
            </a:r>
          </a:p>
        </p:txBody>
      </p:sp>
      <p:sp>
        <p:nvSpPr>
          <p:cNvPr id="5" name="TextBox 4"/>
          <p:cNvSpPr txBox="1"/>
          <p:nvPr/>
        </p:nvSpPr>
        <p:spPr>
          <a:xfrm>
            <a:off x="1835150" y="2708275"/>
            <a:ext cx="3097213" cy="523875"/>
          </a:xfrm>
          <a:prstGeom prst="rect">
            <a:avLst/>
          </a:prstGeom>
          <a:noFill/>
        </p:spPr>
        <p:txBody>
          <a:bodyPr>
            <a:spAutoFit/>
          </a:bodyPr>
          <a:lstStyle/>
          <a:p>
            <a:pPr>
              <a:defRPr/>
            </a:pPr>
            <a:r>
              <a:rPr lang="en-GB" sz="2800" dirty="0">
                <a:solidFill>
                  <a:srgbClr val="FF0000"/>
                </a:solidFill>
                <a:latin typeface="+mn-lt"/>
              </a:rPr>
              <a:t>44.0</a:t>
            </a:r>
          </a:p>
        </p:txBody>
      </p:sp>
      <p:sp>
        <p:nvSpPr>
          <p:cNvPr id="6" name="TextBox 5"/>
          <p:cNvSpPr txBox="1"/>
          <p:nvPr/>
        </p:nvSpPr>
        <p:spPr>
          <a:xfrm>
            <a:off x="1692275" y="3500438"/>
            <a:ext cx="3095625" cy="523875"/>
          </a:xfrm>
          <a:prstGeom prst="rect">
            <a:avLst/>
          </a:prstGeom>
          <a:noFill/>
        </p:spPr>
        <p:txBody>
          <a:bodyPr>
            <a:spAutoFit/>
          </a:bodyPr>
          <a:lstStyle/>
          <a:p>
            <a:pPr>
              <a:defRPr/>
            </a:pPr>
            <a:r>
              <a:rPr lang="en-GB" sz="2800" dirty="0">
                <a:solidFill>
                  <a:srgbClr val="FF0000"/>
                </a:solidFill>
                <a:latin typeface="+mn-lt"/>
              </a:rPr>
              <a:t>34.1</a:t>
            </a:r>
          </a:p>
        </p:txBody>
      </p:sp>
      <p:sp>
        <p:nvSpPr>
          <p:cNvPr id="7" name="TextBox 6"/>
          <p:cNvSpPr txBox="1"/>
          <p:nvPr/>
        </p:nvSpPr>
        <p:spPr>
          <a:xfrm>
            <a:off x="1763713" y="4508500"/>
            <a:ext cx="3095625" cy="523875"/>
          </a:xfrm>
          <a:prstGeom prst="rect">
            <a:avLst/>
          </a:prstGeom>
          <a:noFill/>
        </p:spPr>
        <p:txBody>
          <a:bodyPr>
            <a:spAutoFit/>
          </a:bodyPr>
          <a:lstStyle/>
          <a:p>
            <a:pPr>
              <a:defRPr/>
            </a:pPr>
            <a:r>
              <a:rPr lang="en-GB" sz="2800" dirty="0">
                <a:solidFill>
                  <a:srgbClr val="FF0000"/>
                </a:solidFill>
                <a:latin typeface="+mn-lt"/>
              </a:rPr>
              <a:t>17.0</a:t>
            </a:r>
          </a:p>
        </p:txBody>
      </p:sp>
      <p:sp>
        <p:nvSpPr>
          <p:cNvPr id="8" name="TextBox 7"/>
          <p:cNvSpPr txBox="1"/>
          <p:nvPr/>
        </p:nvSpPr>
        <p:spPr>
          <a:xfrm>
            <a:off x="1979613" y="5516563"/>
            <a:ext cx="3097212" cy="523875"/>
          </a:xfrm>
          <a:prstGeom prst="rect">
            <a:avLst/>
          </a:prstGeom>
          <a:noFill/>
        </p:spPr>
        <p:txBody>
          <a:bodyPr>
            <a:spAutoFit/>
          </a:bodyPr>
          <a:lstStyle/>
          <a:p>
            <a:pPr>
              <a:defRPr/>
            </a:pPr>
            <a:r>
              <a:rPr lang="en-GB" sz="2800" dirty="0">
                <a:solidFill>
                  <a:srgbClr val="FF0000"/>
                </a:solidFill>
                <a:latin typeface="+mn-lt"/>
              </a:rPr>
              <a:t>98.1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0825" y="260350"/>
            <a:ext cx="8893175" cy="6337300"/>
          </a:xfrm>
        </p:spPr>
        <p:txBody>
          <a:bodyPr/>
          <a:lstStyle/>
          <a:p>
            <a:pPr>
              <a:buFont typeface="Arial" charset="0"/>
              <a:buNone/>
              <a:defRPr/>
            </a:pPr>
            <a:r>
              <a:rPr lang="en-GB" dirty="0" smtClean="0"/>
              <a:t>Answer the following questions on whiteboards</a:t>
            </a:r>
          </a:p>
          <a:p>
            <a:pPr>
              <a:buFont typeface="Arial" charset="0"/>
              <a:buNone/>
              <a:defRPr/>
            </a:pPr>
            <a:r>
              <a:rPr lang="en-GB" dirty="0" smtClean="0"/>
              <a:t>Use </a:t>
            </a:r>
            <a:r>
              <a:rPr lang="en-GB" dirty="0" err="1" smtClean="0"/>
              <a:t>A</a:t>
            </a:r>
            <a:r>
              <a:rPr lang="en-GB" baseline="-25000" dirty="0" err="1" smtClean="0"/>
              <a:t>r</a:t>
            </a:r>
            <a:r>
              <a:rPr lang="en-GB" dirty="0" smtClean="0"/>
              <a:t> values from the Periodic Table to calculate the relative formula mass of the following.</a:t>
            </a:r>
          </a:p>
          <a:p>
            <a:pPr marL="514350" indent="-514350">
              <a:buFont typeface="Arial" charset="0"/>
              <a:buAutoNum type="alphaLcParenR"/>
              <a:defRPr/>
            </a:pPr>
            <a:r>
              <a:rPr lang="en-GB" dirty="0" smtClean="0"/>
              <a:t>Fe</a:t>
            </a:r>
            <a:r>
              <a:rPr lang="en-GB" baseline="-25000" dirty="0" smtClean="0"/>
              <a:t>2</a:t>
            </a:r>
            <a:r>
              <a:rPr lang="en-GB" dirty="0" smtClean="0"/>
              <a:t>O</a:t>
            </a:r>
            <a:r>
              <a:rPr lang="en-GB" baseline="-25000" dirty="0" smtClean="0"/>
              <a:t>3</a:t>
            </a:r>
            <a:r>
              <a:rPr lang="en-GB" dirty="0" smtClean="0"/>
              <a:t/>
            </a:r>
            <a:br>
              <a:rPr lang="en-GB" dirty="0" smtClean="0"/>
            </a:br>
            <a:endParaRPr lang="en-GB" dirty="0" smtClean="0"/>
          </a:p>
          <a:p>
            <a:pPr marL="514350" indent="-514350">
              <a:buFont typeface="Arial" charset="0"/>
              <a:buAutoNum type="alphaLcParenR"/>
              <a:defRPr/>
            </a:pPr>
            <a:r>
              <a:rPr lang="en-GB" dirty="0" smtClean="0"/>
              <a:t>Na</a:t>
            </a:r>
            <a:r>
              <a:rPr lang="en-GB" baseline="-25000" dirty="0" smtClean="0"/>
              <a:t>2</a:t>
            </a:r>
            <a:r>
              <a:rPr lang="en-GB" dirty="0" smtClean="0"/>
              <a:t>O</a:t>
            </a:r>
            <a:br>
              <a:rPr lang="en-GB" dirty="0" smtClean="0"/>
            </a:br>
            <a:endParaRPr lang="en-GB" dirty="0" smtClean="0"/>
          </a:p>
          <a:p>
            <a:pPr marL="514350" indent="-514350">
              <a:buFont typeface="Arial" charset="0"/>
              <a:buAutoNum type="alphaLcParenR"/>
              <a:defRPr/>
            </a:pPr>
            <a:r>
              <a:rPr lang="en-GB" dirty="0" err="1" smtClean="0"/>
              <a:t>Pb</a:t>
            </a:r>
            <a:r>
              <a:rPr lang="en-GB" dirty="0" smtClean="0"/>
              <a:t>(NO</a:t>
            </a:r>
            <a:r>
              <a:rPr lang="en-GB" baseline="-25000" dirty="0" smtClean="0"/>
              <a:t>3</a:t>
            </a:r>
            <a:r>
              <a:rPr lang="en-GB" dirty="0" smtClean="0"/>
              <a:t>)</a:t>
            </a:r>
            <a:r>
              <a:rPr lang="en-GB" baseline="-25000" dirty="0" smtClean="0"/>
              <a:t>2</a:t>
            </a:r>
            <a:r>
              <a:rPr lang="en-GB" dirty="0" smtClean="0"/>
              <a:t/>
            </a:r>
            <a:br>
              <a:rPr lang="en-GB" dirty="0" smtClean="0"/>
            </a:br>
            <a:endParaRPr lang="en-GB" dirty="0" smtClean="0"/>
          </a:p>
          <a:p>
            <a:pPr marL="514350" indent="-514350">
              <a:buFont typeface="Arial" charset="0"/>
              <a:buAutoNum type="alphaLcParenR"/>
              <a:defRPr/>
            </a:pPr>
            <a:r>
              <a:rPr lang="en-GB" dirty="0" smtClean="0"/>
              <a:t>(NH</a:t>
            </a:r>
            <a:r>
              <a:rPr lang="en-GB" baseline="-25000" dirty="0" smtClean="0"/>
              <a:t>4</a:t>
            </a:r>
            <a:r>
              <a:rPr lang="en-GB" dirty="0" smtClean="0"/>
              <a:t>)</a:t>
            </a:r>
            <a:r>
              <a:rPr lang="en-GB" baseline="-25000" dirty="0" smtClean="0"/>
              <a:t>2</a:t>
            </a:r>
            <a:r>
              <a:rPr lang="en-GB" dirty="0" smtClean="0"/>
              <a:t>SO</a:t>
            </a:r>
            <a:r>
              <a:rPr lang="en-GB" baseline="-25000" dirty="0" smtClean="0"/>
              <a:t>4</a:t>
            </a:r>
            <a:r>
              <a:rPr lang="en-GB" dirty="0" smtClean="0"/>
              <a:t/>
            </a:r>
            <a:br>
              <a:rPr lang="en-GB" dirty="0" smtClean="0"/>
            </a:br>
            <a:endParaRPr lang="en-GB" dirty="0" smtClean="0"/>
          </a:p>
          <a:p>
            <a:pPr marL="514350" indent="-514350">
              <a:buFont typeface="Arial" charset="0"/>
              <a:buAutoNum type="alphaLcParenR"/>
              <a:defRPr/>
            </a:pPr>
            <a:r>
              <a:rPr lang="en-GB" dirty="0" smtClean="0"/>
              <a:t>Ca</a:t>
            </a:r>
            <a:r>
              <a:rPr lang="en-GB" baseline="-25000" dirty="0" smtClean="0"/>
              <a:t>3</a:t>
            </a:r>
            <a:r>
              <a:rPr lang="en-GB" dirty="0" smtClean="0"/>
              <a:t>(PO</a:t>
            </a:r>
            <a:r>
              <a:rPr lang="en-GB" baseline="-25000" dirty="0" smtClean="0"/>
              <a:t>4</a:t>
            </a:r>
            <a:r>
              <a:rPr lang="en-GB" dirty="0" smtClean="0"/>
              <a:t>)</a:t>
            </a:r>
            <a:r>
              <a:rPr lang="en-GB" baseline="-25000" dirty="0" smtClean="0"/>
              <a:t>2</a:t>
            </a:r>
          </a:p>
        </p:txBody>
      </p:sp>
      <p:sp>
        <p:nvSpPr>
          <p:cNvPr id="4" name="TextBox 3"/>
          <p:cNvSpPr txBox="1"/>
          <p:nvPr/>
        </p:nvSpPr>
        <p:spPr>
          <a:xfrm>
            <a:off x="1908175" y="1773238"/>
            <a:ext cx="3095625" cy="522287"/>
          </a:xfrm>
          <a:prstGeom prst="rect">
            <a:avLst/>
          </a:prstGeom>
          <a:noFill/>
        </p:spPr>
        <p:txBody>
          <a:bodyPr>
            <a:spAutoFit/>
          </a:bodyPr>
          <a:lstStyle/>
          <a:p>
            <a:pPr>
              <a:defRPr/>
            </a:pPr>
            <a:r>
              <a:rPr lang="en-GB" sz="2800" dirty="0">
                <a:solidFill>
                  <a:srgbClr val="FF0000"/>
                </a:solidFill>
                <a:latin typeface="+mn-lt"/>
              </a:rPr>
              <a:t>159.6</a:t>
            </a:r>
          </a:p>
        </p:txBody>
      </p:sp>
      <p:sp>
        <p:nvSpPr>
          <p:cNvPr id="5" name="TextBox 4"/>
          <p:cNvSpPr txBox="1"/>
          <p:nvPr/>
        </p:nvSpPr>
        <p:spPr>
          <a:xfrm>
            <a:off x="1835150" y="2636838"/>
            <a:ext cx="3097213" cy="523875"/>
          </a:xfrm>
          <a:prstGeom prst="rect">
            <a:avLst/>
          </a:prstGeom>
          <a:noFill/>
        </p:spPr>
        <p:txBody>
          <a:bodyPr>
            <a:spAutoFit/>
          </a:bodyPr>
          <a:lstStyle/>
          <a:p>
            <a:pPr>
              <a:defRPr/>
            </a:pPr>
            <a:r>
              <a:rPr lang="en-GB" sz="2800" dirty="0">
                <a:solidFill>
                  <a:srgbClr val="FF0000"/>
                </a:solidFill>
                <a:latin typeface="+mn-lt"/>
              </a:rPr>
              <a:t>62.0</a:t>
            </a:r>
          </a:p>
        </p:txBody>
      </p:sp>
      <p:sp>
        <p:nvSpPr>
          <p:cNvPr id="6" name="TextBox 5"/>
          <p:cNvSpPr txBox="1"/>
          <p:nvPr/>
        </p:nvSpPr>
        <p:spPr>
          <a:xfrm>
            <a:off x="2627313" y="3500438"/>
            <a:ext cx="3097212" cy="523875"/>
          </a:xfrm>
          <a:prstGeom prst="rect">
            <a:avLst/>
          </a:prstGeom>
          <a:noFill/>
        </p:spPr>
        <p:txBody>
          <a:bodyPr>
            <a:spAutoFit/>
          </a:bodyPr>
          <a:lstStyle/>
          <a:p>
            <a:pPr>
              <a:defRPr/>
            </a:pPr>
            <a:r>
              <a:rPr lang="en-GB" sz="2800" dirty="0">
                <a:solidFill>
                  <a:srgbClr val="FF0000"/>
                </a:solidFill>
                <a:latin typeface="+mn-lt"/>
              </a:rPr>
              <a:t>331.2</a:t>
            </a:r>
          </a:p>
        </p:txBody>
      </p:sp>
      <p:sp>
        <p:nvSpPr>
          <p:cNvPr id="7" name="TextBox 6"/>
          <p:cNvSpPr txBox="1"/>
          <p:nvPr/>
        </p:nvSpPr>
        <p:spPr>
          <a:xfrm>
            <a:off x="2700338" y="4508500"/>
            <a:ext cx="3095625" cy="523875"/>
          </a:xfrm>
          <a:prstGeom prst="rect">
            <a:avLst/>
          </a:prstGeom>
          <a:noFill/>
        </p:spPr>
        <p:txBody>
          <a:bodyPr>
            <a:spAutoFit/>
          </a:bodyPr>
          <a:lstStyle/>
          <a:p>
            <a:pPr>
              <a:defRPr/>
            </a:pPr>
            <a:r>
              <a:rPr lang="en-GB" sz="2800" dirty="0">
                <a:solidFill>
                  <a:srgbClr val="FF0000"/>
                </a:solidFill>
                <a:latin typeface="+mn-lt"/>
              </a:rPr>
              <a:t>132.1</a:t>
            </a:r>
          </a:p>
        </p:txBody>
      </p:sp>
      <p:sp>
        <p:nvSpPr>
          <p:cNvPr id="8" name="TextBox 7"/>
          <p:cNvSpPr txBox="1"/>
          <p:nvPr/>
        </p:nvSpPr>
        <p:spPr>
          <a:xfrm>
            <a:off x="2771775" y="5445125"/>
            <a:ext cx="3095625" cy="523875"/>
          </a:xfrm>
          <a:prstGeom prst="rect">
            <a:avLst/>
          </a:prstGeom>
          <a:noFill/>
        </p:spPr>
        <p:txBody>
          <a:bodyPr>
            <a:spAutoFit/>
          </a:bodyPr>
          <a:lstStyle/>
          <a:p>
            <a:pPr>
              <a:defRPr/>
            </a:pPr>
            <a:r>
              <a:rPr lang="en-GB" sz="2800" dirty="0">
                <a:solidFill>
                  <a:srgbClr val="FF0000"/>
                </a:solidFill>
                <a:latin typeface="+mn-lt"/>
              </a:rPr>
              <a:t>310.3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549275"/>
          </a:xfrm>
        </p:spPr>
        <p:txBody>
          <a:bodyPr rtlCol="0">
            <a:normAutofit fontScale="90000"/>
          </a:bodyPr>
          <a:lstStyle/>
          <a:p>
            <a:pPr eaLnBrk="1" fontAlgn="auto" hangingPunct="1">
              <a:spcAft>
                <a:spcPts val="0"/>
              </a:spcAft>
              <a:defRPr/>
            </a:pPr>
            <a:r>
              <a:rPr lang="en-GB" sz="3600" b="1" u="sng" dirty="0" smtClean="0"/>
              <a:t>Lesson objectives relative mass</a:t>
            </a:r>
          </a:p>
        </p:txBody>
      </p:sp>
      <p:sp>
        <p:nvSpPr>
          <p:cNvPr id="45059" name="Rectangle 3"/>
          <p:cNvSpPr>
            <a:spLocks noGrp="1" noChangeArrowheads="1"/>
          </p:cNvSpPr>
          <p:nvPr>
            <p:ph type="body" sz="half" idx="1"/>
          </p:nvPr>
        </p:nvSpPr>
        <p:spPr>
          <a:xfrm>
            <a:off x="0" y="476250"/>
            <a:ext cx="9144000" cy="6381750"/>
          </a:xfrm>
        </p:spPr>
        <p:txBody>
          <a:bodyPr>
            <a:normAutofit fontScale="92500"/>
          </a:bodyPr>
          <a:lstStyle/>
          <a:p>
            <a:r>
              <a:rPr lang="en-GB" sz="2400" dirty="0" smtClean="0"/>
              <a:t>Understand the term ‘isotopes’</a:t>
            </a:r>
          </a:p>
          <a:p>
            <a:r>
              <a:rPr lang="en-GB" sz="2400" dirty="0" smtClean="0"/>
              <a:t>Define the terms ‘relative isotopic mass’ and ‘relative atomic mass’ based on the </a:t>
            </a:r>
            <a:r>
              <a:rPr lang="en-GB" sz="2400" baseline="30000" dirty="0" smtClean="0"/>
              <a:t>12</a:t>
            </a:r>
            <a:r>
              <a:rPr lang="en-GB" sz="2400" dirty="0" smtClean="0"/>
              <a:t>C scale</a:t>
            </a:r>
          </a:p>
          <a:p>
            <a:r>
              <a:rPr lang="en-GB" sz="2400" dirty="0" smtClean="0"/>
              <a:t>Understand the terms ‘relative molecular mass’ and ‘relative formula mass’ including calculating these from relative atomic masses </a:t>
            </a:r>
            <a:br>
              <a:rPr lang="en-GB" sz="2400" dirty="0" smtClean="0"/>
            </a:br>
            <a:r>
              <a:rPr lang="en-GB" sz="2400" i="1" dirty="0"/>
              <a:t>Definitions of these terms will not be </a:t>
            </a:r>
            <a:r>
              <a:rPr lang="en-GB" sz="2400" i="1" dirty="0" smtClean="0"/>
              <a:t>expected.</a:t>
            </a:r>
            <a:br>
              <a:rPr lang="en-GB" sz="2400" i="1" dirty="0" smtClean="0"/>
            </a:br>
            <a:r>
              <a:rPr lang="en-GB" sz="2400" i="1" dirty="0" smtClean="0"/>
              <a:t>The </a:t>
            </a:r>
            <a:r>
              <a:rPr lang="en-GB" sz="2400" i="1" dirty="0"/>
              <a:t>term ‘relative formula mass’ should be used for compounds with </a:t>
            </a:r>
            <a:r>
              <a:rPr lang="en-GB" sz="2400" i="1" dirty="0" smtClean="0"/>
              <a:t>giant structures.</a:t>
            </a:r>
          </a:p>
          <a:p>
            <a:r>
              <a:rPr lang="en-GB" sz="2400" dirty="0" smtClean="0"/>
              <a:t>Be </a:t>
            </a:r>
            <a:r>
              <a:rPr lang="en-GB" sz="2400" dirty="0"/>
              <a:t>able to analyse and interpret data from mass spectrometry to </a:t>
            </a:r>
            <a:r>
              <a:rPr lang="en-GB" sz="2400" dirty="0" smtClean="0"/>
              <a:t>calculate relative </a:t>
            </a:r>
            <a:r>
              <a:rPr lang="en-GB" sz="2400" dirty="0"/>
              <a:t>atomic mass from relative abundance of isotopes and vice versa</a:t>
            </a:r>
          </a:p>
          <a:p>
            <a:r>
              <a:rPr lang="en-GB" sz="2400" dirty="0"/>
              <a:t>B</a:t>
            </a:r>
            <a:r>
              <a:rPr lang="en-GB" sz="2400" dirty="0" smtClean="0"/>
              <a:t>e </a:t>
            </a:r>
            <a:r>
              <a:rPr lang="en-GB" sz="2400" dirty="0"/>
              <a:t>able to predict the mass spectra, including relative peak heights, for </a:t>
            </a:r>
            <a:r>
              <a:rPr lang="en-GB" sz="2400" dirty="0" smtClean="0"/>
              <a:t>diatomic molecules</a:t>
            </a:r>
            <a:r>
              <a:rPr lang="en-GB" sz="2400" dirty="0"/>
              <a:t>, including chlorine</a:t>
            </a:r>
          </a:p>
          <a:p>
            <a:r>
              <a:rPr lang="en-GB" sz="2400" dirty="0" smtClean="0"/>
              <a:t>Understand </a:t>
            </a:r>
            <a:r>
              <a:rPr lang="en-GB" sz="2400" dirty="0"/>
              <a:t>how mass spectrometry can be used to determine the </a:t>
            </a:r>
            <a:r>
              <a:rPr lang="en-GB" sz="2400" dirty="0" smtClean="0"/>
              <a:t>relative molecular </a:t>
            </a:r>
            <a:r>
              <a:rPr lang="en-GB" sz="2400" dirty="0"/>
              <a:t>mass of a </a:t>
            </a:r>
            <a:r>
              <a:rPr lang="en-GB" sz="2400" dirty="0" smtClean="0"/>
              <a:t>molecule</a:t>
            </a:r>
            <a:br>
              <a:rPr lang="en-GB" sz="2400" dirty="0" smtClean="0"/>
            </a:br>
            <a:r>
              <a:rPr lang="en-GB" sz="2400" i="1" dirty="0" smtClean="0"/>
              <a:t>Limited </a:t>
            </a:r>
            <a:r>
              <a:rPr lang="en-GB" sz="2400" i="1" dirty="0"/>
              <a:t>to the m/z value for the molecular ion, M+, giving the relative </a:t>
            </a:r>
            <a:r>
              <a:rPr lang="en-GB" sz="2400" i="1" dirty="0" smtClean="0"/>
              <a:t>molecular mass </a:t>
            </a:r>
            <a:r>
              <a:rPr lang="en-GB" sz="2400" i="1" dirty="0"/>
              <a:t>of the molecule.</a:t>
            </a:r>
            <a:endParaRPr lang="en-GB"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549275"/>
          </a:xfrm>
        </p:spPr>
        <p:txBody>
          <a:bodyPr rtlCol="0">
            <a:normAutofit fontScale="90000"/>
          </a:bodyPr>
          <a:lstStyle/>
          <a:p>
            <a:pPr eaLnBrk="1" fontAlgn="auto" hangingPunct="1">
              <a:spcAft>
                <a:spcPts val="0"/>
              </a:spcAft>
              <a:defRPr/>
            </a:pPr>
            <a:r>
              <a:rPr lang="en-GB" sz="3600" b="1" u="sng" dirty="0" smtClean="0"/>
              <a:t>Lesson objectives relative mass</a:t>
            </a:r>
          </a:p>
        </p:txBody>
      </p:sp>
      <p:sp>
        <p:nvSpPr>
          <p:cNvPr id="45059" name="Rectangle 3"/>
          <p:cNvSpPr>
            <a:spLocks noGrp="1" noChangeArrowheads="1"/>
          </p:cNvSpPr>
          <p:nvPr>
            <p:ph type="body" sz="half" idx="1"/>
          </p:nvPr>
        </p:nvSpPr>
        <p:spPr>
          <a:xfrm>
            <a:off x="0" y="476250"/>
            <a:ext cx="9144000" cy="6381750"/>
          </a:xfrm>
        </p:spPr>
        <p:txBody>
          <a:bodyPr>
            <a:normAutofit fontScale="92500"/>
          </a:bodyPr>
          <a:lstStyle/>
          <a:p>
            <a:r>
              <a:rPr lang="en-GB" sz="2400" dirty="0" smtClean="0"/>
              <a:t>Understand the term ‘isotopes’</a:t>
            </a:r>
          </a:p>
          <a:p>
            <a:r>
              <a:rPr lang="en-GB" sz="2400" dirty="0" smtClean="0"/>
              <a:t>Define the terms ‘relative isotopic mass’ and ‘relative atomic mass’ based on the </a:t>
            </a:r>
            <a:r>
              <a:rPr lang="en-GB" sz="2400" baseline="30000" dirty="0" smtClean="0"/>
              <a:t>12</a:t>
            </a:r>
            <a:r>
              <a:rPr lang="en-GB" sz="2400" dirty="0" smtClean="0"/>
              <a:t>C scale</a:t>
            </a:r>
          </a:p>
          <a:p>
            <a:r>
              <a:rPr lang="en-GB" sz="2400" dirty="0" smtClean="0"/>
              <a:t>Understand the terms ‘relative molecular mass’ and ‘relative formula mass’ including calculating these from relative atomic masses </a:t>
            </a:r>
            <a:br>
              <a:rPr lang="en-GB" sz="2400" dirty="0" smtClean="0"/>
            </a:br>
            <a:r>
              <a:rPr lang="en-GB" sz="2400" i="1" dirty="0"/>
              <a:t>Definitions of these terms will not be </a:t>
            </a:r>
            <a:r>
              <a:rPr lang="en-GB" sz="2400" i="1" dirty="0" smtClean="0"/>
              <a:t>expected.</a:t>
            </a:r>
            <a:br>
              <a:rPr lang="en-GB" sz="2400" i="1" dirty="0" smtClean="0"/>
            </a:br>
            <a:r>
              <a:rPr lang="en-GB" sz="2400" i="1" dirty="0" smtClean="0"/>
              <a:t>The </a:t>
            </a:r>
            <a:r>
              <a:rPr lang="en-GB" sz="2400" i="1" dirty="0"/>
              <a:t>term ‘relative formula mass’ should be used for compounds with </a:t>
            </a:r>
            <a:r>
              <a:rPr lang="en-GB" sz="2400" i="1" dirty="0" smtClean="0"/>
              <a:t>giant structures.</a:t>
            </a:r>
          </a:p>
          <a:p>
            <a:r>
              <a:rPr lang="en-GB" sz="2400" dirty="0" smtClean="0"/>
              <a:t>Be </a:t>
            </a:r>
            <a:r>
              <a:rPr lang="en-GB" sz="2400" dirty="0"/>
              <a:t>able to analyse and interpret data from mass spectrometry to </a:t>
            </a:r>
            <a:r>
              <a:rPr lang="en-GB" sz="2400" dirty="0" smtClean="0"/>
              <a:t>calculate relative </a:t>
            </a:r>
            <a:r>
              <a:rPr lang="en-GB" sz="2400" dirty="0"/>
              <a:t>atomic mass from relative abundance of isotopes and vice versa</a:t>
            </a:r>
          </a:p>
          <a:p>
            <a:r>
              <a:rPr lang="en-GB" sz="2400" dirty="0"/>
              <a:t>B</a:t>
            </a:r>
            <a:r>
              <a:rPr lang="en-GB" sz="2400" dirty="0" smtClean="0"/>
              <a:t>e </a:t>
            </a:r>
            <a:r>
              <a:rPr lang="en-GB" sz="2400" dirty="0"/>
              <a:t>able to predict the mass spectra, including relative peak heights, for </a:t>
            </a:r>
            <a:r>
              <a:rPr lang="en-GB" sz="2400" dirty="0" smtClean="0"/>
              <a:t>diatomic molecules</a:t>
            </a:r>
            <a:r>
              <a:rPr lang="en-GB" sz="2400" dirty="0"/>
              <a:t>, including chlorine</a:t>
            </a:r>
          </a:p>
          <a:p>
            <a:r>
              <a:rPr lang="en-GB" sz="2400" dirty="0" smtClean="0"/>
              <a:t>Understand </a:t>
            </a:r>
            <a:r>
              <a:rPr lang="en-GB" sz="2400" dirty="0"/>
              <a:t>how mass spectrometry can be used to determine the </a:t>
            </a:r>
            <a:r>
              <a:rPr lang="en-GB" sz="2400" dirty="0" smtClean="0"/>
              <a:t>relative molecular </a:t>
            </a:r>
            <a:r>
              <a:rPr lang="en-GB" sz="2400" dirty="0"/>
              <a:t>mass of a </a:t>
            </a:r>
            <a:r>
              <a:rPr lang="en-GB" sz="2400" dirty="0" smtClean="0"/>
              <a:t>molecule</a:t>
            </a:r>
            <a:br>
              <a:rPr lang="en-GB" sz="2400" dirty="0" smtClean="0"/>
            </a:br>
            <a:r>
              <a:rPr lang="en-GB" sz="2400" i="1" dirty="0" smtClean="0"/>
              <a:t>Limited </a:t>
            </a:r>
            <a:r>
              <a:rPr lang="en-GB" sz="2400" i="1" dirty="0"/>
              <a:t>to the m/z value for the molecular ion, M+, giving the relative </a:t>
            </a:r>
            <a:r>
              <a:rPr lang="en-GB" sz="2400" i="1" dirty="0" smtClean="0"/>
              <a:t>molecular mass </a:t>
            </a:r>
            <a:r>
              <a:rPr lang="en-GB" sz="2400" i="1" dirty="0"/>
              <a:t>of the molecule.</a:t>
            </a:r>
            <a:endParaRPr lang="en-GB"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The Viking Space Probe</a:t>
            </a:r>
          </a:p>
        </p:txBody>
      </p:sp>
      <p:sp>
        <p:nvSpPr>
          <p:cNvPr id="7171" name="Rectangle 3"/>
          <p:cNvSpPr>
            <a:spLocks noGrp="1" noChangeArrowheads="1"/>
          </p:cNvSpPr>
          <p:nvPr>
            <p:ph type="body" idx="1"/>
          </p:nvPr>
        </p:nvSpPr>
        <p:spPr>
          <a:xfrm>
            <a:off x="457200" y="1600200"/>
            <a:ext cx="8305800" cy="4800600"/>
          </a:xfrm>
        </p:spPr>
        <p:txBody>
          <a:bodyPr/>
          <a:lstStyle/>
          <a:p>
            <a:pPr>
              <a:lnSpc>
                <a:spcPct val="80000"/>
              </a:lnSpc>
            </a:pPr>
            <a:r>
              <a:rPr lang="en-GB" sz="2800" dirty="0" smtClean="0"/>
              <a:t>In 1975 two Viking</a:t>
            </a:r>
            <a:br>
              <a:rPr lang="en-GB" sz="2800" dirty="0" smtClean="0"/>
            </a:br>
            <a:r>
              <a:rPr lang="en-GB" sz="2800" dirty="0" smtClean="0"/>
              <a:t>space probes were </a:t>
            </a:r>
            <a:br>
              <a:rPr lang="en-GB" sz="2800" dirty="0" smtClean="0"/>
            </a:br>
            <a:r>
              <a:rPr lang="en-GB" sz="2800" dirty="0" smtClean="0"/>
              <a:t>launched by NASA </a:t>
            </a:r>
            <a:br>
              <a:rPr lang="en-GB" sz="2800" dirty="0" smtClean="0"/>
            </a:br>
            <a:r>
              <a:rPr lang="en-GB" sz="2800" dirty="0" smtClean="0"/>
              <a:t>to land on Mars.</a:t>
            </a:r>
          </a:p>
          <a:p>
            <a:pPr>
              <a:lnSpc>
                <a:spcPct val="80000"/>
              </a:lnSpc>
            </a:pPr>
            <a:endParaRPr lang="en-GB" sz="2800" dirty="0" smtClean="0"/>
          </a:p>
          <a:p>
            <a:pPr>
              <a:lnSpc>
                <a:spcPct val="80000"/>
              </a:lnSpc>
            </a:pPr>
            <a:r>
              <a:rPr lang="en-GB" sz="2800" dirty="0" smtClean="0"/>
              <a:t>One of their goals </a:t>
            </a:r>
            <a:br>
              <a:rPr lang="en-GB" sz="2800" dirty="0" smtClean="0"/>
            </a:br>
            <a:r>
              <a:rPr lang="en-GB" sz="2800" dirty="0" smtClean="0"/>
              <a:t>was to look for </a:t>
            </a:r>
            <a:br>
              <a:rPr lang="en-GB" sz="2800" dirty="0" smtClean="0"/>
            </a:br>
            <a:r>
              <a:rPr lang="en-GB" sz="2800" dirty="0" smtClean="0"/>
              <a:t>traces of organic </a:t>
            </a:r>
            <a:br>
              <a:rPr lang="en-GB" sz="2800" dirty="0" smtClean="0"/>
            </a:br>
            <a:r>
              <a:rPr lang="en-GB" sz="2800" dirty="0" smtClean="0"/>
              <a:t>compounds in the </a:t>
            </a:r>
            <a:br>
              <a:rPr lang="en-GB" sz="2800" dirty="0" smtClean="0"/>
            </a:br>
            <a:r>
              <a:rPr lang="en-GB" sz="2800" dirty="0" smtClean="0"/>
              <a:t>soil of the planet.</a:t>
            </a:r>
            <a:br>
              <a:rPr lang="en-GB" sz="2800" dirty="0" smtClean="0"/>
            </a:br>
            <a:endParaRPr lang="en-GB" sz="2800" dirty="0" smtClean="0"/>
          </a:p>
          <a:p>
            <a:pPr>
              <a:lnSpc>
                <a:spcPct val="80000"/>
              </a:lnSpc>
            </a:pPr>
            <a:r>
              <a:rPr lang="en-GB" sz="2800" dirty="0" smtClean="0"/>
              <a:t>For this purpose they carried machines called</a:t>
            </a:r>
            <a:r>
              <a:rPr lang="en-GB" sz="2800" dirty="0" smtClean="0">
                <a:solidFill>
                  <a:srgbClr val="FFFF00"/>
                </a:solidFill>
              </a:rPr>
              <a:t> </a:t>
            </a:r>
            <a:r>
              <a:rPr lang="en-GB" sz="2800" dirty="0" smtClean="0">
                <a:solidFill>
                  <a:srgbClr val="7030A0"/>
                </a:solidFill>
              </a:rPr>
              <a:t>mass spectrometers.</a:t>
            </a:r>
          </a:p>
        </p:txBody>
      </p:sp>
      <p:pic>
        <p:nvPicPr>
          <p:cNvPr id="4100" name="Picture 7" descr="viking1-02"/>
          <p:cNvPicPr>
            <a:picLocks noChangeAspect="1" noChangeArrowheads="1"/>
          </p:cNvPicPr>
          <p:nvPr/>
        </p:nvPicPr>
        <p:blipFill>
          <a:blip r:embed="rId2" cstate="print"/>
          <a:srcRect/>
          <a:stretch>
            <a:fillRect/>
          </a:stretch>
        </p:blipFill>
        <p:spPr bwMode="auto">
          <a:xfrm>
            <a:off x="4267200" y="1981200"/>
            <a:ext cx="4876800" cy="301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mtClean="0"/>
              <a:t>Mass spectrometry</a:t>
            </a:r>
          </a:p>
        </p:txBody>
      </p:sp>
      <p:sp>
        <p:nvSpPr>
          <p:cNvPr id="7171" name="Rectangle 3"/>
          <p:cNvSpPr>
            <a:spLocks noGrp="1" noChangeArrowheads="1"/>
          </p:cNvSpPr>
          <p:nvPr>
            <p:ph type="body" idx="1"/>
          </p:nvPr>
        </p:nvSpPr>
        <p:spPr>
          <a:xfrm>
            <a:off x="457200" y="1600200"/>
            <a:ext cx="8305800" cy="4800600"/>
          </a:xfrm>
        </p:spPr>
        <p:txBody>
          <a:bodyPr/>
          <a:lstStyle/>
          <a:p>
            <a:pPr>
              <a:lnSpc>
                <a:spcPct val="80000"/>
              </a:lnSpc>
            </a:pPr>
            <a:r>
              <a:rPr lang="en-GB" sz="2800" b="1" dirty="0" smtClean="0"/>
              <a:t>Mass spectrometry can:</a:t>
            </a:r>
          </a:p>
          <a:p>
            <a:pPr lvl="1">
              <a:lnSpc>
                <a:spcPct val="80000"/>
              </a:lnSpc>
            </a:pPr>
            <a:r>
              <a:rPr lang="en-GB" sz="2400" dirty="0" smtClean="0"/>
              <a:t>Identify unknown compounds</a:t>
            </a:r>
          </a:p>
          <a:p>
            <a:pPr lvl="1">
              <a:lnSpc>
                <a:spcPct val="80000"/>
              </a:lnSpc>
            </a:pPr>
            <a:r>
              <a:rPr lang="en-GB" sz="2400" dirty="0" smtClean="0"/>
              <a:t>Measure the abundance of elemental isotopes</a:t>
            </a:r>
          </a:p>
          <a:p>
            <a:pPr lvl="1">
              <a:lnSpc>
                <a:spcPct val="80000"/>
              </a:lnSpc>
            </a:pPr>
            <a:r>
              <a:rPr lang="en-GB" sz="2400" dirty="0" smtClean="0"/>
              <a:t>Find out something about the structure of large, complex molecules</a:t>
            </a:r>
          </a:p>
          <a:p>
            <a:pPr lvl="2">
              <a:lnSpc>
                <a:spcPct val="80000"/>
              </a:lnSpc>
            </a:pPr>
            <a:r>
              <a:rPr lang="en-GB" sz="2000" dirty="0" smtClean="0"/>
              <a:t>It can break them into parts.</a:t>
            </a:r>
          </a:p>
          <a:p>
            <a:pPr lvl="2">
              <a:lnSpc>
                <a:spcPct val="80000"/>
              </a:lnSpc>
            </a:pPr>
            <a:endParaRPr lang="en-GB" sz="2000" dirty="0" smtClean="0"/>
          </a:p>
          <a:p>
            <a:pPr>
              <a:lnSpc>
                <a:spcPct val="80000"/>
              </a:lnSpc>
            </a:pPr>
            <a:r>
              <a:rPr lang="en-GB" sz="2800" b="1" dirty="0" smtClean="0"/>
              <a:t>Modern uses of Mass spectrometry include:</a:t>
            </a:r>
          </a:p>
          <a:p>
            <a:pPr lvl="1">
              <a:lnSpc>
                <a:spcPct val="80000"/>
              </a:lnSpc>
            </a:pPr>
            <a:r>
              <a:rPr lang="en-GB" sz="2400" dirty="0" smtClean="0"/>
              <a:t>Monitoring environmental pollution (e.g. lead)</a:t>
            </a:r>
          </a:p>
          <a:p>
            <a:pPr lvl="1">
              <a:lnSpc>
                <a:spcPct val="80000"/>
              </a:lnSpc>
            </a:pPr>
            <a:r>
              <a:rPr lang="en-GB" sz="2400" dirty="0" smtClean="0"/>
              <a:t>Detecting banned substances (e.g. </a:t>
            </a:r>
            <a:r>
              <a:rPr lang="en-GB" sz="2400" dirty="0" err="1" smtClean="0"/>
              <a:t>althletes</a:t>
            </a:r>
            <a:r>
              <a:rPr lang="en-GB" sz="2400" dirty="0" smtClean="0"/>
              <a:t>)</a:t>
            </a:r>
          </a:p>
          <a:p>
            <a:pPr lvl="1">
              <a:lnSpc>
                <a:spcPct val="80000"/>
              </a:lnSpc>
            </a:pPr>
            <a:r>
              <a:rPr lang="en-GB" sz="2400" dirty="0" smtClean="0"/>
              <a:t>Analysing molecules in space</a:t>
            </a:r>
          </a:p>
          <a:p>
            <a:pPr lvl="1">
              <a:lnSpc>
                <a:spcPct val="80000"/>
              </a:lnSpc>
            </a:pPr>
            <a:r>
              <a:rPr lang="en-GB" sz="2400" dirty="0" smtClean="0"/>
              <a:t>Detecting toxins (e.g. in marine or river environments)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Mass Spectrometer</a:t>
            </a:r>
          </a:p>
        </p:txBody>
      </p:sp>
      <p:sp>
        <p:nvSpPr>
          <p:cNvPr id="16387" name="Rectangle 3"/>
          <p:cNvSpPr>
            <a:spLocks noGrp="1" noChangeArrowheads="1"/>
          </p:cNvSpPr>
          <p:nvPr>
            <p:ph type="body" idx="1"/>
          </p:nvPr>
        </p:nvSpPr>
        <p:spPr>
          <a:xfrm>
            <a:off x="457200" y="1600200"/>
            <a:ext cx="4343400" cy="4525963"/>
          </a:xfrm>
        </p:spPr>
        <p:txBody>
          <a:bodyPr/>
          <a:lstStyle/>
          <a:p>
            <a:pPr>
              <a:lnSpc>
                <a:spcPct val="90000"/>
              </a:lnSpc>
            </a:pPr>
            <a:r>
              <a:rPr lang="en-GB" sz="2400" dirty="0" smtClean="0"/>
              <a:t>These are expensive analytical machines, common in industrial laboratories but too expensive for most schools or colleges.</a:t>
            </a:r>
          </a:p>
          <a:p>
            <a:pPr>
              <a:lnSpc>
                <a:spcPct val="90000"/>
              </a:lnSpc>
            </a:pPr>
            <a:r>
              <a:rPr lang="en-GB" sz="2400" dirty="0" smtClean="0"/>
              <a:t>They are used to find the </a:t>
            </a:r>
            <a:r>
              <a:rPr lang="en-GB" sz="2400" b="1" dirty="0" smtClean="0">
                <a:solidFill>
                  <a:srgbClr val="7030A0"/>
                </a:solidFill>
              </a:rPr>
              <a:t>mass </a:t>
            </a:r>
            <a:r>
              <a:rPr lang="en-GB" sz="2400" dirty="0" smtClean="0"/>
              <a:t>and abundance of the different</a:t>
            </a:r>
            <a:r>
              <a:rPr lang="en-GB" sz="2400" dirty="0" smtClean="0">
                <a:solidFill>
                  <a:srgbClr val="FFFF00"/>
                </a:solidFill>
              </a:rPr>
              <a:t> </a:t>
            </a:r>
            <a:r>
              <a:rPr lang="en-GB" sz="2400" b="1" dirty="0" smtClean="0">
                <a:solidFill>
                  <a:srgbClr val="7030A0"/>
                </a:solidFill>
              </a:rPr>
              <a:t>isotopes</a:t>
            </a:r>
            <a:r>
              <a:rPr lang="en-GB" sz="2400" dirty="0" smtClean="0"/>
              <a:t> of an element.</a:t>
            </a:r>
          </a:p>
          <a:p>
            <a:pPr>
              <a:lnSpc>
                <a:spcPct val="90000"/>
              </a:lnSpc>
            </a:pPr>
            <a:r>
              <a:rPr lang="en-GB" sz="2400" dirty="0" smtClean="0"/>
              <a:t>A method to separate atoms of different masses is required.</a:t>
            </a:r>
          </a:p>
        </p:txBody>
      </p:sp>
      <p:pic>
        <p:nvPicPr>
          <p:cNvPr id="6148" name="Picture 7" descr="MassSpectrometer"/>
          <p:cNvPicPr>
            <a:picLocks noChangeAspect="1" noChangeArrowheads="1"/>
          </p:cNvPicPr>
          <p:nvPr/>
        </p:nvPicPr>
        <p:blipFill>
          <a:blip r:embed="rId2" cstate="print"/>
          <a:srcRect/>
          <a:stretch>
            <a:fillRect/>
          </a:stretch>
        </p:blipFill>
        <p:spPr bwMode="auto">
          <a:xfrm>
            <a:off x="4724400" y="2209800"/>
            <a:ext cx="42672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z="4000" smtClean="0"/>
              <a:t>How a Mass Spectrometer works</a:t>
            </a:r>
          </a:p>
        </p:txBody>
      </p:sp>
      <p:sp>
        <p:nvSpPr>
          <p:cNvPr id="24579" name="Rectangle 3"/>
          <p:cNvSpPr>
            <a:spLocks noGrp="1" noChangeArrowheads="1"/>
          </p:cNvSpPr>
          <p:nvPr>
            <p:ph type="body" idx="1"/>
          </p:nvPr>
        </p:nvSpPr>
        <p:spPr>
          <a:xfrm>
            <a:off x="457200" y="1600200"/>
            <a:ext cx="8458200" cy="4525963"/>
          </a:xfrm>
        </p:spPr>
        <p:txBody>
          <a:bodyPr/>
          <a:lstStyle/>
          <a:p>
            <a:pPr marL="609600" indent="-609600">
              <a:buFontTx/>
              <a:buAutoNum type="arabicPeriod"/>
            </a:pPr>
            <a:r>
              <a:rPr lang="en-GB" smtClean="0"/>
              <a:t>A sample of the element to be tested is </a:t>
            </a:r>
            <a:r>
              <a:rPr lang="en-GB" smtClean="0">
                <a:solidFill>
                  <a:srgbClr val="FFFF00"/>
                </a:solidFill>
              </a:rPr>
              <a:t>vaporised</a:t>
            </a:r>
            <a:r>
              <a:rPr lang="en-GB" smtClean="0"/>
              <a:t>.</a:t>
            </a:r>
          </a:p>
          <a:p>
            <a:pPr marL="609600" indent="-609600">
              <a:buFontTx/>
              <a:buAutoNum type="arabicPeriod"/>
            </a:pPr>
            <a:r>
              <a:rPr lang="en-GB" smtClean="0"/>
              <a:t>The vaporised atoms are </a:t>
            </a:r>
            <a:r>
              <a:rPr lang="en-GB" smtClean="0">
                <a:solidFill>
                  <a:srgbClr val="FFFF00"/>
                </a:solidFill>
              </a:rPr>
              <a:t>bombarded</a:t>
            </a:r>
            <a:r>
              <a:rPr lang="en-GB" smtClean="0"/>
              <a:t> with high energy electrons.</a:t>
            </a:r>
          </a:p>
          <a:p>
            <a:pPr marL="609600" indent="-609600">
              <a:buFontTx/>
              <a:buAutoNum type="arabicPeriod"/>
            </a:pPr>
            <a:r>
              <a:rPr lang="en-GB" smtClean="0"/>
              <a:t>A </a:t>
            </a:r>
            <a:r>
              <a:rPr lang="en-GB" smtClean="0">
                <a:solidFill>
                  <a:srgbClr val="FFFF00"/>
                </a:solidFill>
              </a:rPr>
              <a:t>collision</a:t>
            </a:r>
            <a:r>
              <a:rPr lang="en-GB" smtClean="0"/>
              <a:t> with an electron will knock an electron off of the atom forming a _________ ion.</a:t>
            </a:r>
          </a:p>
        </p:txBody>
      </p:sp>
      <p:sp>
        <p:nvSpPr>
          <p:cNvPr id="24580" name="Text Box 4"/>
          <p:cNvSpPr txBox="1">
            <a:spLocks noChangeArrowheads="1"/>
          </p:cNvSpPr>
          <p:nvPr/>
        </p:nvSpPr>
        <p:spPr bwMode="auto">
          <a:xfrm>
            <a:off x="1371600" y="4740275"/>
            <a:ext cx="2743200" cy="579438"/>
          </a:xfrm>
          <a:prstGeom prst="rect">
            <a:avLst/>
          </a:prstGeom>
          <a:noFill/>
          <a:ln w="9525">
            <a:noFill/>
            <a:miter lim="800000"/>
            <a:headEnd/>
            <a:tailEnd/>
          </a:ln>
        </p:spPr>
        <p:txBody>
          <a:bodyPr>
            <a:spAutoFit/>
          </a:bodyPr>
          <a:lstStyle/>
          <a:p>
            <a:pPr>
              <a:spcBef>
                <a:spcPct val="50000"/>
              </a:spcBef>
            </a:pPr>
            <a:r>
              <a:rPr lang="en-GB" sz="3200">
                <a:solidFill>
                  <a:srgbClr val="FFFF00"/>
                </a:solidFill>
              </a:rPr>
              <a:t>positive</a:t>
            </a:r>
          </a:p>
        </p:txBody>
      </p:sp>
      <p:pic>
        <p:nvPicPr>
          <p:cNvPr id="337922" name="Picture 2" descr="http://www.molecularstation.com/molecular-biology-images/data/506/Mass-spectrometer.gif"/>
          <p:cNvPicPr>
            <a:picLocks noChangeAspect="1" noChangeArrowheads="1"/>
          </p:cNvPicPr>
          <p:nvPr/>
        </p:nvPicPr>
        <p:blipFill>
          <a:blip r:embed="rId2" cstate="print"/>
          <a:srcRect/>
          <a:stretch>
            <a:fillRect/>
          </a:stretch>
        </p:blipFill>
        <p:spPr bwMode="auto">
          <a:xfrm>
            <a:off x="381000" y="1600200"/>
            <a:ext cx="8534400" cy="480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4580"/>
                                        </p:tgtEl>
                                        <p:attrNameLst>
                                          <p:attrName>style.visibility</p:attrName>
                                        </p:attrNameLst>
                                      </p:cBhvr>
                                      <p:to>
                                        <p:strVal val="visible"/>
                                      </p:to>
                                    </p:set>
                                    <p:animEffect transition="in" filter="blinds(horizontal)">
                                      <p:cBhvr>
                                        <p:cTn id="28" dur="500"/>
                                        <p:tgtEl>
                                          <p:spTgt spid="2458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337922"/>
                                        </p:tgtEl>
                                        <p:attrNameLst>
                                          <p:attrName>style.visibility</p:attrName>
                                        </p:attrNameLst>
                                      </p:cBhvr>
                                      <p:to>
                                        <p:strVal val="visible"/>
                                      </p:to>
                                    </p:set>
                                    <p:animEffect transition="in" filter="blinds(horizontal)">
                                      <p:cBhvr>
                                        <p:cTn id="33" dur="500"/>
                                        <p:tgtEl>
                                          <p:spTgt spid="337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4000" smtClean="0"/>
              <a:t>How a Mass Spectrometer works</a:t>
            </a:r>
          </a:p>
        </p:txBody>
      </p:sp>
      <p:sp>
        <p:nvSpPr>
          <p:cNvPr id="25603" name="Rectangle 3"/>
          <p:cNvSpPr>
            <a:spLocks noGrp="1" noChangeArrowheads="1"/>
          </p:cNvSpPr>
          <p:nvPr>
            <p:ph type="body" idx="1"/>
          </p:nvPr>
        </p:nvSpPr>
        <p:spPr>
          <a:xfrm>
            <a:off x="457200" y="1600200"/>
            <a:ext cx="8458200" cy="4525963"/>
          </a:xfrm>
        </p:spPr>
        <p:txBody>
          <a:bodyPr/>
          <a:lstStyle/>
          <a:p>
            <a:pPr marL="609600" indent="-609600">
              <a:lnSpc>
                <a:spcPct val="80000"/>
              </a:lnSpc>
              <a:buFontTx/>
              <a:buAutoNum type="arabicPeriod" startAt="4"/>
            </a:pPr>
            <a:r>
              <a:rPr lang="en-GB" sz="2800" dirty="0" smtClean="0"/>
              <a:t>The beam of positive ions is accelerated by repelling it with a positively charged electrode.</a:t>
            </a:r>
          </a:p>
          <a:p>
            <a:pPr marL="609600" indent="-609600">
              <a:lnSpc>
                <a:spcPct val="80000"/>
              </a:lnSpc>
              <a:buFontTx/>
              <a:buAutoNum type="arabicPeriod" startAt="4"/>
            </a:pPr>
            <a:r>
              <a:rPr lang="en-GB" sz="2800" dirty="0" smtClean="0"/>
              <a:t>The beam passes through a magnetic field where the ions are deflected (change direction).</a:t>
            </a:r>
          </a:p>
          <a:p>
            <a:pPr marL="609600" indent="-609600">
              <a:lnSpc>
                <a:spcPct val="80000"/>
              </a:lnSpc>
              <a:buFontTx/>
              <a:buAutoNum type="arabicPeriod" startAt="4"/>
            </a:pPr>
            <a:r>
              <a:rPr lang="en-GB" sz="2800" dirty="0" smtClean="0"/>
              <a:t>The lighter the ion, the more it is deflected so separation occurs.</a:t>
            </a:r>
          </a:p>
          <a:p>
            <a:pPr marL="609600" indent="-609600">
              <a:lnSpc>
                <a:spcPct val="80000"/>
              </a:lnSpc>
              <a:buFontTx/>
              <a:buAutoNum type="arabicPeriod" startAt="4"/>
            </a:pPr>
            <a:r>
              <a:rPr lang="en-GB" sz="2800" dirty="0" smtClean="0"/>
              <a:t>The charge on each ion produces a tiny current on the detector:</a:t>
            </a:r>
          </a:p>
          <a:p>
            <a:pPr marL="990600" lvl="1" indent="-533400">
              <a:lnSpc>
                <a:spcPct val="80000"/>
              </a:lnSpc>
              <a:buFontTx/>
              <a:buAutoNum type="arabicPeriod"/>
            </a:pPr>
            <a:r>
              <a:rPr lang="en-GB" sz="2400" dirty="0" smtClean="0"/>
              <a:t>Where the current is indicates the mass of the ion (how far it has been deflected)</a:t>
            </a:r>
          </a:p>
          <a:p>
            <a:pPr marL="990600" lvl="1" indent="-533400">
              <a:lnSpc>
                <a:spcPct val="80000"/>
              </a:lnSpc>
              <a:buFontTx/>
              <a:buAutoNum type="arabicPeriod"/>
            </a:pPr>
            <a:r>
              <a:rPr lang="en-GB" sz="2400" dirty="0" smtClean="0"/>
              <a:t>How strong the current is indicates the number of ions (the abundance of this isotope).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4000" smtClean="0"/>
              <a:t>How a Mass Spectrometer works</a:t>
            </a:r>
          </a:p>
        </p:txBody>
      </p:sp>
      <p:sp>
        <p:nvSpPr>
          <p:cNvPr id="26627" name="Rectangle 3"/>
          <p:cNvSpPr>
            <a:spLocks noGrp="1" noChangeArrowheads="1"/>
          </p:cNvSpPr>
          <p:nvPr>
            <p:ph type="body" idx="1"/>
          </p:nvPr>
        </p:nvSpPr>
        <p:spPr>
          <a:xfrm>
            <a:off x="457200" y="1600200"/>
            <a:ext cx="8458200" cy="4525963"/>
          </a:xfrm>
        </p:spPr>
        <p:txBody>
          <a:bodyPr/>
          <a:lstStyle/>
          <a:p>
            <a:pPr marL="609600" indent="-609600">
              <a:lnSpc>
                <a:spcPct val="90000"/>
              </a:lnSpc>
              <a:buFontTx/>
              <a:buNone/>
            </a:pPr>
            <a:r>
              <a:rPr lang="en-GB" sz="2800" dirty="0" smtClean="0"/>
              <a:t>Note about the mass spectrometer:</a:t>
            </a:r>
          </a:p>
          <a:p>
            <a:pPr marL="609600" indent="-609600">
              <a:lnSpc>
                <a:spcPct val="90000"/>
              </a:lnSpc>
            </a:pPr>
            <a:r>
              <a:rPr lang="en-GB" sz="2800" dirty="0" smtClean="0"/>
              <a:t>A vacuum is required inside so that ions do not collide with air molecules.</a:t>
            </a:r>
          </a:p>
          <a:p>
            <a:pPr marL="609600" indent="-609600">
              <a:lnSpc>
                <a:spcPct val="90000"/>
              </a:lnSpc>
            </a:pPr>
            <a:r>
              <a:rPr lang="en-GB" sz="2800" dirty="0" smtClean="0"/>
              <a:t>The output of a mass spectrometer is a graph of abundance (%) against mass.</a:t>
            </a:r>
          </a:p>
          <a:p>
            <a:pPr marL="990600" lvl="1" indent="-533400">
              <a:lnSpc>
                <a:spcPct val="90000"/>
              </a:lnSpc>
            </a:pPr>
            <a:r>
              <a:rPr lang="en-GB" sz="2400" dirty="0" smtClean="0"/>
              <a:t>Actually mass is a mass/charge (</a:t>
            </a:r>
            <a:r>
              <a:rPr lang="en-GB" sz="2400" i="1" dirty="0" smtClean="0"/>
              <a:t>m/e</a:t>
            </a:r>
            <a:r>
              <a:rPr lang="en-GB" sz="2400" dirty="0" smtClean="0"/>
              <a:t>) ratio.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Mass spectra of elements</a:t>
            </a:r>
          </a:p>
        </p:txBody>
      </p:sp>
      <p:sp>
        <p:nvSpPr>
          <p:cNvPr id="15363" name="Rectangle 3"/>
          <p:cNvSpPr>
            <a:spLocks noGrp="1" noChangeArrowheads="1"/>
          </p:cNvSpPr>
          <p:nvPr>
            <p:ph type="body" idx="1"/>
          </p:nvPr>
        </p:nvSpPr>
        <p:spPr/>
        <p:txBody>
          <a:bodyPr/>
          <a:lstStyle/>
          <a:p>
            <a:r>
              <a:rPr lang="en-GB" dirty="0" smtClean="0"/>
              <a:t>Why are atomic masses not whole numbers on the periodic table?</a:t>
            </a:r>
          </a:p>
          <a:p>
            <a:r>
              <a:rPr lang="en-GB" dirty="0" smtClean="0">
                <a:solidFill>
                  <a:srgbClr val="7030A0"/>
                </a:solidFill>
              </a:rPr>
              <a:t>Isotopes</a:t>
            </a:r>
          </a:p>
          <a:p>
            <a:r>
              <a:rPr lang="en-GB" dirty="0" smtClean="0"/>
              <a:t>How do we know what the isotopes of an element are?</a:t>
            </a:r>
          </a:p>
          <a:p>
            <a:r>
              <a:rPr lang="en-GB" dirty="0" smtClean="0">
                <a:solidFill>
                  <a:srgbClr val="7030A0"/>
                </a:solidFill>
              </a:rPr>
              <a:t>We can use mass spec: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Mass spectra of elements</a:t>
            </a:r>
          </a:p>
        </p:txBody>
      </p:sp>
      <p:sp>
        <p:nvSpPr>
          <p:cNvPr id="15363" name="Rectangle 3"/>
          <p:cNvSpPr>
            <a:spLocks noGrp="1" noChangeArrowheads="1"/>
          </p:cNvSpPr>
          <p:nvPr>
            <p:ph type="body" idx="1"/>
          </p:nvPr>
        </p:nvSpPr>
        <p:spPr>
          <a:xfrm>
            <a:off x="-76200" y="1874838"/>
            <a:ext cx="8839200" cy="4525962"/>
          </a:xfrm>
        </p:spPr>
        <p:txBody>
          <a:bodyPr>
            <a:normAutofit lnSpcReduction="10000"/>
          </a:bodyPr>
          <a:lstStyle/>
          <a:p>
            <a:r>
              <a:rPr lang="en-GB" dirty="0" smtClean="0"/>
              <a:t>This is the mass </a:t>
            </a:r>
            <a:br>
              <a:rPr lang="en-GB" dirty="0" smtClean="0"/>
            </a:br>
            <a:r>
              <a:rPr lang="en-GB" dirty="0" smtClean="0"/>
              <a:t>spec of magnesium.</a:t>
            </a:r>
          </a:p>
          <a:p>
            <a:r>
              <a:rPr lang="en-GB" dirty="0" smtClean="0">
                <a:solidFill>
                  <a:srgbClr val="7030A0"/>
                </a:solidFill>
              </a:rPr>
              <a:t>What does it show </a:t>
            </a:r>
            <a:br>
              <a:rPr lang="en-GB" dirty="0" smtClean="0">
                <a:solidFill>
                  <a:srgbClr val="7030A0"/>
                </a:solidFill>
              </a:rPr>
            </a:br>
            <a:r>
              <a:rPr lang="en-GB" dirty="0" smtClean="0">
                <a:solidFill>
                  <a:srgbClr val="7030A0"/>
                </a:solidFill>
              </a:rPr>
              <a:t>us?</a:t>
            </a:r>
          </a:p>
          <a:p>
            <a:r>
              <a:rPr lang="en-GB" dirty="0" smtClean="0"/>
              <a:t>The percentage </a:t>
            </a:r>
            <a:br>
              <a:rPr lang="en-GB" dirty="0" smtClean="0"/>
            </a:br>
            <a:r>
              <a:rPr lang="en-GB" dirty="0" smtClean="0"/>
              <a:t>abundance of all </a:t>
            </a:r>
            <a:br>
              <a:rPr lang="en-GB" dirty="0" smtClean="0"/>
            </a:br>
            <a:r>
              <a:rPr lang="en-GB" dirty="0" smtClean="0"/>
              <a:t>the different isotopes.</a:t>
            </a:r>
          </a:p>
          <a:p>
            <a:r>
              <a:rPr lang="en-GB" dirty="0" smtClean="0"/>
              <a:t>For an element each line will represent a different isotope of the element.</a:t>
            </a:r>
          </a:p>
        </p:txBody>
      </p:sp>
      <p:pic>
        <p:nvPicPr>
          <p:cNvPr id="11268" name="Picture 7" descr="S691813_aw_218"/>
          <p:cNvPicPr>
            <a:picLocks noChangeAspect="1" noChangeArrowheads="1"/>
          </p:cNvPicPr>
          <p:nvPr/>
        </p:nvPicPr>
        <p:blipFill>
          <a:blip r:embed="rId2" cstate="print"/>
          <a:srcRect/>
          <a:stretch>
            <a:fillRect/>
          </a:stretch>
        </p:blipFill>
        <p:spPr bwMode="auto">
          <a:xfrm>
            <a:off x="4343400" y="1371600"/>
            <a:ext cx="4452938" cy="403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7544" y="0"/>
            <a:ext cx="8229600" cy="764704"/>
          </a:xfrm>
        </p:spPr>
        <p:txBody>
          <a:bodyPr/>
          <a:lstStyle/>
          <a:p>
            <a:r>
              <a:rPr lang="en-GB" dirty="0" smtClean="0"/>
              <a:t>Mass spectra of elements</a:t>
            </a:r>
          </a:p>
        </p:txBody>
      </p:sp>
      <p:sp>
        <p:nvSpPr>
          <p:cNvPr id="15363" name="Rectangle 3"/>
          <p:cNvSpPr>
            <a:spLocks noGrp="1" noChangeArrowheads="1"/>
          </p:cNvSpPr>
          <p:nvPr>
            <p:ph type="body" idx="1"/>
          </p:nvPr>
        </p:nvSpPr>
        <p:spPr>
          <a:xfrm>
            <a:off x="0" y="692696"/>
            <a:ext cx="4932040" cy="6165304"/>
          </a:xfrm>
        </p:spPr>
        <p:txBody>
          <a:bodyPr>
            <a:normAutofit fontScale="92500" lnSpcReduction="20000"/>
          </a:bodyPr>
          <a:lstStyle/>
          <a:p>
            <a:r>
              <a:rPr lang="en-GB" dirty="0" smtClean="0"/>
              <a:t>Y axis gives the abundance of ions often as a percentage. For an element the height of each peak gives the relative isotopic abundance. E.g. 79% are the 24 Mg isotope.</a:t>
            </a:r>
          </a:p>
          <a:p>
            <a:r>
              <a:rPr lang="en-GB" dirty="0" smtClean="0"/>
              <a:t>The X axis units are given as “mass/charge” ratio.  Since the charge on the ions is mostly +1, you can often assume the x axis is simply the relative mass.</a:t>
            </a:r>
          </a:p>
        </p:txBody>
      </p:sp>
      <p:pic>
        <p:nvPicPr>
          <p:cNvPr id="11268" name="Picture 7" descr="S691813_aw_218"/>
          <p:cNvPicPr>
            <a:picLocks noChangeAspect="1" noChangeArrowheads="1"/>
          </p:cNvPicPr>
          <p:nvPr/>
        </p:nvPicPr>
        <p:blipFill>
          <a:blip r:embed="rId2" cstate="print"/>
          <a:srcRect/>
          <a:stretch>
            <a:fillRect/>
          </a:stretch>
        </p:blipFill>
        <p:spPr bwMode="auto">
          <a:xfrm>
            <a:off x="4691062" y="1196752"/>
            <a:ext cx="4452938" cy="4038600"/>
          </a:xfrm>
          <a:prstGeom prst="rect">
            <a:avLst/>
          </a:prstGeom>
          <a:noFill/>
          <a:ln w="9525">
            <a:noFill/>
            <a:miter lim="800000"/>
            <a:headEnd/>
            <a:tailEnd/>
          </a:ln>
        </p:spPr>
      </p:pic>
      <p:sp>
        <p:nvSpPr>
          <p:cNvPr id="5" name="Rectangle 4"/>
          <p:cNvSpPr/>
          <p:nvPr/>
        </p:nvSpPr>
        <p:spPr>
          <a:xfrm>
            <a:off x="5148064" y="5157192"/>
            <a:ext cx="3995936" cy="1384995"/>
          </a:xfrm>
          <a:prstGeom prst="rect">
            <a:avLst/>
          </a:prstGeom>
        </p:spPr>
        <p:txBody>
          <a:bodyPr wrap="square">
            <a:spAutoFit/>
          </a:bodyPr>
          <a:lstStyle/>
          <a:p>
            <a:r>
              <a:rPr lang="en-GB" sz="2800" dirty="0" smtClean="0">
                <a:solidFill>
                  <a:srgbClr val="FF0000"/>
                </a:solidFill>
              </a:rPr>
              <a:t>Now calculate the relative atomic mass of Mg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smtClean="0"/>
              <a:t>How do we count atoms?</a:t>
            </a:r>
          </a:p>
        </p:txBody>
      </p:sp>
      <p:sp>
        <p:nvSpPr>
          <p:cNvPr id="7171" name="Rectangle 3"/>
          <p:cNvSpPr>
            <a:spLocks noGrp="1" noChangeArrowheads="1"/>
          </p:cNvSpPr>
          <p:nvPr>
            <p:ph type="body" idx="1"/>
          </p:nvPr>
        </p:nvSpPr>
        <p:spPr>
          <a:xfrm>
            <a:off x="457200" y="1600200"/>
            <a:ext cx="3657600" cy="4525963"/>
          </a:xfrm>
        </p:spPr>
        <p:txBody>
          <a:bodyPr/>
          <a:lstStyle/>
          <a:p>
            <a:r>
              <a:rPr lang="en-GB" smtClean="0"/>
              <a:t>How does a bank count very large numbers of coins?</a:t>
            </a:r>
          </a:p>
          <a:p>
            <a:r>
              <a:rPr lang="en-GB" smtClean="0">
                <a:solidFill>
                  <a:srgbClr val="0070C0"/>
                </a:solidFill>
              </a:rPr>
              <a:t>By weighing them.</a:t>
            </a:r>
          </a:p>
        </p:txBody>
      </p:sp>
      <p:pic>
        <p:nvPicPr>
          <p:cNvPr id="7173" name="Picture 5"/>
          <p:cNvPicPr>
            <a:picLocks noChangeAspect="1" noChangeArrowheads="1"/>
          </p:cNvPicPr>
          <p:nvPr/>
        </p:nvPicPr>
        <p:blipFill>
          <a:blip r:embed="rId2" cstate="print"/>
          <a:srcRect/>
          <a:stretch>
            <a:fillRect/>
          </a:stretch>
        </p:blipFill>
        <p:spPr bwMode="auto">
          <a:xfrm>
            <a:off x="5029200" y="1295400"/>
            <a:ext cx="3409950" cy="5095875"/>
          </a:xfrm>
          <a:prstGeom prst="rect">
            <a:avLst/>
          </a:prstGeom>
          <a:noFill/>
          <a:ln w="9525">
            <a:noFill/>
            <a:miter lim="800000"/>
            <a:headEnd/>
            <a:tailEnd/>
          </a:ln>
        </p:spPr>
      </p:pic>
      <p:pic>
        <p:nvPicPr>
          <p:cNvPr id="7174" name="Picture 6"/>
          <p:cNvPicPr>
            <a:picLocks noChangeAspect="1" noChangeArrowheads="1"/>
          </p:cNvPicPr>
          <p:nvPr/>
        </p:nvPicPr>
        <p:blipFill>
          <a:blip r:embed="rId3" cstate="print"/>
          <a:srcRect/>
          <a:stretch>
            <a:fillRect/>
          </a:stretch>
        </p:blipFill>
        <p:spPr bwMode="auto">
          <a:xfrm>
            <a:off x="4648200" y="1790700"/>
            <a:ext cx="4286250" cy="3390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3" presetClass="exit" presetSubtype="10" fill="hold" nodeType="withEffect">
                                  <p:stCondLst>
                                    <p:cond delay="0"/>
                                  </p:stCondLst>
                                  <p:childTnLst>
                                    <p:animEffect transition="out" filter="blinds(horizontal)">
                                      <p:cBhvr>
                                        <p:cTn id="18" dur="500"/>
                                        <p:tgtEl>
                                          <p:spTgt spid="7174"/>
                                        </p:tgtEl>
                                      </p:cBhvr>
                                    </p:animEffect>
                                    <p:set>
                                      <p:cBhvr>
                                        <p:cTn id="19" dur="1" fill="hold">
                                          <p:stCondLst>
                                            <p:cond delay="499"/>
                                          </p:stCondLst>
                                        </p:cTn>
                                        <p:tgtEl>
                                          <p:spTgt spid="7174"/>
                                        </p:tgtEl>
                                        <p:attrNameLst>
                                          <p:attrName>style.visibility</p:attrName>
                                        </p:attrNameLst>
                                      </p:cBhvr>
                                      <p:to>
                                        <p:strVal val="hidden"/>
                                      </p:to>
                                    </p:set>
                                  </p:childTnLst>
                                </p:cTn>
                              </p:par>
                              <p:par>
                                <p:cTn id="20" presetID="3" presetClass="entr" presetSubtype="10" fill="hold" nodeType="withEffect">
                                  <p:stCondLst>
                                    <p:cond delay="0"/>
                                  </p:stCondLst>
                                  <p:childTnLst>
                                    <p:set>
                                      <p:cBhvr>
                                        <p:cTn id="21" dur="1" fill="hold">
                                          <p:stCondLst>
                                            <p:cond delay="0"/>
                                          </p:stCondLst>
                                        </p:cTn>
                                        <p:tgtEl>
                                          <p:spTgt spid="7173"/>
                                        </p:tgtEl>
                                        <p:attrNameLst>
                                          <p:attrName>style.visibility</p:attrName>
                                        </p:attrNameLst>
                                      </p:cBhvr>
                                      <p:to>
                                        <p:strVal val="visible"/>
                                      </p:to>
                                    </p:set>
                                    <p:animEffect transition="in" filter="blinds(horizontal)">
                                      <p:cBhvr>
                                        <p:cTn id="22"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4" name="Picture 7" descr="S691813_aw_218"/>
          <p:cNvPicPr>
            <a:picLocks noChangeAspect="1" noChangeArrowheads="1"/>
          </p:cNvPicPr>
          <p:nvPr/>
        </p:nvPicPr>
        <p:blipFill>
          <a:blip r:embed="rId2" cstate="print"/>
          <a:srcRect/>
          <a:stretch>
            <a:fillRect/>
          </a:stretch>
        </p:blipFill>
        <p:spPr bwMode="auto">
          <a:xfrm>
            <a:off x="0" y="620688"/>
            <a:ext cx="5101010" cy="4626370"/>
          </a:xfrm>
          <a:prstGeom prst="rect">
            <a:avLst/>
          </a:prstGeom>
          <a:noFill/>
          <a:ln w="9525">
            <a:noFill/>
            <a:miter lim="800000"/>
            <a:headEnd/>
            <a:tailEnd/>
          </a:ln>
        </p:spPr>
      </p:pic>
      <p:sp>
        <p:nvSpPr>
          <p:cNvPr id="5" name="Rectangle 4"/>
          <p:cNvSpPr/>
          <p:nvPr/>
        </p:nvSpPr>
        <p:spPr>
          <a:xfrm>
            <a:off x="0" y="0"/>
            <a:ext cx="8748464" cy="523220"/>
          </a:xfrm>
          <a:prstGeom prst="rect">
            <a:avLst/>
          </a:prstGeom>
        </p:spPr>
        <p:txBody>
          <a:bodyPr wrap="square">
            <a:spAutoFit/>
          </a:bodyPr>
          <a:lstStyle/>
          <a:p>
            <a:r>
              <a:rPr lang="en-GB" sz="2800" dirty="0" smtClean="0">
                <a:solidFill>
                  <a:srgbClr val="FF0000"/>
                </a:solidFill>
              </a:rPr>
              <a:t>Now calculate the relative atomic mass of Mg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20688"/>
          </a:xfrm>
        </p:spPr>
        <p:txBody>
          <a:bodyPr>
            <a:normAutofit fontScale="90000"/>
          </a:bodyPr>
          <a:lstStyle/>
          <a:p>
            <a:r>
              <a:rPr lang="en-GB" b="1" u="sng" dirty="0" smtClean="0"/>
              <a:t>Solution</a:t>
            </a:r>
            <a:endParaRPr lang="en-GB" b="1" u="sng" dirty="0"/>
          </a:p>
        </p:txBody>
      </p:sp>
      <p:sp>
        <p:nvSpPr>
          <p:cNvPr id="3" name="Content Placeholder 2"/>
          <p:cNvSpPr>
            <a:spLocks noGrp="1"/>
          </p:cNvSpPr>
          <p:nvPr>
            <p:ph idx="1"/>
          </p:nvPr>
        </p:nvSpPr>
        <p:spPr>
          <a:xfrm>
            <a:off x="0" y="620688"/>
            <a:ext cx="9144000" cy="5505475"/>
          </a:xfrm>
        </p:spPr>
        <p:txBody>
          <a:bodyPr/>
          <a:lstStyle/>
          <a:p>
            <a:pPr marL="514350" indent="-514350">
              <a:buFont typeface="+mj-lt"/>
              <a:buAutoNum type="arabicPeriod"/>
            </a:pPr>
            <a:r>
              <a:rPr lang="en-GB" dirty="0" smtClean="0"/>
              <a:t>For each peak read the % relative isotopic abundance (y) and relative isotopic mass (x)</a:t>
            </a:r>
          </a:p>
          <a:p>
            <a:pPr marL="514350" indent="-514350">
              <a:buFont typeface="+mj-lt"/>
              <a:buAutoNum type="arabicPeriod"/>
            </a:pPr>
            <a:r>
              <a:rPr lang="en-GB" dirty="0" smtClean="0"/>
              <a:t>Multiply them together to get the total mass for each isotope</a:t>
            </a:r>
            <a:br>
              <a:rPr lang="en-GB" dirty="0" smtClean="0"/>
            </a:br>
            <a:r>
              <a:rPr lang="en-GB" dirty="0" smtClean="0"/>
              <a:t>79 x 24 = 1896; 10 x 25 = 250; 11 x 26 = 286</a:t>
            </a:r>
          </a:p>
          <a:p>
            <a:pPr marL="514350" indent="-514350">
              <a:buFont typeface="+mj-lt"/>
              <a:buAutoNum type="arabicPeriod"/>
            </a:pPr>
            <a:r>
              <a:rPr lang="en-GB" dirty="0" smtClean="0"/>
              <a:t>Add up these totals: 1896 + 250 + 286 = 2432</a:t>
            </a:r>
          </a:p>
          <a:p>
            <a:pPr marL="514350" indent="-514350">
              <a:buFont typeface="+mj-lt"/>
              <a:buAutoNum type="arabicPeriod"/>
            </a:pPr>
            <a:r>
              <a:rPr lang="en-GB" dirty="0" smtClean="0"/>
              <a:t>Divide by 100 (since %ages were used)</a:t>
            </a:r>
            <a:br>
              <a:rPr lang="en-GB" dirty="0" smtClean="0"/>
            </a:br>
            <a:r>
              <a:rPr lang="en-GB" dirty="0" err="1" smtClean="0"/>
              <a:t>Ar</a:t>
            </a:r>
            <a:r>
              <a:rPr lang="en-GB" dirty="0" smtClean="0"/>
              <a:t> (Mg) = 2432 / 100 = 24.32 = </a:t>
            </a:r>
            <a:r>
              <a:rPr lang="en-GB" b="1" u="sng" dirty="0" smtClean="0"/>
              <a:t>24.3</a:t>
            </a:r>
            <a:endParaRPr lang="en-GB" dirty="0" smtClean="0"/>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5721499"/>
          </a:xfrm>
        </p:spPr>
        <p:txBody>
          <a:bodyPr/>
          <a:lstStyle/>
          <a:p>
            <a:r>
              <a:rPr lang="en-GB" dirty="0" smtClean="0"/>
              <a:t>If the relative abundance is not given as a percentage, the total abundance may not add up to 100.</a:t>
            </a:r>
          </a:p>
          <a:p>
            <a:endParaRPr lang="en-GB" dirty="0"/>
          </a:p>
          <a:p>
            <a:r>
              <a:rPr lang="en-GB" dirty="0" smtClean="0"/>
              <a:t>Do the same </a:t>
            </a:r>
            <a:r>
              <a:rPr lang="en-GB" b="1" dirty="0" smtClean="0"/>
              <a:t>but</a:t>
            </a:r>
            <a:r>
              <a:rPr lang="en-GB" dirty="0" smtClean="0"/>
              <a:t> instead of dividing by 100 in the final step divide by the </a:t>
            </a:r>
            <a:r>
              <a:rPr lang="en-GB" b="1" dirty="0" smtClean="0"/>
              <a:t>total relative abundance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229600" cy="4525963"/>
          </a:xfrm>
        </p:spPr>
        <p:txBody>
          <a:bodyPr/>
          <a:lstStyle/>
          <a:p>
            <a:pPr>
              <a:buNone/>
            </a:pPr>
            <a:r>
              <a:rPr lang="en-GB" dirty="0" smtClean="0"/>
              <a:t>Example Neon</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GB" smtClean="0"/>
              <a:t>Mass spectra in organic chemistry</a:t>
            </a:r>
          </a:p>
        </p:txBody>
      </p:sp>
      <p:sp>
        <p:nvSpPr>
          <p:cNvPr id="15363" name="Rectangle 3"/>
          <p:cNvSpPr>
            <a:spLocks noGrp="1" noChangeArrowheads="1"/>
          </p:cNvSpPr>
          <p:nvPr>
            <p:ph type="body" idx="1"/>
          </p:nvPr>
        </p:nvSpPr>
        <p:spPr>
          <a:xfrm>
            <a:off x="-76200" y="1874838"/>
            <a:ext cx="8839200" cy="4525962"/>
          </a:xfrm>
        </p:spPr>
        <p:txBody>
          <a:bodyPr/>
          <a:lstStyle/>
          <a:p>
            <a:r>
              <a:rPr lang="en-GB" dirty="0" smtClean="0"/>
              <a:t>Mass spec starts by knocking electrons out of a molecule.</a:t>
            </a:r>
          </a:p>
          <a:p>
            <a:r>
              <a:rPr lang="en-GB" dirty="0" smtClean="0"/>
              <a:t>This forms a </a:t>
            </a:r>
            <a:r>
              <a:rPr lang="en-GB" b="1" dirty="0" smtClean="0">
                <a:solidFill>
                  <a:srgbClr val="FF0000"/>
                </a:solidFill>
              </a:rPr>
              <a:t>molecular ion</a:t>
            </a:r>
            <a:r>
              <a:rPr lang="en-GB" dirty="0" smtClean="0"/>
              <a:t>, M</a:t>
            </a:r>
            <a:r>
              <a:rPr lang="en-GB" baseline="30000" dirty="0" smtClean="0"/>
              <a:t>+</a:t>
            </a:r>
            <a:r>
              <a:rPr lang="en-GB" dirty="0" smtClean="0"/>
              <a:t> :</a:t>
            </a:r>
          </a:p>
          <a:p>
            <a:r>
              <a:rPr lang="en-GB" dirty="0" smtClean="0"/>
              <a:t>E.g.</a:t>
            </a:r>
          </a:p>
          <a:p>
            <a:pPr algn="ctr">
              <a:buFontTx/>
              <a:buNone/>
            </a:pPr>
            <a:r>
              <a:rPr lang="en-GB" b="1" dirty="0" smtClean="0"/>
              <a:t>C</a:t>
            </a:r>
            <a:r>
              <a:rPr lang="en-GB" b="1" baseline="-25000" dirty="0" smtClean="0"/>
              <a:t>2</a:t>
            </a:r>
            <a:r>
              <a:rPr lang="en-GB" b="1" dirty="0" smtClean="0"/>
              <a:t>H</a:t>
            </a:r>
            <a:r>
              <a:rPr lang="en-GB" b="1" baseline="-25000" dirty="0" smtClean="0"/>
              <a:t>5</a:t>
            </a:r>
            <a:r>
              <a:rPr lang="en-GB" b="1" dirty="0" smtClean="0"/>
              <a:t>OH + e</a:t>
            </a:r>
            <a:r>
              <a:rPr lang="en-GB" b="1" baseline="30000" dirty="0" smtClean="0"/>
              <a:t>-</a:t>
            </a:r>
            <a:r>
              <a:rPr lang="en-GB" b="1" dirty="0" smtClean="0"/>
              <a:t> </a:t>
            </a:r>
            <a:r>
              <a:rPr lang="en-GB" b="1" dirty="0" smtClean="0">
                <a:sym typeface="Wingdings" pitchFamily="2" charset="2"/>
              </a:rPr>
              <a:t> C</a:t>
            </a:r>
            <a:r>
              <a:rPr lang="en-GB" b="1" baseline="-25000" dirty="0" smtClean="0">
                <a:sym typeface="Wingdings" pitchFamily="2" charset="2"/>
              </a:rPr>
              <a:t>2</a:t>
            </a:r>
            <a:r>
              <a:rPr lang="en-GB" b="1" dirty="0" smtClean="0">
                <a:sym typeface="Wingdings" pitchFamily="2" charset="2"/>
              </a:rPr>
              <a:t>H</a:t>
            </a:r>
            <a:r>
              <a:rPr lang="en-GB" b="1" baseline="-25000" dirty="0" smtClean="0">
                <a:sym typeface="Wingdings" pitchFamily="2" charset="2"/>
              </a:rPr>
              <a:t>5</a:t>
            </a:r>
            <a:r>
              <a:rPr lang="en-GB" b="1" dirty="0" smtClean="0">
                <a:sym typeface="Wingdings" pitchFamily="2" charset="2"/>
              </a:rPr>
              <a:t>OH</a:t>
            </a:r>
            <a:r>
              <a:rPr lang="en-GB" b="1" baseline="30000" dirty="0" smtClean="0">
                <a:sym typeface="Wingdings" pitchFamily="2" charset="2"/>
              </a:rPr>
              <a:t>+</a:t>
            </a:r>
            <a:r>
              <a:rPr lang="en-GB" b="1" dirty="0" smtClean="0">
                <a:sym typeface="Wingdings" pitchFamily="2" charset="2"/>
              </a:rPr>
              <a:t> + 2e</a:t>
            </a:r>
            <a:r>
              <a:rPr lang="en-GB" b="1" baseline="30000" dirty="0" smtClean="0">
                <a:sym typeface="Wingdings" pitchFamily="2" charset="2"/>
              </a:rPr>
              <a:t>-</a:t>
            </a:r>
            <a:endParaRPr lang="en-GB" b="1" baseline="30000" dirty="0" smtClean="0"/>
          </a:p>
        </p:txBody>
      </p:sp>
      <p:sp>
        <p:nvSpPr>
          <p:cNvPr id="5" name="Oval 4"/>
          <p:cNvSpPr/>
          <p:nvPr/>
        </p:nvSpPr>
        <p:spPr>
          <a:xfrm>
            <a:off x="4343400" y="4038600"/>
            <a:ext cx="1981200" cy="7620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 name="Straight Arrow Connector 6"/>
          <p:cNvCxnSpPr/>
          <p:nvPr/>
        </p:nvCxnSpPr>
        <p:spPr>
          <a:xfrm>
            <a:off x="4343400" y="3429000"/>
            <a:ext cx="762000" cy="6096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0"/>
            <a:ext cx="8229600" cy="1143000"/>
          </a:xfrm>
        </p:spPr>
        <p:txBody>
          <a:bodyPr/>
          <a:lstStyle/>
          <a:p>
            <a:r>
              <a:rPr lang="en-GB" smtClean="0"/>
              <a:t>Molecular ion</a:t>
            </a:r>
          </a:p>
        </p:txBody>
      </p:sp>
      <p:sp>
        <p:nvSpPr>
          <p:cNvPr id="15363" name="Rectangle 3"/>
          <p:cNvSpPr>
            <a:spLocks noGrp="1" noChangeArrowheads="1"/>
          </p:cNvSpPr>
          <p:nvPr>
            <p:ph type="body" idx="1"/>
          </p:nvPr>
        </p:nvSpPr>
        <p:spPr>
          <a:xfrm>
            <a:off x="-76200" y="1219200"/>
            <a:ext cx="8839200" cy="5181600"/>
          </a:xfrm>
        </p:spPr>
        <p:txBody>
          <a:bodyPr/>
          <a:lstStyle/>
          <a:p>
            <a:r>
              <a:rPr lang="en-GB" smtClean="0"/>
              <a:t>The molecular ion will be the heaviest ion detected by our mass spectrometer.</a:t>
            </a:r>
          </a:p>
          <a:p>
            <a:r>
              <a:rPr lang="en-GB" smtClean="0"/>
              <a:t>So we know the M</a:t>
            </a:r>
            <a:r>
              <a:rPr lang="en-GB" i="1" baseline="-25000" smtClean="0"/>
              <a:t>r</a:t>
            </a:r>
            <a:r>
              <a:rPr lang="en-GB" smtClean="0"/>
              <a:t> of our compound.</a:t>
            </a:r>
          </a:p>
          <a:p>
            <a:r>
              <a:rPr lang="en-GB" smtClean="0"/>
              <a:t>E.g. ethanol:</a:t>
            </a:r>
          </a:p>
          <a:p>
            <a:endParaRPr lang="en-GB" baseline="30000" smtClean="0">
              <a:solidFill>
                <a:srgbClr val="FFFF00"/>
              </a:solidFill>
            </a:endParaRPr>
          </a:p>
        </p:txBody>
      </p:sp>
      <p:pic>
        <p:nvPicPr>
          <p:cNvPr id="6" name="Picture 7" descr="S691813_aw_219"/>
          <p:cNvPicPr>
            <a:picLocks noChangeAspect="1" noChangeArrowheads="1"/>
          </p:cNvPicPr>
          <p:nvPr/>
        </p:nvPicPr>
        <p:blipFill>
          <a:blip r:embed="rId2" cstate="print"/>
          <a:srcRect/>
          <a:stretch>
            <a:fillRect/>
          </a:stretch>
        </p:blipFill>
        <p:spPr bwMode="auto">
          <a:xfrm>
            <a:off x="1219200" y="3429000"/>
            <a:ext cx="6172200" cy="3359150"/>
          </a:xfrm>
          <a:prstGeom prst="rect">
            <a:avLst/>
          </a:prstGeom>
          <a:noFill/>
          <a:ln w="9525">
            <a:noFill/>
            <a:miter lim="800000"/>
            <a:headEnd/>
            <a:tailEnd/>
          </a:ln>
        </p:spPr>
      </p:pic>
      <p:sp>
        <p:nvSpPr>
          <p:cNvPr id="8" name="TextBox 7"/>
          <p:cNvSpPr txBox="1">
            <a:spLocks noChangeArrowheads="1"/>
          </p:cNvSpPr>
          <p:nvPr/>
        </p:nvSpPr>
        <p:spPr bwMode="auto">
          <a:xfrm>
            <a:off x="3048000" y="4648200"/>
            <a:ext cx="2835275" cy="830263"/>
          </a:xfrm>
          <a:prstGeom prst="rect">
            <a:avLst/>
          </a:prstGeom>
          <a:noFill/>
          <a:ln w="9525">
            <a:noFill/>
            <a:miter lim="800000"/>
            <a:headEnd/>
            <a:tailEnd/>
          </a:ln>
        </p:spPr>
        <p:txBody>
          <a:bodyPr wrap="none">
            <a:spAutoFit/>
          </a:bodyPr>
          <a:lstStyle/>
          <a:p>
            <a:r>
              <a:rPr lang="en-GB" sz="2400">
                <a:solidFill>
                  <a:schemeClr val="bg1"/>
                </a:solidFill>
              </a:rPr>
              <a:t>But what are these </a:t>
            </a:r>
            <a:br>
              <a:rPr lang="en-GB" sz="2400">
                <a:solidFill>
                  <a:schemeClr val="bg1"/>
                </a:solidFill>
              </a:rPr>
            </a:br>
            <a:r>
              <a:rPr lang="en-GB" sz="2400">
                <a:solidFill>
                  <a:schemeClr val="bg1"/>
                </a:solidFill>
              </a:rPr>
              <a:t>other peaks?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0"/>
            <a:ext cx="8229600" cy="1143000"/>
          </a:xfrm>
        </p:spPr>
        <p:txBody>
          <a:bodyPr/>
          <a:lstStyle/>
          <a:p>
            <a:r>
              <a:rPr lang="en-GB" smtClean="0"/>
              <a:t>Molecular ion</a:t>
            </a:r>
          </a:p>
        </p:txBody>
      </p:sp>
      <p:sp>
        <p:nvSpPr>
          <p:cNvPr id="15363" name="Rectangle 3"/>
          <p:cNvSpPr>
            <a:spLocks noGrp="1" noChangeArrowheads="1"/>
          </p:cNvSpPr>
          <p:nvPr>
            <p:ph type="body" idx="1"/>
          </p:nvPr>
        </p:nvSpPr>
        <p:spPr>
          <a:xfrm>
            <a:off x="0" y="836712"/>
            <a:ext cx="8839200" cy="5181600"/>
          </a:xfrm>
        </p:spPr>
        <p:txBody>
          <a:bodyPr/>
          <a:lstStyle/>
          <a:p>
            <a:r>
              <a:rPr lang="en-GB" dirty="0" smtClean="0"/>
              <a:t>Molecular ions have been hit by high energy particles.</a:t>
            </a:r>
          </a:p>
          <a:p>
            <a:r>
              <a:rPr lang="en-GB" dirty="0" smtClean="0"/>
              <a:t>They vibrate and sometimes break up.</a:t>
            </a:r>
          </a:p>
          <a:p>
            <a:r>
              <a:rPr lang="en-GB" dirty="0" smtClean="0"/>
              <a:t>This is called fragmentation, e.g.</a:t>
            </a:r>
          </a:p>
          <a:p>
            <a:pPr algn="ctr">
              <a:buFontTx/>
              <a:buNone/>
            </a:pPr>
            <a:r>
              <a:rPr lang="en-GB" dirty="0" smtClean="0"/>
              <a:t>C</a:t>
            </a:r>
            <a:r>
              <a:rPr lang="en-GB" baseline="-25000" dirty="0" smtClean="0"/>
              <a:t>2</a:t>
            </a:r>
            <a:r>
              <a:rPr lang="en-GB" dirty="0" smtClean="0"/>
              <a:t>H</a:t>
            </a:r>
            <a:r>
              <a:rPr lang="en-GB" baseline="-25000" dirty="0" smtClean="0"/>
              <a:t>5</a:t>
            </a:r>
            <a:r>
              <a:rPr lang="en-GB" dirty="0" smtClean="0"/>
              <a:t>OH</a:t>
            </a:r>
            <a:r>
              <a:rPr lang="en-GB" baseline="30000" dirty="0" smtClean="0"/>
              <a:t>+</a:t>
            </a:r>
            <a:r>
              <a:rPr lang="en-GB" dirty="0" smtClean="0"/>
              <a:t> </a:t>
            </a:r>
            <a:r>
              <a:rPr lang="en-GB" dirty="0" smtClean="0">
                <a:sym typeface="Wingdings" pitchFamily="2" charset="2"/>
              </a:rPr>
              <a:t> CH3 + CH</a:t>
            </a:r>
            <a:r>
              <a:rPr lang="en-GB" baseline="-25000" dirty="0" smtClean="0">
                <a:sym typeface="Wingdings" pitchFamily="2" charset="2"/>
              </a:rPr>
              <a:t>2</a:t>
            </a:r>
            <a:r>
              <a:rPr lang="en-GB" dirty="0" smtClean="0">
                <a:sym typeface="Wingdings" pitchFamily="2" charset="2"/>
              </a:rPr>
              <a:t>OH</a:t>
            </a:r>
            <a:r>
              <a:rPr lang="en-GB" baseline="30000" dirty="0" smtClean="0">
                <a:sym typeface="Wingdings" pitchFamily="2" charset="2"/>
              </a:rPr>
              <a:t>+</a:t>
            </a:r>
          </a:p>
          <a:p>
            <a:r>
              <a:rPr lang="en-GB" dirty="0" smtClean="0"/>
              <a:t>The fragment ion will be detected and appear in the spectrum.</a:t>
            </a:r>
          </a:p>
          <a:p>
            <a:r>
              <a:rPr lang="en-GB" dirty="0" smtClean="0"/>
              <a:t>Sometimes these ions break up into even smaller fragments.</a:t>
            </a:r>
          </a:p>
          <a:p>
            <a:pPr algn="ctr">
              <a:buFontTx/>
              <a:buNone/>
            </a:pPr>
            <a:endParaRPr lang="en-GB" baseline="30000" dirty="0" smtClean="0">
              <a:solidFill>
                <a:srgbClr val="FFFF00"/>
              </a:solidFill>
            </a:endParaRPr>
          </a:p>
        </p:txBody>
      </p:sp>
      <p:pic>
        <p:nvPicPr>
          <p:cNvPr id="7" name="Picture 7" descr="S691813_aw_219"/>
          <p:cNvPicPr>
            <a:picLocks noChangeAspect="1" noChangeArrowheads="1"/>
          </p:cNvPicPr>
          <p:nvPr/>
        </p:nvPicPr>
        <p:blipFill>
          <a:blip r:embed="rId2" cstate="print"/>
          <a:srcRect/>
          <a:stretch>
            <a:fillRect/>
          </a:stretch>
        </p:blipFill>
        <p:spPr bwMode="auto">
          <a:xfrm>
            <a:off x="0" y="2133600"/>
            <a:ext cx="8682038"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Effect transition="in" filter="fade">
                                      <p:cBhvr>
                                        <p:cTn id="42" dur="1000"/>
                                        <p:tgtEl>
                                          <p:spTgt spid="15363">
                                            <p:txEl>
                                              <p:pRg st="5" end="5"/>
                                            </p:txEl>
                                          </p:spTgt>
                                        </p:tgtEl>
                                      </p:cBhvr>
                                    </p:animEffect>
                                    <p:anim calcmode="lin" valueType="num">
                                      <p:cBhvr>
                                        <p:cTn id="43"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53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linds(horizontal)">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fontScale="90000"/>
          </a:bodyPr>
          <a:lstStyle/>
          <a:p>
            <a:r>
              <a:rPr lang="en-GB" dirty="0" smtClean="0"/>
              <a:t>Diatomic molecules</a:t>
            </a:r>
            <a:endParaRPr lang="en-GB" dirty="0"/>
          </a:p>
        </p:txBody>
      </p:sp>
      <p:sp>
        <p:nvSpPr>
          <p:cNvPr id="3" name="Content Placeholder 2"/>
          <p:cNvSpPr>
            <a:spLocks noGrp="1"/>
          </p:cNvSpPr>
          <p:nvPr>
            <p:ph idx="1"/>
          </p:nvPr>
        </p:nvSpPr>
        <p:spPr>
          <a:xfrm>
            <a:off x="251520" y="764704"/>
            <a:ext cx="8568952" cy="5361459"/>
          </a:xfrm>
        </p:spPr>
        <p:txBody>
          <a:bodyPr/>
          <a:lstStyle/>
          <a:p>
            <a:pPr>
              <a:buNone/>
            </a:pPr>
            <a:r>
              <a:rPr lang="en-GB" dirty="0" smtClean="0"/>
              <a:t>Chlorine </a:t>
            </a:r>
            <a:r>
              <a:rPr lang="en-GB" dirty="0" smtClean="0"/>
              <a:t>has two isotopes, </a:t>
            </a:r>
            <a:r>
              <a:rPr lang="en-GB" baseline="30000" dirty="0" smtClean="0"/>
              <a:t>35</a:t>
            </a:r>
            <a:r>
              <a:rPr lang="en-GB" dirty="0" smtClean="0"/>
              <a:t>Cl and </a:t>
            </a:r>
            <a:r>
              <a:rPr lang="en-GB" baseline="30000" dirty="0" smtClean="0"/>
              <a:t>37</a:t>
            </a:r>
            <a:r>
              <a:rPr lang="en-GB" dirty="0" smtClean="0"/>
              <a:t>Cl, in the approximate ratio of 3 atoms of </a:t>
            </a:r>
            <a:r>
              <a:rPr lang="en-GB" baseline="30000" dirty="0" smtClean="0"/>
              <a:t>35</a:t>
            </a:r>
            <a:r>
              <a:rPr lang="en-GB" dirty="0" smtClean="0"/>
              <a:t>Cl to 1 atom of </a:t>
            </a:r>
            <a:r>
              <a:rPr lang="en-GB" baseline="30000" dirty="0" smtClean="0"/>
              <a:t>37</a:t>
            </a:r>
            <a:r>
              <a:rPr lang="en-GB" dirty="0" smtClean="0"/>
              <a:t>Cl. You might suppose that the mass spectrum would look like this:</a:t>
            </a:r>
          </a:p>
          <a:p>
            <a:pPr>
              <a:buNone/>
            </a:pP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755576" y="3134587"/>
            <a:ext cx="5256584" cy="3723413"/>
          </a:xfrm>
          <a:prstGeom prst="rect">
            <a:avLst/>
          </a:prstGeom>
          <a:noFill/>
          <a:ln w="9525">
            <a:noFill/>
            <a:miter lim="800000"/>
            <a:headEnd/>
            <a:tailEnd/>
          </a:ln>
        </p:spPr>
      </p:pic>
      <p:sp>
        <p:nvSpPr>
          <p:cNvPr id="6" name="TextBox 5"/>
          <p:cNvSpPr txBox="1"/>
          <p:nvPr/>
        </p:nvSpPr>
        <p:spPr>
          <a:xfrm>
            <a:off x="6444208" y="3068960"/>
            <a:ext cx="2232248" cy="1446550"/>
          </a:xfrm>
          <a:prstGeom prst="rect">
            <a:avLst/>
          </a:prstGeom>
          <a:noFill/>
        </p:spPr>
        <p:txBody>
          <a:bodyPr wrap="square" rtlCol="0">
            <a:spAutoFit/>
          </a:bodyPr>
          <a:lstStyle/>
          <a:p>
            <a:r>
              <a:rPr lang="en-GB" sz="4400" dirty="0" smtClean="0">
                <a:solidFill>
                  <a:srgbClr val="FF0000"/>
                </a:solidFill>
              </a:rPr>
              <a:t>This is wrong!</a:t>
            </a:r>
            <a:endParaRPr lang="en-GB"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63272" cy="5865515"/>
          </a:xfrm>
        </p:spPr>
        <p:txBody>
          <a:bodyPr/>
          <a:lstStyle/>
          <a:p>
            <a:pPr>
              <a:buNone/>
            </a:pPr>
            <a:r>
              <a:rPr lang="en-GB" dirty="0" smtClean="0">
                <a:solidFill>
                  <a:srgbClr val="FF0000"/>
                </a:solidFill>
              </a:rPr>
              <a:t>Chlorine consists of molecules, not individual atoms</a:t>
            </a:r>
          </a:p>
          <a:p>
            <a:r>
              <a:rPr lang="en-GB" dirty="0" smtClean="0"/>
              <a:t>When chlorine is passed into the ionisation chamber, an electron is knocked off the molecule to give a </a:t>
            </a:r>
            <a:r>
              <a:rPr lang="en-GB" b="1" i="1" dirty="0" smtClean="0"/>
              <a:t>molecular ion,</a:t>
            </a:r>
            <a:r>
              <a:rPr lang="en-GB" dirty="0" smtClean="0"/>
              <a:t>Cl</a:t>
            </a:r>
            <a:r>
              <a:rPr lang="en-GB" baseline="-25000" dirty="0" smtClean="0"/>
              <a:t>2</a:t>
            </a:r>
            <a:r>
              <a:rPr lang="en-GB" baseline="30000" dirty="0" smtClean="0"/>
              <a:t>+</a:t>
            </a:r>
            <a:r>
              <a:rPr lang="en-GB" dirty="0" smtClean="0"/>
              <a:t>.</a:t>
            </a:r>
          </a:p>
          <a:p>
            <a:r>
              <a:rPr lang="en-GB" dirty="0" smtClean="0"/>
              <a:t>These </a:t>
            </a:r>
            <a:r>
              <a:rPr lang="en-GB" dirty="0" smtClean="0"/>
              <a:t>ions won't be particularly stable, and some will fall apart to give a chlorine atom and a </a:t>
            </a:r>
            <a:r>
              <a:rPr lang="en-GB" dirty="0" err="1" smtClean="0"/>
              <a:t>Cl</a:t>
            </a:r>
            <a:r>
              <a:rPr lang="en-GB" baseline="30000" dirty="0" smtClean="0"/>
              <a:t>+</a:t>
            </a:r>
            <a:r>
              <a:rPr lang="en-GB" dirty="0" smtClean="0"/>
              <a:t> ion. The term for this </a:t>
            </a:r>
            <a:r>
              <a:rPr lang="en-GB" dirty="0" smtClean="0"/>
              <a:t>is </a:t>
            </a:r>
            <a:r>
              <a:rPr lang="en-GB" b="1" i="1" dirty="0" smtClean="0"/>
              <a:t>fragmentation.</a:t>
            </a:r>
          </a:p>
          <a:p>
            <a:pPr algn="ctr">
              <a:buNone/>
            </a:pPr>
            <a:r>
              <a:rPr lang="en-GB" b="1" dirty="0" smtClean="0"/>
              <a:t>Cl</a:t>
            </a:r>
            <a:r>
              <a:rPr lang="en-GB" b="1" baseline="-25000" dirty="0" smtClean="0"/>
              <a:t>2</a:t>
            </a:r>
            <a:r>
              <a:rPr lang="en-GB" b="1" baseline="30000" dirty="0" smtClean="0"/>
              <a:t>+</a:t>
            </a:r>
            <a:r>
              <a:rPr lang="en-GB" b="1" dirty="0" smtClean="0"/>
              <a:t> </a:t>
            </a:r>
            <a:r>
              <a:rPr lang="en-GB" b="1" dirty="0" smtClean="0">
                <a:sym typeface="Wingdings" pitchFamily="2" charset="2"/>
              </a:rPr>
              <a:t> </a:t>
            </a:r>
            <a:r>
              <a:rPr lang="en-GB" b="1" dirty="0" err="1" smtClean="0">
                <a:sym typeface="Wingdings" pitchFamily="2" charset="2"/>
              </a:rPr>
              <a:t>Cl</a:t>
            </a:r>
            <a:r>
              <a:rPr lang="en-GB" b="1" dirty="0" smtClean="0">
                <a:sym typeface="Wingdings" pitchFamily="2" charset="2"/>
              </a:rPr>
              <a:t> + </a:t>
            </a:r>
            <a:r>
              <a:rPr lang="en-GB" b="1" dirty="0" err="1" smtClean="0">
                <a:sym typeface="Wingdings" pitchFamily="2" charset="2"/>
              </a:rPr>
              <a:t>Cl</a:t>
            </a:r>
            <a:r>
              <a:rPr lang="en-GB" b="1" baseline="30000" dirty="0" smtClean="0">
                <a:sym typeface="Wingdings" pitchFamily="2" charset="2"/>
              </a:rPr>
              <a:t>+</a:t>
            </a:r>
            <a:endParaRPr lang="en-GB" baseline="30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363272" cy="5505475"/>
          </a:xfrm>
        </p:spPr>
        <p:txBody>
          <a:bodyPr/>
          <a:lstStyle/>
          <a:p>
            <a:pPr>
              <a:buNone/>
            </a:pPr>
            <a:r>
              <a:rPr lang="en-GB" dirty="0" smtClean="0"/>
              <a:t>The </a:t>
            </a:r>
            <a:r>
              <a:rPr lang="en-GB" dirty="0" err="1" smtClean="0"/>
              <a:t>Cl</a:t>
            </a:r>
            <a:r>
              <a:rPr lang="en-GB" baseline="30000" dirty="0" smtClean="0"/>
              <a:t>+</a:t>
            </a:r>
            <a:r>
              <a:rPr lang="en-GB" dirty="0" smtClean="0"/>
              <a:t> ions will pass through the machine and will give lines at 35 and 37, depending on the isotope and you would get exactly the pattern in the last diagram. </a:t>
            </a:r>
            <a:endParaRPr lang="en-GB" dirty="0" smtClean="0"/>
          </a:p>
          <a:p>
            <a:pPr>
              <a:buNone/>
            </a:pPr>
            <a:endParaRPr lang="en-GB" dirty="0" smtClean="0"/>
          </a:p>
          <a:p>
            <a:pPr>
              <a:buNone/>
            </a:pPr>
            <a:r>
              <a:rPr lang="en-GB" dirty="0" smtClean="0"/>
              <a:t>The </a:t>
            </a:r>
            <a:r>
              <a:rPr lang="en-GB" dirty="0" smtClean="0"/>
              <a:t>problem is that you will also record lines for the </a:t>
            </a:r>
            <a:r>
              <a:rPr lang="en-GB" i="1" dirty="0" err="1" smtClean="0"/>
              <a:t>unfragmented</a:t>
            </a:r>
            <a:r>
              <a:rPr lang="en-GB" dirty="0" smtClean="0"/>
              <a:t> Cl</a:t>
            </a:r>
            <a:r>
              <a:rPr lang="en-GB" baseline="-25000" dirty="0" smtClean="0"/>
              <a:t>2</a:t>
            </a:r>
            <a:r>
              <a:rPr lang="en-GB" baseline="30000" dirty="0" smtClean="0"/>
              <a:t>+</a:t>
            </a:r>
            <a:r>
              <a:rPr lang="en-GB" dirty="0" smtClean="0"/>
              <a:t> 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mtClean="0"/>
              <a:t>How do we count atoms?</a:t>
            </a:r>
          </a:p>
        </p:txBody>
      </p:sp>
      <p:sp>
        <p:nvSpPr>
          <p:cNvPr id="16387" name="Rectangle 3"/>
          <p:cNvSpPr>
            <a:spLocks noGrp="1" noChangeArrowheads="1"/>
          </p:cNvSpPr>
          <p:nvPr>
            <p:ph type="body" idx="1"/>
          </p:nvPr>
        </p:nvSpPr>
        <p:spPr>
          <a:xfrm>
            <a:off x="457200" y="1600200"/>
            <a:ext cx="4343400" cy="4525963"/>
          </a:xfrm>
        </p:spPr>
        <p:txBody>
          <a:bodyPr/>
          <a:lstStyle/>
          <a:p>
            <a:pPr>
              <a:lnSpc>
                <a:spcPct val="90000"/>
              </a:lnSpc>
            </a:pPr>
            <a:r>
              <a:rPr lang="en-GB" sz="2800" smtClean="0"/>
              <a:t>What do they need to </a:t>
            </a:r>
            <a:br>
              <a:rPr lang="en-GB" sz="2800" smtClean="0"/>
            </a:br>
            <a:r>
              <a:rPr lang="en-GB" sz="2800" smtClean="0"/>
              <a:t>know in order to do</a:t>
            </a:r>
            <a:br>
              <a:rPr lang="en-GB" sz="2800" smtClean="0"/>
            </a:br>
            <a:r>
              <a:rPr lang="en-GB" sz="2800" smtClean="0"/>
              <a:t>this?</a:t>
            </a:r>
          </a:p>
          <a:p>
            <a:pPr>
              <a:lnSpc>
                <a:spcPct val="90000"/>
              </a:lnSpc>
            </a:pPr>
            <a:r>
              <a:rPr lang="en-GB" sz="2800" smtClean="0">
                <a:solidFill>
                  <a:srgbClr val="0070C0"/>
                </a:solidFill>
              </a:rPr>
              <a:t>How much a single</a:t>
            </a:r>
            <a:br>
              <a:rPr lang="en-GB" sz="2800" smtClean="0">
                <a:solidFill>
                  <a:srgbClr val="0070C0"/>
                </a:solidFill>
              </a:rPr>
            </a:br>
            <a:r>
              <a:rPr lang="en-GB" sz="2800" smtClean="0">
                <a:solidFill>
                  <a:srgbClr val="0070C0"/>
                </a:solidFill>
              </a:rPr>
              <a:t>coin weighs.</a:t>
            </a:r>
          </a:p>
          <a:p>
            <a:pPr>
              <a:lnSpc>
                <a:spcPct val="90000"/>
              </a:lnSpc>
            </a:pPr>
            <a:r>
              <a:rPr lang="en-GB" sz="2800" smtClean="0"/>
              <a:t>Chemists count atoms in the same way, but we need to know how much an atom weighs – this is it’s</a:t>
            </a:r>
            <a:r>
              <a:rPr lang="en-GB" sz="2800" smtClean="0">
                <a:solidFill>
                  <a:srgbClr val="0070C0"/>
                </a:solidFill>
              </a:rPr>
              <a:t> R.A.M. </a:t>
            </a:r>
            <a:r>
              <a:rPr lang="en-GB" sz="2800" smtClean="0"/>
              <a:t>(Relative atomic mass)</a:t>
            </a:r>
          </a:p>
          <a:p>
            <a:pPr>
              <a:lnSpc>
                <a:spcPct val="90000"/>
              </a:lnSpc>
            </a:pPr>
            <a:endParaRPr lang="en-GB" sz="2800" smtClean="0">
              <a:solidFill>
                <a:srgbClr val="FFFF00"/>
              </a:solidFill>
            </a:endParaRPr>
          </a:p>
        </p:txBody>
      </p:sp>
      <p:pic>
        <p:nvPicPr>
          <p:cNvPr id="47108" name="Picture 4"/>
          <p:cNvPicPr>
            <a:picLocks noChangeAspect="1" noChangeArrowheads="1"/>
          </p:cNvPicPr>
          <p:nvPr/>
        </p:nvPicPr>
        <p:blipFill>
          <a:blip r:embed="rId2" cstate="print"/>
          <a:srcRect/>
          <a:stretch>
            <a:fillRect/>
          </a:stretch>
        </p:blipFill>
        <p:spPr bwMode="auto">
          <a:xfrm>
            <a:off x="5029200" y="1295400"/>
            <a:ext cx="3409950" cy="5095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Possible combinations in Cl</a:t>
            </a:r>
            <a:r>
              <a:rPr lang="en-GB" u="sng" baseline="-25000" dirty="0" smtClean="0"/>
              <a:t>2</a:t>
            </a:r>
            <a:r>
              <a:rPr lang="en-GB" u="sng" baseline="30000" dirty="0" smtClean="0"/>
              <a:t>+</a:t>
            </a:r>
            <a:r>
              <a:rPr lang="en-GB" u="sng" dirty="0" smtClean="0"/>
              <a:t> ion</a:t>
            </a:r>
            <a:endParaRPr lang="en-GB" u="sng" dirty="0"/>
          </a:p>
        </p:txBody>
      </p:sp>
      <p:sp>
        <p:nvSpPr>
          <p:cNvPr id="3" name="Content Placeholder 2"/>
          <p:cNvSpPr>
            <a:spLocks noGrp="1"/>
          </p:cNvSpPr>
          <p:nvPr>
            <p:ph idx="1"/>
          </p:nvPr>
        </p:nvSpPr>
        <p:spPr>
          <a:xfrm>
            <a:off x="323528" y="1340768"/>
            <a:ext cx="8363272" cy="4785395"/>
          </a:xfrm>
        </p:spPr>
        <p:txBody>
          <a:bodyPr>
            <a:normAutofit/>
          </a:bodyPr>
          <a:lstStyle/>
          <a:p>
            <a:pPr>
              <a:buNone/>
            </a:pPr>
            <a:r>
              <a:rPr lang="en-GB" dirty="0" smtClean="0"/>
              <a:t>Both </a:t>
            </a:r>
            <a:r>
              <a:rPr lang="en-GB" dirty="0" smtClean="0"/>
              <a:t>atoms could be </a:t>
            </a:r>
            <a:r>
              <a:rPr lang="en-GB" baseline="30000" dirty="0" smtClean="0"/>
              <a:t>35</a:t>
            </a:r>
            <a:r>
              <a:rPr lang="en-GB" dirty="0" smtClean="0"/>
              <a:t>Cl, both atoms could be </a:t>
            </a:r>
            <a:r>
              <a:rPr lang="en-GB" baseline="30000" dirty="0" smtClean="0"/>
              <a:t>37</a:t>
            </a:r>
            <a:r>
              <a:rPr lang="en-GB" dirty="0" smtClean="0"/>
              <a:t>Cl, or you could have one of each sort. That would give you total masses of the Cl</a:t>
            </a:r>
            <a:r>
              <a:rPr lang="en-GB" baseline="-25000" dirty="0" smtClean="0"/>
              <a:t>2</a:t>
            </a:r>
            <a:r>
              <a:rPr lang="en-GB" baseline="30000" dirty="0" smtClean="0"/>
              <a:t>+</a:t>
            </a:r>
            <a:r>
              <a:rPr lang="en-GB" dirty="0" smtClean="0"/>
              <a:t> ion of</a:t>
            </a:r>
            <a:r>
              <a:rPr lang="en-GB" dirty="0" smtClean="0"/>
              <a:t>:</a:t>
            </a:r>
          </a:p>
          <a:p>
            <a:pPr>
              <a:buNone/>
            </a:pPr>
            <a:endParaRPr lang="en-GB" dirty="0" smtClean="0"/>
          </a:p>
          <a:p>
            <a:r>
              <a:rPr lang="en-GB" dirty="0" smtClean="0"/>
              <a:t>35 + 35 = 70</a:t>
            </a:r>
          </a:p>
          <a:p>
            <a:r>
              <a:rPr lang="en-GB" dirty="0" smtClean="0"/>
              <a:t>35 + 37 = 72</a:t>
            </a:r>
          </a:p>
          <a:p>
            <a:r>
              <a:rPr lang="en-GB" dirty="0" smtClean="0"/>
              <a:t>37 + 37 = 74</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lstStyle/>
          <a:p>
            <a:pPr>
              <a:buNone/>
            </a:pPr>
            <a:r>
              <a:rPr lang="en-GB" dirty="0" smtClean="0"/>
              <a:t>These lines would be </a:t>
            </a:r>
            <a:r>
              <a:rPr lang="en-GB" i="1" dirty="0" smtClean="0"/>
              <a:t>in addition</a:t>
            </a:r>
            <a:r>
              <a:rPr lang="en-GB" dirty="0" smtClean="0"/>
              <a:t> to the lines at 35 and 37.</a:t>
            </a:r>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1691680" y="1700808"/>
            <a:ext cx="6493879"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cstate="print"/>
          <a:srcRect/>
          <a:stretch>
            <a:fillRect/>
          </a:stretch>
        </p:blipFill>
        <p:spPr bwMode="auto">
          <a:xfrm>
            <a:off x="539552" y="1772816"/>
            <a:ext cx="7182376" cy="36766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Complete the questions on the worksheet</a:t>
            </a:r>
          </a:p>
          <a:p>
            <a:pPr>
              <a:buNone/>
            </a:pPr>
            <a:r>
              <a:rPr lang="en-GB" dirty="0" smtClean="0"/>
              <a:t>Starters for 10 analysis page 4</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549275"/>
          </a:xfrm>
        </p:spPr>
        <p:txBody>
          <a:bodyPr rtlCol="0">
            <a:normAutofit fontScale="90000"/>
          </a:bodyPr>
          <a:lstStyle/>
          <a:p>
            <a:pPr eaLnBrk="1" fontAlgn="auto" hangingPunct="1">
              <a:spcAft>
                <a:spcPts val="0"/>
              </a:spcAft>
              <a:defRPr/>
            </a:pPr>
            <a:r>
              <a:rPr lang="en-GB" sz="3600" b="1" u="sng" dirty="0" smtClean="0"/>
              <a:t>Lesson objectives relative mass</a:t>
            </a:r>
          </a:p>
        </p:txBody>
      </p:sp>
      <p:sp>
        <p:nvSpPr>
          <p:cNvPr id="45059" name="Rectangle 3"/>
          <p:cNvSpPr>
            <a:spLocks noGrp="1" noChangeArrowheads="1"/>
          </p:cNvSpPr>
          <p:nvPr>
            <p:ph type="body" sz="half" idx="1"/>
          </p:nvPr>
        </p:nvSpPr>
        <p:spPr>
          <a:xfrm>
            <a:off x="0" y="476250"/>
            <a:ext cx="9144000" cy="6381750"/>
          </a:xfrm>
        </p:spPr>
        <p:txBody>
          <a:bodyPr>
            <a:normAutofit fontScale="92500"/>
          </a:bodyPr>
          <a:lstStyle/>
          <a:p>
            <a:r>
              <a:rPr lang="en-GB" sz="2400" dirty="0" smtClean="0"/>
              <a:t>Understand the term ‘isotopes’</a:t>
            </a:r>
          </a:p>
          <a:p>
            <a:r>
              <a:rPr lang="en-GB" sz="2400" dirty="0" smtClean="0"/>
              <a:t>Define the terms ‘relative isotopic mass’ and ‘relative atomic mass’ based on the </a:t>
            </a:r>
            <a:r>
              <a:rPr lang="en-GB" sz="2400" baseline="30000" dirty="0" smtClean="0"/>
              <a:t>12</a:t>
            </a:r>
            <a:r>
              <a:rPr lang="en-GB" sz="2400" dirty="0" smtClean="0"/>
              <a:t>C scale</a:t>
            </a:r>
          </a:p>
          <a:p>
            <a:r>
              <a:rPr lang="en-GB" sz="2400" dirty="0" smtClean="0"/>
              <a:t>Understand the terms ‘relative molecular mass’ and ‘relative formula mass’ including calculating these from relative atomic masses </a:t>
            </a:r>
            <a:br>
              <a:rPr lang="en-GB" sz="2400" dirty="0" smtClean="0"/>
            </a:br>
            <a:r>
              <a:rPr lang="en-GB" sz="2400" i="1" dirty="0"/>
              <a:t>Definitions of these terms will not be </a:t>
            </a:r>
            <a:r>
              <a:rPr lang="en-GB" sz="2400" i="1" dirty="0" smtClean="0"/>
              <a:t>expected.</a:t>
            </a:r>
            <a:br>
              <a:rPr lang="en-GB" sz="2400" i="1" dirty="0" smtClean="0"/>
            </a:br>
            <a:r>
              <a:rPr lang="en-GB" sz="2400" i="1" dirty="0" smtClean="0"/>
              <a:t>The </a:t>
            </a:r>
            <a:r>
              <a:rPr lang="en-GB" sz="2400" i="1" dirty="0"/>
              <a:t>term ‘relative formula mass’ should be used for compounds with </a:t>
            </a:r>
            <a:r>
              <a:rPr lang="en-GB" sz="2400" i="1" dirty="0" smtClean="0"/>
              <a:t>giant structures.</a:t>
            </a:r>
          </a:p>
          <a:p>
            <a:r>
              <a:rPr lang="en-GB" sz="2400" dirty="0" smtClean="0"/>
              <a:t>Be </a:t>
            </a:r>
            <a:r>
              <a:rPr lang="en-GB" sz="2400" dirty="0"/>
              <a:t>able to analyse and interpret data from mass spectrometry to </a:t>
            </a:r>
            <a:r>
              <a:rPr lang="en-GB" sz="2400" dirty="0" smtClean="0"/>
              <a:t>calculate relative </a:t>
            </a:r>
            <a:r>
              <a:rPr lang="en-GB" sz="2400" dirty="0"/>
              <a:t>atomic mass from relative abundance of isotopes and vice versa</a:t>
            </a:r>
          </a:p>
          <a:p>
            <a:r>
              <a:rPr lang="en-GB" sz="2400" dirty="0"/>
              <a:t>B</a:t>
            </a:r>
            <a:r>
              <a:rPr lang="en-GB" sz="2400" dirty="0" smtClean="0"/>
              <a:t>e </a:t>
            </a:r>
            <a:r>
              <a:rPr lang="en-GB" sz="2400" dirty="0"/>
              <a:t>able to predict the mass spectra, including relative peak heights, for </a:t>
            </a:r>
            <a:r>
              <a:rPr lang="en-GB" sz="2400" dirty="0" smtClean="0"/>
              <a:t>diatomic molecules</a:t>
            </a:r>
            <a:r>
              <a:rPr lang="en-GB" sz="2400" dirty="0"/>
              <a:t>, including chlorine</a:t>
            </a:r>
          </a:p>
          <a:p>
            <a:r>
              <a:rPr lang="en-GB" sz="2400" dirty="0" smtClean="0"/>
              <a:t>Understand </a:t>
            </a:r>
            <a:r>
              <a:rPr lang="en-GB" sz="2400" dirty="0"/>
              <a:t>how mass spectrometry can be used to determine the </a:t>
            </a:r>
            <a:r>
              <a:rPr lang="en-GB" sz="2400" dirty="0" smtClean="0"/>
              <a:t>relative molecular </a:t>
            </a:r>
            <a:r>
              <a:rPr lang="en-GB" sz="2400" dirty="0"/>
              <a:t>mass of a </a:t>
            </a:r>
            <a:r>
              <a:rPr lang="en-GB" sz="2400" dirty="0" smtClean="0"/>
              <a:t>molecule</a:t>
            </a:r>
            <a:br>
              <a:rPr lang="en-GB" sz="2400" dirty="0" smtClean="0"/>
            </a:br>
            <a:r>
              <a:rPr lang="en-GB" sz="2400" i="1" dirty="0" smtClean="0"/>
              <a:t>Limited </a:t>
            </a:r>
            <a:r>
              <a:rPr lang="en-GB" sz="2400" i="1" dirty="0"/>
              <a:t>to the m/z value for the molecular ion, M+, giving the relative </a:t>
            </a:r>
            <a:r>
              <a:rPr lang="en-GB" sz="2400" i="1" dirty="0" smtClean="0"/>
              <a:t>molecular mass </a:t>
            </a:r>
            <a:r>
              <a:rPr lang="en-GB" sz="2400" i="1" dirty="0"/>
              <a:t>of the molecule.</a:t>
            </a: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3352800"/>
            <a:ext cx="91440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8131" name="Rectangle 2"/>
          <p:cNvSpPr>
            <a:spLocks noGrp="1" noChangeArrowheads="1"/>
          </p:cNvSpPr>
          <p:nvPr>
            <p:ph type="title"/>
          </p:nvPr>
        </p:nvSpPr>
        <p:spPr/>
        <p:txBody>
          <a:bodyPr/>
          <a:lstStyle/>
          <a:p>
            <a:r>
              <a:rPr lang="en-GB" smtClean="0"/>
              <a:t>Relative Atomic Mass</a:t>
            </a:r>
          </a:p>
        </p:txBody>
      </p:sp>
      <p:sp>
        <p:nvSpPr>
          <p:cNvPr id="48132" name="Rectangle 3"/>
          <p:cNvSpPr>
            <a:spLocks noGrp="1" noChangeArrowheads="1"/>
          </p:cNvSpPr>
          <p:nvPr>
            <p:ph type="body" idx="1"/>
          </p:nvPr>
        </p:nvSpPr>
        <p:spPr>
          <a:xfrm>
            <a:off x="0" y="1557338"/>
            <a:ext cx="9144000" cy="4525962"/>
          </a:xfrm>
        </p:spPr>
        <p:txBody>
          <a:bodyPr/>
          <a:lstStyle/>
          <a:p>
            <a:r>
              <a:rPr lang="en-GB" smtClean="0"/>
              <a:t>Relative atomic mass is also written </a:t>
            </a:r>
            <a:r>
              <a:rPr lang="en-GB" smtClean="0">
                <a:solidFill>
                  <a:srgbClr val="0070C0"/>
                </a:solidFill>
              </a:rPr>
              <a:t>A</a:t>
            </a:r>
            <a:r>
              <a:rPr lang="en-GB" i="1" baseline="-25000" smtClean="0">
                <a:solidFill>
                  <a:srgbClr val="0070C0"/>
                </a:solidFill>
              </a:rPr>
              <a:t>r</a:t>
            </a:r>
          </a:p>
          <a:p>
            <a:r>
              <a:rPr lang="en-GB" smtClean="0"/>
              <a:t>This is </a:t>
            </a:r>
            <a:r>
              <a:rPr lang="en-GB" smtClean="0">
                <a:solidFill>
                  <a:srgbClr val="0070C0"/>
                </a:solidFill>
              </a:rPr>
              <a:t>relative to carbon-12</a:t>
            </a:r>
          </a:p>
          <a:p>
            <a:r>
              <a:rPr lang="en-GB" smtClean="0">
                <a:solidFill>
                  <a:srgbClr val="0070C0"/>
                </a:solidFill>
              </a:rPr>
              <a:t>Definition:</a:t>
            </a:r>
          </a:p>
          <a:p>
            <a:pPr>
              <a:buFontTx/>
              <a:buNone/>
            </a:pPr>
            <a:r>
              <a:rPr lang="en-GB" smtClean="0">
                <a:solidFill>
                  <a:schemeClr val="bg1"/>
                </a:solidFill>
              </a:rPr>
              <a:t>Relative atomic mass A</a:t>
            </a:r>
            <a:r>
              <a:rPr lang="en-GB" i="1" baseline="-25000" smtClean="0">
                <a:solidFill>
                  <a:schemeClr val="bg1"/>
                </a:solidFill>
              </a:rPr>
              <a:t>r</a:t>
            </a:r>
            <a:r>
              <a:rPr lang="en-GB" smtClean="0">
                <a:solidFill>
                  <a:schemeClr val="bg1"/>
                </a:solidFill>
              </a:rPr>
              <a:t>, is the weighted mean mass of an atom of an element compared with one-twelfth of the mass of an atom of carbon-12</a:t>
            </a:r>
            <a:endParaRPr lang="en-GB" i="1" baseline="-2500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mtClean="0"/>
              <a:t>Relative Atomic Mass</a:t>
            </a:r>
          </a:p>
        </p:txBody>
      </p:sp>
      <p:sp>
        <p:nvSpPr>
          <p:cNvPr id="49155" name="Rectangle 3"/>
          <p:cNvSpPr>
            <a:spLocks noGrp="1" noChangeArrowheads="1"/>
          </p:cNvSpPr>
          <p:nvPr>
            <p:ph type="body" idx="1"/>
          </p:nvPr>
        </p:nvSpPr>
        <p:spPr/>
        <p:txBody>
          <a:bodyPr/>
          <a:lstStyle/>
          <a:p>
            <a:r>
              <a:rPr lang="en-GB" smtClean="0"/>
              <a:t>Carbon 12 is used as the </a:t>
            </a:r>
            <a:r>
              <a:rPr lang="en-GB" smtClean="0">
                <a:solidFill>
                  <a:srgbClr val="0070C0"/>
                </a:solidFill>
              </a:rPr>
              <a:t>standard</a:t>
            </a:r>
            <a:r>
              <a:rPr lang="en-GB" smtClean="0"/>
              <a:t>.</a:t>
            </a:r>
          </a:p>
          <a:p>
            <a:r>
              <a:rPr lang="en-GB" smtClean="0"/>
              <a:t>All masses are </a:t>
            </a:r>
            <a:r>
              <a:rPr lang="en-GB" smtClean="0">
                <a:solidFill>
                  <a:srgbClr val="0070C0"/>
                </a:solidFill>
              </a:rPr>
              <a:t>relative</a:t>
            </a:r>
            <a:r>
              <a:rPr lang="en-GB" smtClean="0"/>
              <a:t> to this.</a:t>
            </a:r>
          </a:p>
          <a:p>
            <a:r>
              <a:rPr lang="en-GB" smtClean="0"/>
              <a:t>1/12 of the mass of </a:t>
            </a:r>
            <a:r>
              <a:rPr lang="en-GB" baseline="30000" smtClean="0"/>
              <a:t>12</a:t>
            </a:r>
            <a:r>
              <a:rPr lang="en-GB" smtClean="0"/>
              <a:t>C </a:t>
            </a:r>
            <a:r>
              <a:rPr lang="en-GB" i="1" smtClean="0"/>
              <a:t>is</a:t>
            </a:r>
            <a:r>
              <a:rPr lang="en-GB" smtClean="0"/>
              <a:t> one mass unit.</a:t>
            </a:r>
          </a:p>
          <a:p>
            <a:r>
              <a:rPr lang="en-GB" smtClean="0"/>
              <a:t>Carbon 12 is the isotope of carbon that has…</a:t>
            </a:r>
          </a:p>
          <a:p>
            <a:r>
              <a:rPr lang="en-GB" smtClean="0"/>
              <a:t>…</a:t>
            </a:r>
            <a:r>
              <a:rPr lang="en-GB" smtClean="0">
                <a:solidFill>
                  <a:srgbClr val="0070C0"/>
                </a:solidFill>
              </a:rPr>
              <a:t>6 protons and 6 neutrons</a:t>
            </a:r>
          </a:p>
          <a:p>
            <a:r>
              <a:rPr lang="en-GB" smtClean="0"/>
              <a:t>Carbon-12 is defined as having a </a:t>
            </a:r>
            <a:r>
              <a:rPr lang="en-GB" smtClean="0">
                <a:solidFill>
                  <a:srgbClr val="0070C0"/>
                </a:solidFill>
              </a:rPr>
              <a:t>relative isotopic mass </a:t>
            </a:r>
            <a:r>
              <a:rPr lang="en-GB" smtClean="0"/>
              <a:t>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Isotopes</a:t>
            </a:r>
          </a:p>
        </p:txBody>
      </p:sp>
      <p:sp>
        <p:nvSpPr>
          <p:cNvPr id="12291" name="Rectangle 3"/>
          <p:cNvSpPr>
            <a:spLocks noGrp="1" noChangeArrowheads="1"/>
          </p:cNvSpPr>
          <p:nvPr>
            <p:ph type="body" idx="1"/>
          </p:nvPr>
        </p:nvSpPr>
        <p:spPr>
          <a:xfrm>
            <a:off x="457200" y="1268413"/>
            <a:ext cx="8435975" cy="5329237"/>
          </a:xfrm>
        </p:spPr>
        <p:txBody>
          <a:bodyPr rtlCol="0">
            <a:normAutofit/>
          </a:bodyPr>
          <a:lstStyle/>
          <a:p>
            <a:pPr marL="609600" indent="-609600" eaLnBrk="1" fontAlgn="auto" hangingPunct="1">
              <a:spcAft>
                <a:spcPts val="0"/>
              </a:spcAft>
              <a:buFontTx/>
              <a:buNone/>
              <a:defRPr/>
            </a:pPr>
            <a:r>
              <a:rPr lang="en-GB" dirty="0" smtClean="0"/>
              <a:t>Definition:</a:t>
            </a:r>
          </a:p>
          <a:p>
            <a:pPr marL="609600" indent="-609600" eaLnBrk="1" fontAlgn="auto" hangingPunct="1">
              <a:spcAft>
                <a:spcPts val="0"/>
              </a:spcAft>
              <a:buFont typeface="Arial" pitchFamily="34" charset="0"/>
              <a:buChar char="•"/>
              <a:defRPr/>
            </a:pPr>
            <a:r>
              <a:rPr lang="en-GB" dirty="0" smtClean="0">
                <a:solidFill>
                  <a:srgbClr val="00B050"/>
                </a:solidFill>
              </a:rPr>
              <a:t>Isotopes are atoms of the same element with different numbers of neutrons.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457200" y="1600200"/>
            <a:ext cx="8229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0179" name="Rectangle 2"/>
          <p:cNvSpPr>
            <a:spLocks noGrp="1" noChangeArrowheads="1"/>
          </p:cNvSpPr>
          <p:nvPr>
            <p:ph type="title"/>
          </p:nvPr>
        </p:nvSpPr>
        <p:spPr/>
        <p:txBody>
          <a:bodyPr/>
          <a:lstStyle/>
          <a:p>
            <a:r>
              <a:rPr lang="en-GB" smtClean="0"/>
              <a:t>Relative Isotopic Mass</a:t>
            </a:r>
          </a:p>
        </p:txBody>
      </p:sp>
      <p:sp>
        <p:nvSpPr>
          <p:cNvPr id="50180" name="Rectangle 3"/>
          <p:cNvSpPr>
            <a:spLocks noGrp="1" noChangeArrowheads="1"/>
          </p:cNvSpPr>
          <p:nvPr>
            <p:ph type="body" idx="1"/>
          </p:nvPr>
        </p:nvSpPr>
        <p:spPr/>
        <p:txBody>
          <a:bodyPr/>
          <a:lstStyle/>
          <a:p>
            <a:r>
              <a:rPr lang="en-GB" smtClean="0">
                <a:solidFill>
                  <a:schemeClr val="bg1"/>
                </a:solidFill>
              </a:rPr>
              <a:t>Relative isotopic mass is the mass of an atom of an isotope compared with one-twelfth of the mass of an atom of carbon-12</a:t>
            </a:r>
          </a:p>
          <a:p>
            <a:r>
              <a:rPr lang="en-GB" smtClean="0"/>
              <a:t>E.g. oxygen-16 has a </a:t>
            </a:r>
            <a:r>
              <a:rPr lang="en-GB" smtClean="0">
                <a:solidFill>
                  <a:srgbClr val="0070C0"/>
                </a:solidFill>
              </a:rPr>
              <a:t>relative isotopic mass</a:t>
            </a:r>
            <a:r>
              <a:rPr lang="en-GB" smtClean="0"/>
              <a:t> of 16.0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mtClean="0"/>
              <a:t>Relative Atomic Mass</a:t>
            </a:r>
          </a:p>
        </p:txBody>
      </p:sp>
      <p:sp>
        <p:nvSpPr>
          <p:cNvPr id="51203" name="Rectangle 3"/>
          <p:cNvSpPr>
            <a:spLocks noGrp="1" noChangeArrowheads="1"/>
          </p:cNvSpPr>
          <p:nvPr>
            <p:ph type="body" idx="1"/>
          </p:nvPr>
        </p:nvSpPr>
        <p:spPr/>
        <p:txBody>
          <a:bodyPr/>
          <a:lstStyle/>
          <a:p>
            <a:r>
              <a:rPr lang="en-GB" smtClean="0"/>
              <a:t>Relative atomic masses are found in the periodic table.</a:t>
            </a:r>
          </a:p>
          <a:p>
            <a:r>
              <a:rPr lang="en-GB" smtClean="0"/>
              <a:t>Why are these not whole numbers?</a:t>
            </a:r>
          </a:p>
          <a:p>
            <a:r>
              <a:rPr lang="en-GB" smtClean="0">
                <a:solidFill>
                  <a:srgbClr val="00B0F0"/>
                </a:solidFill>
              </a:rPr>
              <a:t>They are actually the </a:t>
            </a:r>
            <a:r>
              <a:rPr lang="en-GB" smtClean="0"/>
              <a:t>average</a:t>
            </a:r>
            <a:r>
              <a:rPr lang="en-GB" smtClean="0">
                <a:solidFill>
                  <a:srgbClr val="FFFF00"/>
                </a:solidFill>
              </a:rPr>
              <a:t> </a:t>
            </a:r>
            <a:r>
              <a:rPr lang="en-GB" smtClean="0">
                <a:solidFill>
                  <a:srgbClr val="00B0F0"/>
                </a:solidFill>
              </a:rPr>
              <a:t>mass of all atoms of that element.</a:t>
            </a:r>
          </a:p>
          <a:p>
            <a:r>
              <a:rPr lang="en-GB" smtClean="0">
                <a:solidFill>
                  <a:srgbClr val="FFFF00"/>
                </a:solidFill>
              </a:rPr>
              <a:t> </a:t>
            </a:r>
            <a:r>
              <a:rPr lang="en-GB" smtClean="0"/>
              <a:t>So why do we need an average?</a:t>
            </a:r>
          </a:p>
          <a:p>
            <a:r>
              <a:rPr lang="en-GB" smtClean="0">
                <a:solidFill>
                  <a:srgbClr val="00B0F0"/>
                </a:solidFill>
              </a:rPr>
              <a:t>Elements have more than one naturally occurring isotope with different masses.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sson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1586</Words>
  <Application>Microsoft Office PowerPoint</Application>
  <PresentationFormat>On-screen Show (4:3)</PresentationFormat>
  <Paragraphs>224</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Relative Mass</vt:lpstr>
      <vt:lpstr>Lesson objectives relative mass</vt:lpstr>
      <vt:lpstr>How do we count atoms?</vt:lpstr>
      <vt:lpstr>How do we count atoms?</vt:lpstr>
      <vt:lpstr>Relative Atomic Mass</vt:lpstr>
      <vt:lpstr>Relative Atomic Mass</vt:lpstr>
      <vt:lpstr>Isotopes</vt:lpstr>
      <vt:lpstr>Relative Isotopic Mass</vt:lpstr>
      <vt:lpstr>Relative Atomic Mass</vt:lpstr>
      <vt:lpstr>Relative Atomic Mass</vt:lpstr>
      <vt:lpstr>Relative Atomic Mass</vt:lpstr>
      <vt:lpstr>Relative Atomic Mass</vt:lpstr>
      <vt:lpstr>Relative Molecular Mass</vt:lpstr>
      <vt:lpstr>Relative Formula Mass</vt:lpstr>
      <vt:lpstr>Relative Formula Mass</vt:lpstr>
      <vt:lpstr>Lesson objectives relative mass</vt:lpstr>
      <vt:lpstr>Slide 17</vt:lpstr>
      <vt:lpstr>Slide 18</vt:lpstr>
      <vt:lpstr>Slide 19</vt:lpstr>
      <vt:lpstr>Lesson objectives relative mass</vt:lpstr>
      <vt:lpstr>The Viking Space Probe</vt:lpstr>
      <vt:lpstr>Mass spectrometry</vt:lpstr>
      <vt:lpstr>Mass Spectrometer</vt:lpstr>
      <vt:lpstr>How a Mass Spectrometer works</vt:lpstr>
      <vt:lpstr>How a Mass Spectrometer works</vt:lpstr>
      <vt:lpstr>How a Mass Spectrometer works</vt:lpstr>
      <vt:lpstr>Mass spectra of elements</vt:lpstr>
      <vt:lpstr>Mass spectra of elements</vt:lpstr>
      <vt:lpstr>Mass spectra of elements</vt:lpstr>
      <vt:lpstr>Slide 30</vt:lpstr>
      <vt:lpstr>Solution</vt:lpstr>
      <vt:lpstr>Slide 32</vt:lpstr>
      <vt:lpstr>Slide 33</vt:lpstr>
      <vt:lpstr>Mass spectra in organic chemistry</vt:lpstr>
      <vt:lpstr>Molecular ion</vt:lpstr>
      <vt:lpstr>Molecular ion</vt:lpstr>
      <vt:lpstr>Diatomic molecules</vt:lpstr>
      <vt:lpstr>Slide 38</vt:lpstr>
      <vt:lpstr>Slide 39</vt:lpstr>
      <vt:lpstr>Possible combinations in Cl2+ ion</vt:lpstr>
      <vt:lpstr>Slide 41</vt:lpstr>
      <vt:lpstr>Slide 42</vt:lpstr>
      <vt:lpstr>Slide 43</vt:lpstr>
      <vt:lpstr>Lesson objectives relative mass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jennifers</dc:creator>
  <cp:lastModifiedBy>jennifers</cp:lastModifiedBy>
  <cp:revision>10</cp:revision>
  <dcterms:created xsi:type="dcterms:W3CDTF">2015-09-13T20:26:50Z</dcterms:created>
  <dcterms:modified xsi:type="dcterms:W3CDTF">2015-09-15T19:50:24Z</dcterms:modified>
</cp:coreProperties>
</file>