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1"/>
  </p:notesMasterIdLst>
  <p:sldIdLst>
    <p:sldId id="257" r:id="rId4"/>
    <p:sldId id="258" r:id="rId5"/>
    <p:sldId id="259" r:id="rId6"/>
    <p:sldId id="290"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9" r:id="rId32"/>
    <p:sldId id="291" r:id="rId33"/>
    <p:sldId id="292" r:id="rId34"/>
    <p:sldId id="293" r:id="rId35"/>
    <p:sldId id="284" r:id="rId36"/>
    <p:sldId id="285" r:id="rId37"/>
    <p:sldId id="286" r:id="rId38"/>
    <p:sldId id="294"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D3B68-3F4B-42E9-81B5-67B6FF85A99B}" type="datetimeFigureOut">
              <a:rPr lang="en-US" smtClean="0"/>
              <a:pPr/>
              <a:t>6/14/2017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30A3A-6078-452F-B26A-BE487B35F3B7}" type="slidenum">
              <a:rPr lang="en-GB" smtClean="0"/>
              <a:pPr/>
              <a:t>‹#›</a:t>
            </a:fld>
            <a:endParaRPr lang="en-GB"/>
          </a:p>
        </p:txBody>
      </p:sp>
    </p:spTree>
    <p:extLst>
      <p:ext uri="{BB962C8B-B14F-4D97-AF65-F5344CB8AC3E}">
        <p14:creationId xmlns:p14="http://schemas.microsoft.com/office/powerpoint/2010/main" val="3225740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57AF6-C904-4742-B879-FD34D114F373}" type="slidenum">
              <a:rPr lang="en-GB"/>
              <a:pPr/>
              <a:t>13</a:t>
            </a:fld>
            <a:endParaRPr lang="en-GB"/>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GB"/>
              <a:t>The bond angles in an ammonium ion are all 109.5</a:t>
            </a:r>
            <a:r>
              <a:rPr lang="en-GB">
                <a:cs typeface="Arial" charset="0"/>
              </a:rPr>
              <a:t>˚.</a:t>
            </a:r>
          </a:p>
          <a:p>
            <a:r>
              <a:rPr lang="en-GB"/>
              <a:t>Section 3.07</a:t>
            </a:r>
            <a:endParaRPr lang="en-GB">
              <a:cs typeface="Arial" charset="0"/>
            </a:endParaRPr>
          </a:p>
        </p:txBody>
      </p:sp>
    </p:spTree>
    <p:extLst>
      <p:ext uri="{BB962C8B-B14F-4D97-AF65-F5344CB8AC3E}">
        <p14:creationId xmlns:p14="http://schemas.microsoft.com/office/powerpoint/2010/main" val="85345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325DC-6B06-430E-94E6-10E4B0B73D1E}" type="slidenum">
              <a:rPr lang="en-GB"/>
              <a:pPr/>
              <a:t>26</a:t>
            </a:fld>
            <a:endParaRPr lang="en-GB"/>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GB"/>
              <a:t>Delocalization of electrons from the C=O bond makes the bond angles all 120</a:t>
            </a:r>
            <a:r>
              <a:rPr lang="en-GB">
                <a:cs typeface="Arial" charset="0"/>
              </a:rPr>
              <a:t>˚ in the carbonate ion.</a:t>
            </a:r>
          </a:p>
          <a:p>
            <a:r>
              <a:rPr lang="en-GB"/>
              <a:t>Section 3.07</a:t>
            </a:r>
            <a:endParaRPr lang="en-GB">
              <a:cs typeface="Arial" charset="0"/>
            </a:endParaRPr>
          </a:p>
          <a:p>
            <a:endParaRPr lang="en-GB"/>
          </a:p>
        </p:txBody>
      </p:sp>
    </p:spTree>
    <p:extLst>
      <p:ext uri="{BB962C8B-B14F-4D97-AF65-F5344CB8AC3E}">
        <p14:creationId xmlns:p14="http://schemas.microsoft.com/office/powerpoint/2010/main" val="1915070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5AAC8-2EDB-4FDF-B46A-C3435A8A613A}" type="slidenum">
              <a:rPr lang="en-GB"/>
              <a:pPr/>
              <a:t>27</a:t>
            </a:fld>
            <a:endParaRPr lang="en-GB"/>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GB"/>
              <a:t>Delocalization of electrons in the S=O bonds make the bond angles all 109.5</a:t>
            </a:r>
            <a:r>
              <a:rPr lang="en-GB">
                <a:cs typeface="Arial" charset="0"/>
              </a:rPr>
              <a:t>˚ in the sulfate ion.</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738197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A1357-F9F3-4DDA-8C26-B1D1A226BBC1}" type="slidenum">
              <a:rPr lang="en-GB"/>
              <a:pPr/>
              <a:t>28</a:t>
            </a:fld>
            <a:endParaRPr lang="en-GB"/>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GB"/>
              <a:t>Delocalization of electrons in the S=O bonds make the bond angles all 109.5</a:t>
            </a:r>
            <a:r>
              <a:rPr lang="en-GB">
                <a:cs typeface="Arial" charset="0"/>
              </a:rPr>
              <a:t>˚ in the sulfate ion.</a:t>
            </a:r>
          </a:p>
          <a:p>
            <a:r>
              <a:rPr lang="en-GB"/>
              <a:t>Section 3.07</a:t>
            </a:r>
            <a:endParaRPr lang="en-GB">
              <a:cs typeface="Arial" charset="0"/>
            </a:endParaRPr>
          </a:p>
          <a:p>
            <a:endParaRPr lang="en-GB">
              <a:cs typeface="Arial" charset="0"/>
            </a:endParaRPr>
          </a:p>
          <a:p>
            <a:endParaRPr lang="en-GB"/>
          </a:p>
        </p:txBody>
      </p:sp>
    </p:spTree>
    <p:extLst>
      <p:ext uri="{BB962C8B-B14F-4D97-AF65-F5344CB8AC3E}">
        <p14:creationId xmlns:p14="http://schemas.microsoft.com/office/powerpoint/2010/main" val="336013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3AC83-DA94-401E-ACD0-0277BEE02CE8}" type="slidenum">
              <a:rPr lang="en-GB"/>
              <a:pPr/>
              <a:t>14</a:t>
            </a:fld>
            <a:endParaRPr lang="en-GB"/>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GB"/>
              <a:t>The bond angles in an ammonium ion are all 109.5</a:t>
            </a:r>
            <a:r>
              <a:rPr lang="en-GB">
                <a:cs typeface="Arial" charset="0"/>
              </a:rPr>
              <a:t>˚.</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174332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F5256-4230-43BF-8D5E-2DF1B450D3A6}" type="slidenum">
              <a:rPr lang="en-GB"/>
              <a:pPr/>
              <a:t>16</a:t>
            </a:fld>
            <a:endParaRPr lang="en-GB"/>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GB"/>
              <a:t>The bond angle in the I</a:t>
            </a:r>
            <a:r>
              <a:rPr lang="en-GB" baseline="-25000"/>
              <a:t>-3</a:t>
            </a:r>
            <a:r>
              <a:rPr lang="en-GB"/>
              <a:t> ion is 180</a:t>
            </a:r>
            <a:r>
              <a:rPr lang="en-GB">
                <a:cs typeface="Arial" charset="0"/>
              </a:rPr>
              <a:t>˚.</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118188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C60B2-FD75-40DD-8D28-74B07D709A92}" type="slidenum">
              <a:rPr lang="en-GB"/>
              <a:pPr/>
              <a:t>17</a:t>
            </a:fld>
            <a:endParaRPr lang="en-GB"/>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GB"/>
              <a:t>The bond angle in the I</a:t>
            </a:r>
            <a:r>
              <a:rPr lang="en-GB" baseline="-25000"/>
              <a:t>-3</a:t>
            </a:r>
            <a:r>
              <a:rPr lang="en-GB"/>
              <a:t> ion is 180</a:t>
            </a:r>
            <a:r>
              <a:rPr lang="en-GB">
                <a:cs typeface="Arial" charset="0"/>
              </a:rPr>
              <a:t>˚.</a:t>
            </a:r>
          </a:p>
          <a:p>
            <a:r>
              <a:rPr lang="en-GB"/>
              <a:t>Section 3.07</a:t>
            </a:r>
            <a:endParaRPr lang="en-GB">
              <a:cs typeface="Arial" charset="0"/>
            </a:endParaRPr>
          </a:p>
          <a:p>
            <a:endParaRPr lang="en-GB"/>
          </a:p>
        </p:txBody>
      </p:sp>
    </p:spTree>
    <p:extLst>
      <p:ext uri="{BB962C8B-B14F-4D97-AF65-F5344CB8AC3E}">
        <p14:creationId xmlns:p14="http://schemas.microsoft.com/office/powerpoint/2010/main" val="1948196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7535A-3D8C-4540-BFE8-6071B61D9509}" type="slidenum">
              <a:rPr lang="en-GB"/>
              <a:pPr/>
              <a:t>19</a:t>
            </a:fld>
            <a:endParaRPr lang="en-GB"/>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GB"/>
              <a:t>The bond angles in the ICl</a:t>
            </a:r>
            <a:r>
              <a:rPr lang="en-GB" baseline="-25000"/>
              <a:t>-4</a:t>
            </a:r>
            <a:r>
              <a:rPr lang="en-GB"/>
              <a:t> ions are all 90</a:t>
            </a:r>
            <a:r>
              <a:rPr lang="en-GB">
                <a:cs typeface="Arial" charset="0"/>
              </a:rPr>
              <a:t>˚.</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96827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2661C-581B-4978-B2CF-69038E177DFF}" type="slidenum">
              <a:rPr lang="en-GB"/>
              <a:pPr/>
              <a:t>20</a:t>
            </a:fld>
            <a:endParaRPr lang="en-GB"/>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GB"/>
              <a:t>The bond angles in the ICl</a:t>
            </a:r>
            <a:r>
              <a:rPr lang="en-GB" baseline="-25000"/>
              <a:t>-4</a:t>
            </a:r>
            <a:r>
              <a:rPr lang="en-GB"/>
              <a:t> ions are all 90</a:t>
            </a:r>
            <a:r>
              <a:rPr lang="en-GB">
                <a:cs typeface="Arial" charset="0"/>
              </a:rPr>
              <a:t>˚.</a:t>
            </a:r>
          </a:p>
          <a:p>
            <a:r>
              <a:rPr lang="en-GB"/>
              <a:t>Section 3.07</a:t>
            </a:r>
            <a:endParaRPr lang="en-GB">
              <a:cs typeface="Arial" charset="0"/>
            </a:endParaRPr>
          </a:p>
          <a:p>
            <a:endParaRPr lang="en-GB">
              <a:cs typeface="Arial" charset="0"/>
            </a:endParaRPr>
          </a:p>
          <a:p>
            <a:endParaRPr lang="en-GB"/>
          </a:p>
        </p:txBody>
      </p:sp>
    </p:spTree>
    <p:extLst>
      <p:ext uri="{BB962C8B-B14F-4D97-AF65-F5344CB8AC3E}">
        <p14:creationId xmlns:p14="http://schemas.microsoft.com/office/powerpoint/2010/main" val="354123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D6D2F-4E3D-4A4E-84EF-C8675AD83E5B}" type="slidenum">
              <a:rPr lang="en-GB"/>
              <a:pPr/>
              <a:t>23</a:t>
            </a:fld>
            <a:endParaRPr lang="en-GB"/>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GB"/>
              <a:t>The bond angles are all 120</a:t>
            </a:r>
            <a:r>
              <a:rPr lang="en-GB">
                <a:cs typeface="Arial" charset="0"/>
              </a:rPr>
              <a:t>˚ in the sulfur trioxide molecule.</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301790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0D9C6-9675-483E-9248-50E3B64E3766}" type="slidenum">
              <a:rPr lang="en-GB"/>
              <a:pPr/>
              <a:t>24</a:t>
            </a:fld>
            <a:endParaRPr lang="en-GB"/>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GB"/>
              <a:t>The bond angles are all 120</a:t>
            </a:r>
            <a:r>
              <a:rPr lang="en-GB">
                <a:cs typeface="Arial" charset="0"/>
              </a:rPr>
              <a:t>˚ in the sulfur trioxide molecule.</a:t>
            </a:r>
          </a:p>
          <a:p>
            <a:r>
              <a:rPr lang="en-GB"/>
              <a:t>Section 3.07</a:t>
            </a:r>
            <a:endParaRPr lang="en-GB">
              <a:cs typeface="Arial" charset="0"/>
            </a:endParaRPr>
          </a:p>
          <a:p>
            <a:endParaRPr lang="en-GB">
              <a:cs typeface="Arial" charset="0"/>
            </a:endParaRPr>
          </a:p>
          <a:p>
            <a:endParaRPr lang="en-GB"/>
          </a:p>
        </p:txBody>
      </p:sp>
    </p:spTree>
    <p:extLst>
      <p:ext uri="{BB962C8B-B14F-4D97-AF65-F5344CB8AC3E}">
        <p14:creationId xmlns:p14="http://schemas.microsoft.com/office/powerpoint/2010/main" val="1596645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B3AA1-0DE8-4D89-B83D-967165BFD923}" type="slidenum">
              <a:rPr lang="en-GB"/>
              <a:pPr/>
              <a:t>25</a:t>
            </a:fld>
            <a:endParaRPr lang="en-GB"/>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GB"/>
              <a:t>Delocalization of electrons from the C=O bond makes the bond angles all 120</a:t>
            </a:r>
            <a:r>
              <a:rPr lang="en-GB">
                <a:cs typeface="Arial" charset="0"/>
              </a:rPr>
              <a:t>˚ in the carbonate ion.</a:t>
            </a:r>
          </a:p>
          <a:p>
            <a:r>
              <a:rPr lang="en-GB"/>
              <a:t>Section 3.07</a:t>
            </a:r>
            <a:endParaRPr lang="en-GB">
              <a:cs typeface="Arial" charset="0"/>
            </a:endParaRPr>
          </a:p>
          <a:p>
            <a:endParaRPr lang="en-GB">
              <a:cs typeface="Arial" charset="0"/>
            </a:endParaRPr>
          </a:p>
        </p:txBody>
      </p:sp>
    </p:spTree>
    <p:extLst>
      <p:ext uri="{BB962C8B-B14F-4D97-AF65-F5344CB8AC3E}">
        <p14:creationId xmlns:p14="http://schemas.microsoft.com/office/powerpoint/2010/main" val="94904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18"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8674" name="Picture 2" descr="FooterBarChe"/>
          <p:cNvPicPr>
            <a:picLocks noChangeAspect="1" noChangeArrowheads="1"/>
          </p:cNvPicPr>
          <p:nvPr/>
        </p:nvPicPr>
        <p:blipFill>
          <a:blip r:embed="rId13"/>
          <a:srcRect r="5905"/>
          <a:stretch>
            <a:fillRect/>
          </a:stretch>
        </p:blipFill>
        <p:spPr bwMode="auto">
          <a:xfrm>
            <a:off x="0" y="6588125"/>
            <a:ext cx="9177338" cy="285750"/>
          </a:xfrm>
          <a:prstGeom prst="rect">
            <a:avLst/>
          </a:prstGeom>
          <a:noFill/>
        </p:spPr>
      </p:pic>
      <p:sp>
        <p:nvSpPr>
          <p:cNvPr id="28675" name="Rectangle 3"/>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28680" name="Picture 8" descr="HeaderBarChe"/>
          <p:cNvPicPr>
            <a:picLocks noChangeAspect="1" noChangeArrowheads="1"/>
          </p:cNvPicPr>
          <p:nvPr/>
        </p:nvPicPr>
        <p:blipFill>
          <a:blip r:embed="rId14"/>
          <a:srcRect r="5905"/>
          <a:stretch>
            <a:fillRect/>
          </a:stretch>
        </p:blipFill>
        <p:spPr bwMode="auto">
          <a:xfrm>
            <a:off x="1588" y="0"/>
            <a:ext cx="9177337" cy="762000"/>
          </a:xfrm>
          <a:prstGeom prst="rect">
            <a:avLst/>
          </a:prstGeom>
          <a:noFill/>
          <a:ln w="9525">
            <a:noFill/>
            <a:miter lim="800000"/>
            <a:headEnd/>
            <a:tailEnd/>
          </a:ln>
        </p:spPr>
      </p:pic>
      <p:sp>
        <p:nvSpPr>
          <p:cNvPr id="28681" name="Rectangle 9"/>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28682" name="Rectangle 10"/>
          <p:cNvSpPr>
            <a:spLocks noGrp="1" noChangeArrowheads="1"/>
          </p:cNvSpPr>
          <p:nvPr>
            <p:ph type="body" idx="1"/>
          </p:nvPr>
        </p:nvSpPr>
        <p:spPr bwMode="auto">
          <a:xfrm>
            <a:off x="457200" y="1600200"/>
            <a:ext cx="8229600" cy="4525963"/>
          </a:xfrm>
          <a:prstGeom prst="rect">
            <a:avLst/>
          </a:prstGeom>
          <a:solidFill>
            <a:schemeClr val="tx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
        <p:nvSpPr>
          <p:cNvPr id="28683" name="Rectangle 11"/>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28684" name="Rectangle 12"/>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Bonding and periodicity II</a:t>
            </a:r>
          </a:p>
        </p:txBody>
      </p:sp>
      <p:grpSp>
        <p:nvGrpSpPr>
          <p:cNvPr id="2" name="Group 13"/>
          <p:cNvGrpSpPr>
            <a:grpSpLocks/>
          </p:cNvGrpSpPr>
          <p:nvPr userDrawn="1"/>
        </p:nvGrpSpPr>
        <p:grpSpPr bwMode="auto">
          <a:xfrm>
            <a:off x="4187825" y="6638925"/>
            <a:ext cx="765175" cy="179388"/>
            <a:chOff x="2640" y="4182"/>
            <a:chExt cx="482" cy="113"/>
          </a:xfrm>
        </p:grpSpPr>
        <p:pic>
          <p:nvPicPr>
            <p:cNvPr id="28686" name="Picture 14" descr="playback-button-up">
              <a:hlinkClick r:id="" action="ppaction://hlinkshowjump?jump=previousslide" highlightClick="1"/>
            </p:cNvPr>
            <p:cNvPicPr>
              <a:picLocks noChangeAspect="1" noChangeArrowheads="1"/>
            </p:cNvPicPr>
            <p:nvPr userDrawn="1"/>
          </p:nvPicPr>
          <p:blipFill>
            <a:blip r:embed="rId15"/>
            <a:srcRect/>
            <a:stretch>
              <a:fillRect/>
            </a:stretch>
          </p:blipFill>
          <p:spPr bwMode="auto">
            <a:xfrm>
              <a:off x="2640" y="4182"/>
              <a:ext cx="141" cy="113"/>
            </a:xfrm>
            <a:prstGeom prst="rect">
              <a:avLst/>
            </a:prstGeom>
            <a:noFill/>
            <a:ln w="9525">
              <a:noFill/>
              <a:miter lim="800000"/>
              <a:headEnd/>
              <a:tailEnd/>
            </a:ln>
          </p:spPr>
        </p:pic>
        <p:pic>
          <p:nvPicPr>
            <p:cNvPr id="28687" name="Picture 15" descr="quit-button-up">
              <a:hlinkClick r:id="" action="ppaction://hlinkshowjump?jump=endshow" highlightClick="1"/>
            </p:cNvPr>
            <p:cNvPicPr>
              <a:picLocks noChangeAspect="1" noChangeArrowheads="1"/>
            </p:cNvPicPr>
            <p:nvPr userDrawn="1"/>
          </p:nvPicPr>
          <p:blipFill>
            <a:blip r:embed="rId16"/>
            <a:srcRect/>
            <a:stretch>
              <a:fillRect/>
            </a:stretch>
          </p:blipFill>
          <p:spPr bwMode="auto">
            <a:xfrm>
              <a:off x="2981" y="4182"/>
              <a:ext cx="141" cy="113"/>
            </a:xfrm>
            <a:prstGeom prst="rect">
              <a:avLst/>
            </a:prstGeom>
            <a:noFill/>
            <a:ln w="9525">
              <a:noFill/>
              <a:miter lim="800000"/>
              <a:headEnd/>
              <a:tailEnd/>
            </a:ln>
          </p:spPr>
        </p:pic>
        <p:pic>
          <p:nvPicPr>
            <p:cNvPr id="28688" name="Picture 16" descr="play-button-up">
              <a:hlinkClick r:id="" action="ppaction://hlinkshowjump?jump=nextslide" highlightClick="1"/>
            </p:cNvPr>
            <p:cNvPicPr>
              <a:picLocks noChangeAspect="1" noChangeArrowheads="1"/>
            </p:cNvPicPr>
            <p:nvPr userDrawn="1"/>
          </p:nvPicPr>
          <p:blipFill>
            <a:blip r:embed="rId17"/>
            <a:srcRect/>
            <a:stretch>
              <a:fillRect/>
            </a:stretch>
          </p:blipFill>
          <p:spPr bwMode="auto">
            <a:xfrm>
              <a:off x="2810" y="4182"/>
              <a:ext cx="140" cy="11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algn="l" rtl="0" fontAlgn="base">
        <a:spcBef>
          <a:spcPct val="20000"/>
        </a:spcBef>
        <a:spcAft>
          <a:spcPct val="0"/>
        </a:spcAft>
        <a:defRPr sz="1400">
          <a:solidFill>
            <a:schemeClr val="bg1"/>
          </a:solidFill>
          <a:latin typeface="+mn-lt"/>
          <a:ea typeface="+mn-ea"/>
          <a:cs typeface="+mn-cs"/>
        </a:defRPr>
      </a:lvl1pPr>
      <a:lvl2pPr marL="447675" indent="-268288" algn="l" rtl="0" fontAlgn="base">
        <a:spcBef>
          <a:spcPct val="20000"/>
        </a:spcBef>
        <a:spcAft>
          <a:spcPct val="0"/>
        </a:spcAft>
        <a:buFont typeface="Symbol" pitchFamily="18" charset="2"/>
        <a:buChar char="·"/>
        <a:defRPr sz="1400">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Verdana" pitchFamily="34" charset="0"/>
        </a:defRPr>
      </a:lvl5pPr>
      <a:lvl6pPr marL="1887538" indent="7938" algn="l" rtl="0" fontAlgn="base">
        <a:spcBef>
          <a:spcPct val="20000"/>
        </a:spcBef>
        <a:spcAft>
          <a:spcPct val="0"/>
        </a:spcAft>
        <a:buChar char="•"/>
        <a:defRPr sz="1400">
          <a:solidFill>
            <a:schemeClr val="bg1"/>
          </a:solidFill>
          <a:latin typeface="Verdana" pitchFamily="34" charset="0"/>
        </a:defRPr>
      </a:lvl6pPr>
      <a:lvl7pPr marL="2344738" indent="7938" algn="l" rtl="0" fontAlgn="base">
        <a:spcBef>
          <a:spcPct val="20000"/>
        </a:spcBef>
        <a:spcAft>
          <a:spcPct val="0"/>
        </a:spcAft>
        <a:buChar char="•"/>
        <a:defRPr sz="1400">
          <a:solidFill>
            <a:schemeClr val="bg1"/>
          </a:solidFill>
          <a:latin typeface="Verdana" pitchFamily="34" charset="0"/>
        </a:defRPr>
      </a:lvl7pPr>
      <a:lvl8pPr marL="2801938" indent="7938" algn="l" rtl="0" fontAlgn="base">
        <a:spcBef>
          <a:spcPct val="20000"/>
        </a:spcBef>
        <a:spcAft>
          <a:spcPct val="0"/>
        </a:spcAft>
        <a:buChar char="•"/>
        <a:defRPr sz="1400">
          <a:solidFill>
            <a:schemeClr val="bg1"/>
          </a:solidFill>
          <a:latin typeface="Verdana" pitchFamily="34" charset="0"/>
        </a:defRPr>
      </a:lvl8pPr>
      <a:lvl9pPr marL="3259138" indent="7938" algn="l" rtl="0" fontAlgn="base">
        <a:spcBef>
          <a:spcPct val="20000"/>
        </a:spcBef>
        <a:spcAft>
          <a:spcPct val="0"/>
        </a:spcAft>
        <a:buChar char="•"/>
        <a:defRPr sz="14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9" name="Picture 45" descr="FooterBarChe"/>
          <p:cNvPicPr>
            <a:picLocks noChangeAspect="1" noChangeArrowheads="1"/>
          </p:cNvPicPr>
          <p:nvPr userDrawn="1"/>
        </p:nvPicPr>
        <p:blipFill>
          <a:blip r:embed="rId13"/>
          <a:srcRect r="5905"/>
          <a:stretch>
            <a:fillRect/>
          </a:stretch>
        </p:blipFill>
        <p:spPr bwMode="auto">
          <a:xfrm>
            <a:off x="0" y="6588125"/>
            <a:ext cx="9177338" cy="285750"/>
          </a:xfrm>
          <a:prstGeom prst="rect">
            <a:avLst/>
          </a:prstGeom>
          <a:noFill/>
        </p:spPr>
      </p:pic>
      <p:sp>
        <p:nvSpPr>
          <p:cNvPr id="1038" name="Rectangle 14"/>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1068" name="Picture 44" descr="HeaderBarChe"/>
          <p:cNvPicPr>
            <a:picLocks noChangeAspect="1" noChangeArrowheads="1"/>
          </p:cNvPicPr>
          <p:nvPr userDrawn="1"/>
        </p:nvPicPr>
        <p:blipFill>
          <a:blip r:embed="rId14"/>
          <a:srcRect r="5905"/>
          <a:stretch>
            <a:fillRect/>
          </a:stretch>
        </p:blipFill>
        <p:spPr bwMode="auto">
          <a:xfrm>
            <a:off x="0" y="0"/>
            <a:ext cx="9177338" cy="762000"/>
          </a:xfrm>
          <a:prstGeom prst="rect">
            <a:avLst/>
          </a:prstGeom>
          <a:noFill/>
          <a:ln w="9525">
            <a:noFill/>
            <a:miter lim="800000"/>
            <a:headEnd/>
            <a:tailEnd/>
          </a:ln>
        </p:spPr>
      </p:pic>
      <p:grpSp>
        <p:nvGrpSpPr>
          <p:cNvPr id="2" name="Group 46"/>
          <p:cNvGrpSpPr>
            <a:grpSpLocks/>
          </p:cNvGrpSpPr>
          <p:nvPr userDrawn="1"/>
        </p:nvGrpSpPr>
        <p:grpSpPr bwMode="auto">
          <a:xfrm>
            <a:off x="4187825" y="6638925"/>
            <a:ext cx="765175" cy="179388"/>
            <a:chOff x="2640" y="4182"/>
            <a:chExt cx="482" cy="113"/>
          </a:xfrm>
        </p:grpSpPr>
        <p:pic>
          <p:nvPicPr>
            <p:cNvPr id="1071" name="Picture 47" descr="playback-button-up">
              <a:hlinkClick r:id="" action="ppaction://hlinkshowjump?jump=previousslide" highlightClick="1"/>
            </p:cNvPr>
            <p:cNvPicPr>
              <a:picLocks noChangeAspect="1" noChangeArrowheads="1"/>
            </p:cNvPicPr>
            <p:nvPr userDrawn="1"/>
          </p:nvPicPr>
          <p:blipFill>
            <a:blip r:embed="rId15"/>
            <a:srcRect/>
            <a:stretch>
              <a:fillRect/>
            </a:stretch>
          </p:blipFill>
          <p:spPr bwMode="auto">
            <a:xfrm>
              <a:off x="2640" y="4182"/>
              <a:ext cx="141" cy="113"/>
            </a:xfrm>
            <a:prstGeom prst="rect">
              <a:avLst/>
            </a:prstGeom>
            <a:noFill/>
            <a:ln w="9525">
              <a:noFill/>
              <a:miter lim="800000"/>
              <a:headEnd/>
              <a:tailEnd/>
            </a:ln>
          </p:spPr>
        </p:pic>
        <p:pic>
          <p:nvPicPr>
            <p:cNvPr id="1072" name="Picture 48" descr="quit-button-up">
              <a:hlinkClick r:id="" action="ppaction://hlinkshowjump?jump=endshow" highlightClick="1"/>
            </p:cNvPr>
            <p:cNvPicPr>
              <a:picLocks noChangeAspect="1" noChangeArrowheads="1"/>
            </p:cNvPicPr>
            <p:nvPr userDrawn="1"/>
          </p:nvPicPr>
          <p:blipFill>
            <a:blip r:embed="rId16"/>
            <a:srcRect/>
            <a:stretch>
              <a:fillRect/>
            </a:stretch>
          </p:blipFill>
          <p:spPr bwMode="auto">
            <a:xfrm>
              <a:off x="2981" y="4182"/>
              <a:ext cx="141" cy="113"/>
            </a:xfrm>
            <a:prstGeom prst="rect">
              <a:avLst/>
            </a:prstGeom>
            <a:noFill/>
            <a:ln w="9525">
              <a:noFill/>
              <a:miter lim="800000"/>
              <a:headEnd/>
              <a:tailEnd/>
            </a:ln>
          </p:spPr>
        </p:pic>
        <p:pic>
          <p:nvPicPr>
            <p:cNvPr id="1073" name="Picture 49" descr="play-button-up">
              <a:hlinkClick r:id="" action="ppaction://hlinkshowjump?jump=nextslide" highlightClick="1"/>
            </p:cNvPr>
            <p:cNvPicPr>
              <a:picLocks noChangeAspect="1" noChangeArrowheads="1"/>
            </p:cNvPicPr>
            <p:nvPr userDrawn="1"/>
          </p:nvPicPr>
          <p:blipFill>
            <a:blip r:embed="rId17"/>
            <a:srcRect/>
            <a:stretch>
              <a:fillRect/>
            </a:stretch>
          </p:blipFill>
          <p:spPr bwMode="auto">
            <a:xfrm>
              <a:off x="2810" y="4182"/>
              <a:ext cx="140" cy="11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par>
    </p:tnLst>
  </p:timing>
  <p:txStyles>
    <p:titleStyle>
      <a:lvl1pPr algn="l" rtl="0" fontAlgn="base">
        <a:spcBef>
          <a:spcPct val="0"/>
        </a:spcBef>
        <a:spcAft>
          <a:spcPct val="0"/>
        </a:spcAft>
        <a:defRPr sz="2200" b="1">
          <a:solidFill>
            <a:schemeClr val="bg1"/>
          </a:solidFill>
          <a:latin typeface="+mj-lt"/>
          <a:ea typeface="+mj-ea"/>
          <a:cs typeface="+mj-cs"/>
        </a:defRPr>
      </a:lvl1pPr>
      <a:lvl2pPr algn="l" rtl="0" fontAlgn="base">
        <a:spcBef>
          <a:spcPct val="0"/>
        </a:spcBef>
        <a:spcAft>
          <a:spcPct val="0"/>
        </a:spcAft>
        <a:defRPr sz="2200" b="1">
          <a:solidFill>
            <a:schemeClr val="bg1"/>
          </a:solidFill>
          <a:latin typeface="Verdana" pitchFamily="34" charset="0"/>
        </a:defRPr>
      </a:lvl2pPr>
      <a:lvl3pPr algn="l" rtl="0" fontAlgn="base">
        <a:spcBef>
          <a:spcPct val="0"/>
        </a:spcBef>
        <a:spcAft>
          <a:spcPct val="0"/>
        </a:spcAft>
        <a:defRPr sz="2200" b="1">
          <a:solidFill>
            <a:schemeClr val="bg1"/>
          </a:solidFill>
          <a:latin typeface="Verdana" pitchFamily="34" charset="0"/>
        </a:defRPr>
      </a:lvl3pPr>
      <a:lvl4pPr algn="l" rtl="0" fontAlgn="base">
        <a:spcBef>
          <a:spcPct val="0"/>
        </a:spcBef>
        <a:spcAft>
          <a:spcPct val="0"/>
        </a:spcAft>
        <a:defRPr sz="2200" b="1">
          <a:solidFill>
            <a:schemeClr val="bg1"/>
          </a:solidFill>
          <a:latin typeface="Verdana" pitchFamily="34" charset="0"/>
        </a:defRPr>
      </a:lvl4pPr>
      <a:lvl5pPr algn="l" rtl="0" fontAlgn="base">
        <a:spcBef>
          <a:spcPct val="0"/>
        </a:spcBef>
        <a:spcAft>
          <a:spcPct val="0"/>
        </a:spcAft>
        <a:defRPr sz="2200" b="1">
          <a:solidFill>
            <a:schemeClr val="bg1"/>
          </a:solidFill>
          <a:latin typeface="Verdana" pitchFamily="34" charset="0"/>
        </a:defRPr>
      </a:lvl5pPr>
      <a:lvl6pPr marL="457200" algn="l" rtl="0" fontAlgn="base">
        <a:spcBef>
          <a:spcPct val="0"/>
        </a:spcBef>
        <a:spcAft>
          <a:spcPct val="0"/>
        </a:spcAft>
        <a:defRPr sz="2200" b="1">
          <a:solidFill>
            <a:schemeClr val="bg1"/>
          </a:solidFill>
          <a:latin typeface="Verdana" pitchFamily="34" charset="0"/>
        </a:defRPr>
      </a:lvl6pPr>
      <a:lvl7pPr marL="914400" algn="l" rtl="0" fontAlgn="base">
        <a:spcBef>
          <a:spcPct val="0"/>
        </a:spcBef>
        <a:spcAft>
          <a:spcPct val="0"/>
        </a:spcAft>
        <a:defRPr sz="2200" b="1">
          <a:solidFill>
            <a:schemeClr val="bg1"/>
          </a:solidFill>
          <a:latin typeface="Verdana" pitchFamily="34" charset="0"/>
        </a:defRPr>
      </a:lvl7pPr>
      <a:lvl8pPr marL="1371600" algn="l" rtl="0" fontAlgn="base">
        <a:spcBef>
          <a:spcPct val="0"/>
        </a:spcBef>
        <a:spcAft>
          <a:spcPct val="0"/>
        </a:spcAft>
        <a:defRPr sz="2200" b="1">
          <a:solidFill>
            <a:schemeClr val="bg1"/>
          </a:solidFill>
          <a:latin typeface="Verdana" pitchFamily="34" charset="0"/>
        </a:defRPr>
      </a:lvl8pPr>
      <a:lvl9pPr marL="1828800" algn="l" rtl="0" fontAlgn="base">
        <a:spcBef>
          <a:spcPct val="0"/>
        </a:spcBef>
        <a:spcAft>
          <a:spcPct val="0"/>
        </a:spcAft>
        <a:defRPr sz="2200" b="1">
          <a:solidFill>
            <a:schemeClr val="bg1"/>
          </a:solidFill>
          <a:latin typeface="Verdana" pitchFamily="34" charset="0"/>
        </a:defRPr>
      </a:lvl9pPr>
    </p:titleStyle>
    <p:bodyStyle>
      <a:lvl1pPr algn="l" rtl="0" fontAlgn="base">
        <a:spcBef>
          <a:spcPct val="20000"/>
        </a:spcBef>
        <a:spcAft>
          <a:spcPct val="0"/>
        </a:spcAft>
        <a:defRPr sz="2400" b="1">
          <a:solidFill>
            <a:srgbClr val="A3C928"/>
          </a:solidFill>
          <a:latin typeface="+mn-lt"/>
          <a:ea typeface="+mn-ea"/>
          <a:cs typeface="+mn-cs"/>
        </a:defRPr>
      </a:lvl1pPr>
      <a:lvl2pPr marL="447675" indent="-268288" algn="l" rtl="0" fontAlgn="base">
        <a:spcBef>
          <a:spcPct val="20000"/>
        </a:spcBef>
        <a:spcAft>
          <a:spcPct val="0"/>
        </a:spcAft>
        <a:buFont typeface="Symbol" pitchFamily="18" charset="2"/>
        <a:buChar char="·"/>
        <a:defRPr sz="2400" b="1">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mj-lt"/>
        </a:defRPr>
      </a:lvl5pPr>
      <a:lvl6pPr marL="1887538" indent="7938" algn="l" rtl="0" fontAlgn="base">
        <a:spcBef>
          <a:spcPct val="20000"/>
        </a:spcBef>
        <a:spcAft>
          <a:spcPct val="0"/>
        </a:spcAft>
        <a:buChar char="•"/>
        <a:defRPr sz="1400">
          <a:solidFill>
            <a:schemeClr val="bg1"/>
          </a:solidFill>
          <a:latin typeface="+mj-lt"/>
        </a:defRPr>
      </a:lvl6pPr>
      <a:lvl7pPr marL="2344738" indent="7938" algn="l" rtl="0" fontAlgn="base">
        <a:spcBef>
          <a:spcPct val="20000"/>
        </a:spcBef>
        <a:spcAft>
          <a:spcPct val="0"/>
        </a:spcAft>
        <a:buChar char="•"/>
        <a:defRPr sz="1400">
          <a:solidFill>
            <a:schemeClr val="bg1"/>
          </a:solidFill>
          <a:latin typeface="+mj-lt"/>
        </a:defRPr>
      </a:lvl7pPr>
      <a:lvl8pPr marL="2801938" indent="7938" algn="l" rtl="0" fontAlgn="base">
        <a:spcBef>
          <a:spcPct val="20000"/>
        </a:spcBef>
        <a:spcAft>
          <a:spcPct val="0"/>
        </a:spcAft>
        <a:buChar char="•"/>
        <a:defRPr sz="1400">
          <a:solidFill>
            <a:schemeClr val="bg1"/>
          </a:solidFill>
          <a:latin typeface="+mj-lt"/>
        </a:defRPr>
      </a:lvl8pPr>
      <a:lvl9pPr marL="3259138" indent="7938" algn="l" rtl="0" fontAlgn="base">
        <a:spcBef>
          <a:spcPct val="20000"/>
        </a:spcBef>
        <a:spcAft>
          <a:spcPct val="0"/>
        </a:spcAft>
        <a:buChar char="•"/>
        <a:defRPr sz="1400">
          <a:solidFill>
            <a:schemeClr val="bg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33794" name="Picture 2" descr="FooterBarChe"/>
          <p:cNvPicPr>
            <a:picLocks noChangeAspect="1" noChangeArrowheads="1"/>
          </p:cNvPicPr>
          <p:nvPr/>
        </p:nvPicPr>
        <p:blipFill>
          <a:blip r:embed="rId14"/>
          <a:srcRect r="5905"/>
          <a:stretch>
            <a:fillRect/>
          </a:stretch>
        </p:blipFill>
        <p:spPr bwMode="auto">
          <a:xfrm>
            <a:off x="0" y="6588125"/>
            <a:ext cx="9177338" cy="285750"/>
          </a:xfrm>
          <a:prstGeom prst="rect">
            <a:avLst/>
          </a:prstGeom>
          <a:noFill/>
        </p:spPr>
      </p:pic>
      <p:sp>
        <p:nvSpPr>
          <p:cNvPr id="33795" name="Rectangle 3"/>
          <p:cNvSpPr>
            <a:spLocks noChangeArrowheads="1"/>
          </p:cNvSpPr>
          <p:nvPr/>
        </p:nvSpPr>
        <p:spPr bwMode="auto">
          <a:xfrm>
            <a:off x="7370763" y="6626225"/>
            <a:ext cx="1611312" cy="198438"/>
          </a:xfrm>
          <a:prstGeom prst="rect">
            <a:avLst/>
          </a:prstGeom>
          <a:noFill/>
          <a:ln w="9525">
            <a:noFill/>
            <a:miter lim="800000"/>
            <a:headEnd/>
            <a:tailEnd/>
          </a:ln>
          <a:effectLst/>
        </p:spPr>
        <p:txBody>
          <a:bodyPr wrap="none">
            <a:spAutoFit/>
          </a:bodyPr>
          <a:lstStyle/>
          <a:p>
            <a:r>
              <a:rPr lang="en-GB" sz="700">
                <a:solidFill>
                  <a:schemeClr val="bg1"/>
                </a:solidFill>
                <a:latin typeface="Verdana" pitchFamily="34" charset="0"/>
              </a:rPr>
              <a:t>© Oxford University Press 2008</a:t>
            </a:r>
          </a:p>
        </p:txBody>
      </p:sp>
      <p:pic>
        <p:nvPicPr>
          <p:cNvPr id="33800" name="Picture 8" descr="HeaderBarChe"/>
          <p:cNvPicPr>
            <a:picLocks noChangeAspect="1" noChangeArrowheads="1"/>
          </p:cNvPicPr>
          <p:nvPr/>
        </p:nvPicPr>
        <p:blipFill>
          <a:blip r:embed="rId15"/>
          <a:srcRect r="5905"/>
          <a:stretch>
            <a:fillRect/>
          </a:stretch>
        </p:blipFill>
        <p:spPr bwMode="auto">
          <a:xfrm>
            <a:off x="1588" y="0"/>
            <a:ext cx="9177337" cy="762000"/>
          </a:xfrm>
          <a:prstGeom prst="rect">
            <a:avLst/>
          </a:prstGeom>
          <a:noFill/>
          <a:ln w="9525">
            <a:noFill/>
            <a:miter lim="800000"/>
            <a:headEnd/>
            <a:tailEnd/>
          </a:ln>
        </p:spPr>
      </p:pic>
      <p:sp>
        <p:nvSpPr>
          <p:cNvPr id="33801" name="Rectangle 9"/>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sp>
        <p:nvSpPr>
          <p:cNvPr id="33802" name="Rectangle 10"/>
          <p:cNvSpPr>
            <a:spLocks noGrp="1" noChangeArrowheads="1"/>
          </p:cNvSpPr>
          <p:nvPr>
            <p:ph type="body" idx="1"/>
          </p:nvPr>
        </p:nvSpPr>
        <p:spPr bwMode="auto">
          <a:xfrm>
            <a:off x="457200" y="1600200"/>
            <a:ext cx="8229600" cy="4525963"/>
          </a:xfrm>
          <a:prstGeom prst="rect">
            <a:avLst/>
          </a:prstGeom>
          <a:solidFill>
            <a:schemeClr val="tx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
        <p:nvSpPr>
          <p:cNvPr id="33803" name="Rectangle 11"/>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endParaRPr lang="en-US" sz="2400" b="1"/>
          </a:p>
        </p:txBody>
      </p:sp>
      <p:grpSp>
        <p:nvGrpSpPr>
          <p:cNvPr id="2" name="Group 13"/>
          <p:cNvGrpSpPr>
            <a:grpSpLocks/>
          </p:cNvGrpSpPr>
          <p:nvPr userDrawn="1"/>
        </p:nvGrpSpPr>
        <p:grpSpPr bwMode="auto">
          <a:xfrm>
            <a:off x="4187825" y="6638925"/>
            <a:ext cx="765175" cy="179388"/>
            <a:chOff x="2640" y="4182"/>
            <a:chExt cx="482" cy="113"/>
          </a:xfrm>
        </p:grpSpPr>
        <p:pic>
          <p:nvPicPr>
            <p:cNvPr id="33806" name="Picture 14" descr="playback-button-up">
              <a:hlinkClick r:id="" action="ppaction://hlinkshowjump?jump=previousslide" highlightClick="1"/>
            </p:cNvPr>
            <p:cNvPicPr>
              <a:picLocks noChangeAspect="1" noChangeArrowheads="1"/>
            </p:cNvPicPr>
            <p:nvPr userDrawn="1"/>
          </p:nvPicPr>
          <p:blipFill>
            <a:blip r:embed="rId16"/>
            <a:srcRect/>
            <a:stretch>
              <a:fillRect/>
            </a:stretch>
          </p:blipFill>
          <p:spPr bwMode="auto">
            <a:xfrm>
              <a:off x="2640" y="4182"/>
              <a:ext cx="141" cy="113"/>
            </a:xfrm>
            <a:prstGeom prst="rect">
              <a:avLst/>
            </a:prstGeom>
            <a:noFill/>
            <a:ln w="9525">
              <a:noFill/>
              <a:miter lim="800000"/>
              <a:headEnd/>
              <a:tailEnd/>
            </a:ln>
          </p:spPr>
        </p:pic>
        <p:pic>
          <p:nvPicPr>
            <p:cNvPr id="33807" name="Picture 15" descr="quit-button-up">
              <a:hlinkClick r:id="" action="ppaction://hlinkshowjump?jump=endshow" highlightClick="1"/>
            </p:cNvPr>
            <p:cNvPicPr>
              <a:picLocks noChangeAspect="1" noChangeArrowheads="1"/>
            </p:cNvPicPr>
            <p:nvPr userDrawn="1"/>
          </p:nvPicPr>
          <p:blipFill>
            <a:blip r:embed="rId17"/>
            <a:srcRect/>
            <a:stretch>
              <a:fillRect/>
            </a:stretch>
          </p:blipFill>
          <p:spPr bwMode="auto">
            <a:xfrm>
              <a:off x="2981" y="4182"/>
              <a:ext cx="141" cy="113"/>
            </a:xfrm>
            <a:prstGeom prst="rect">
              <a:avLst/>
            </a:prstGeom>
            <a:noFill/>
            <a:ln w="9525">
              <a:noFill/>
              <a:miter lim="800000"/>
              <a:headEnd/>
              <a:tailEnd/>
            </a:ln>
          </p:spPr>
        </p:pic>
        <p:pic>
          <p:nvPicPr>
            <p:cNvPr id="33808" name="Picture 16" descr="play-button-up">
              <a:hlinkClick r:id="" action="ppaction://hlinkshowjump?jump=nextslide" highlightClick="1"/>
            </p:cNvPr>
            <p:cNvPicPr>
              <a:picLocks noChangeAspect="1" noChangeArrowheads="1"/>
            </p:cNvPicPr>
            <p:nvPr userDrawn="1"/>
          </p:nvPicPr>
          <p:blipFill>
            <a:blip r:embed="rId18"/>
            <a:srcRect/>
            <a:stretch>
              <a:fillRect/>
            </a:stretch>
          </p:blipFill>
          <p:spPr bwMode="auto">
            <a:xfrm>
              <a:off x="2810" y="4182"/>
              <a:ext cx="140" cy="113"/>
            </a:xfrm>
            <a:prstGeom prst="rect">
              <a:avLst/>
            </a:prstGeom>
            <a:noFill/>
            <a:ln w="9525">
              <a:noFill/>
              <a:miter lim="800000"/>
              <a:headEnd/>
              <a:tailEnd/>
            </a:ln>
          </p:spPr>
        </p:pic>
      </p:grpSp>
      <p:sp>
        <p:nvSpPr>
          <p:cNvPr id="33809" name="Rectangle 17"/>
          <p:cNvSpPr>
            <a:spLocks noChangeArrowheads="1"/>
          </p:cNvSpPr>
          <p:nvPr userDrawn="1"/>
        </p:nvSpPr>
        <p:spPr bwMode="auto">
          <a:xfrm>
            <a:off x="2835275" y="0"/>
            <a:ext cx="6372225" cy="765175"/>
          </a:xfrm>
          <a:prstGeom prst="rect">
            <a:avLst/>
          </a:prstGeom>
          <a:noFill/>
          <a:ln w="9525">
            <a:noFill/>
            <a:miter lim="800000"/>
            <a:headEnd/>
            <a:tailEnd/>
          </a:ln>
          <a:effectLst/>
        </p:spPr>
        <p:txBody>
          <a:bodyPr lIns="36000" tIns="36000" rIns="36000" bIns="36000" anchor="ctr"/>
          <a:lstStyle/>
          <a:p>
            <a:r>
              <a:rPr lang="en-GB" sz="2400" b="1"/>
              <a:t>Week 8: Bonding and periodicity II</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iming>
    <p:tnLst>
      <p:par>
        <p:cTn id="1" dur="indefinite" restart="never" nodeType="tmRoot"/>
      </p:par>
    </p:tnLst>
  </p:timing>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algn="l" rtl="0" fontAlgn="base">
        <a:spcBef>
          <a:spcPct val="20000"/>
        </a:spcBef>
        <a:spcAft>
          <a:spcPct val="0"/>
        </a:spcAft>
        <a:defRPr sz="1400">
          <a:solidFill>
            <a:schemeClr val="bg1"/>
          </a:solidFill>
          <a:latin typeface="+mn-lt"/>
          <a:ea typeface="+mn-ea"/>
          <a:cs typeface="+mn-cs"/>
        </a:defRPr>
      </a:lvl1pPr>
      <a:lvl2pPr marL="447675" indent="-268288" algn="l" rtl="0" fontAlgn="base">
        <a:spcBef>
          <a:spcPct val="20000"/>
        </a:spcBef>
        <a:spcAft>
          <a:spcPct val="0"/>
        </a:spcAft>
        <a:buFont typeface="Symbol" pitchFamily="18" charset="2"/>
        <a:buChar char="·"/>
        <a:defRPr sz="1400">
          <a:solidFill>
            <a:schemeClr val="bg1"/>
          </a:solidFill>
          <a:latin typeface="+mn-lt"/>
        </a:defRPr>
      </a:lvl2pPr>
      <a:lvl3pPr marL="893763" indent="-266700" algn="l" rtl="0" fontAlgn="base">
        <a:spcBef>
          <a:spcPct val="20000"/>
        </a:spcBef>
        <a:spcAft>
          <a:spcPct val="0"/>
        </a:spcAft>
        <a:defRPr b="1">
          <a:solidFill>
            <a:schemeClr val="bg1"/>
          </a:solidFill>
          <a:latin typeface="+mn-lt"/>
        </a:defRPr>
      </a:lvl3pPr>
      <a:lvl4pPr marL="1076325" algn="l" rtl="0" fontAlgn="base">
        <a:spcBef>
          <a:spcPct val="20000"/>
        </a:spcBef>
        <a:spcAft>
          <a:spcPct val="0"/>
        </a:spcAft>
        <a:defRPr sz="1400">
          <a:solidFill>
            <a:schemeClr val="bg1"/>
          </a:solidFill>
          <a:latin typeface="+mn-lt"/>
        </a:defRPr>
      </a:lvl4pPr>
      <a:lvl5pPr marL="1430338" indent="7938" algn="l" rtl="0" fontAlgn="base">
        <a:spcBef>
          <a:spcPct val="20000"/>
        </a:spcBef>
        <a:spcAft>
          <a:spcPct val="0"/>
        </a:spcAft>
        <a:buChar char="•"/>
        <a:defRPr sz="1400">
          <a:solidFill>
            <a:schemeClr val="bg1"/>
          </a:solidFill>
          <a:latin typeface="Verdana" pitchFamily="34" charset="0"/>
        </a:defRPr>
      </a:lvl5pPr>
      <a:lvl6pPr marL="1887538" indent="7938" algn="l" rtl="0" fontAlgn="base">
        <a:spcBef>
          <a:spcPct val="20000"/>
        </a:spcBef>
        <a:spcAft>
          <a:spcPct val="0"/>
        </a:spcAft>
        <a:buChar char="•"/>
        <a:defRPr sz="1400">
          <a:solidFill>
            <a:schemeClr val="bg1"/>
          </a:solidFill>
          <a:latin typeface="Verdana" pitchFamily="34" charset="0"/>
        </a:defRPr>
      </a:lvl6pPr>
      <a:lvl7pPr marL="2344738" indent="7938" algn="l" rtl="0" fontAlgn="base">
        <a:spcBef>
          <a:spcPct val="20000"/>
        </a:spcBef>
        <a:spcAft>
          <a:spcPct val="0"/>
        </a:spcAft>
        <a:buChar char="•"/>
        <a:defRPr sz="1400">
          <a:solidFill>
            <a:schemeClr val="bg1"/>
          </a:solidFill>
          <a:latin typeface="Verdana" pitchFamily="34" charset="0"/>
        </a:defRPr>
      </a:lvl7pPr>
      <a:lvl8pPr marL="2801938" indent="7938" algn="l" rtl="0" fontAlgn="base">
        <a:spcBef>
          <a:spcPct val="20000"/>
        </a:spcBef>
        <a:spcAft>
          <a:spcPct val="0"/>
        </a:spcAft>
        <a:buChar char="•"/>
        <a:defRPr sz="1400">
          <a:solidFill>
            <a:schemeClr val="bg1"/>
          </a:solidFill>
          <a:latin typeface="Verdana" pitchFamily="34" charset="0"/>
        </a:defRPr>
      </a:lvl8pPr>
      <a:lvl9pPr marL="3259138" indent="7938" algn="l" rtl="0" fontAlgn="base">
        <a:spcBef>
          <a:spcPct val="20000"/>
        </a:spcBef>
        <a:spcAft>
          <a:spcPct val="0"/>
        </a:spcAft>
        <a:buChar char="•"/>
        <a:defRPr sz="1400">
          <a:solidFill>
            <a:schemeClr val="bg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hyperlink" Target="AS%203.02.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marL="265113" indent="-265113">
              <a:spcBef>
                <a:spcPct val="0"/>
              </a:spcBef>
              <a:spcAft>
                <a:spcPct val="120000"/>
              </a:spcAft>
            </a:pPr>
            <a:r>
              <a:rPr lang="en-GB" sz="1800" b="1" dirty="0"/>
              <a:t>Objectives for </a:t>
            </a:r>
            <a:r>
              <a:rPr lang="en-GB" sz="1800" b="1" dirty="0" smtClean="0"/>
              <a:t>Bonding </a:t>
            </a:r>
            <a:r>
              <a:rPr lang="en-GB" sz="1800" b="1" dirty="0" smtClean="0"/>
              <a:t>and Periodicity </a:t>
            </a:r>
            <a:r>
              <a:rPr lang="en-GB" sz="1800" b="1" dirty="0" smtClean="0"/>
              <a:t>(2)</a:t>
            </a:r>
            <a:endParaRPr lang="en-GB" sz="1800" b="1" dirty="0"/>
          </a:p>
          <a:p>
            <a:pPr marL="265113" indent="-265113">
              <a:spcBef>
                <a:spcPct val="0"/>
              </a:spcBef>
              <a:spcAft>
                <a:spcPct val="60000"/>
              </a:spcAft>
              <a:buFontTx/>
              <a:buChar char="•"/>
            </a:pPr>
            <a:r>
              <a:rPr lang="en-GB" sz="1800" dirty="0"/>
              <a:t>to understand the concept of bonding and lone (non-bonding) pairs of electrons as charge clouds</a:t>
            </a:r>
          </a:p>
          <a:p>
            <a:pPr marL="265113" indent="-265113">
              <a:spcBef>
                <a:spcPct val="0"/>
              </a:spcBef>
              <a:spcAft>
                <a:spcPct val="60000"/>
              </a:spcAft>
              <a:buFontTx/>
              <a:buChar char="•"/>
            </a:pPr>
            <a:r>
              <a:rPr lang="en-GB" sz="1800" dirty="0"/>
              <a:t>to use the electron pair repulsion theory to predict the shapes and </a:t>
            </a:r>
            <a:br>
              <a:rPr lang="en-GB" sz="1800" dirty="0"/>
            </a:br>
            <a:r>
              <a:rPr lang="en-GB" sz="1800" dirty="0"/>
              <a:t>bond angles in simple molecules and ions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examples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CH</a:t>
            </a:r>
            <a:r>
              <a:rPr lang="en-GB" baseline="-25000" dirty="0" smtClean="0">
                <a:solidFill>
                  <a:schemeClr val="bg1"/>
                </a:solidFill>
              </a:rPr>
              <a:t>4</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C = 4; number of H’s = 4</a:t>
            </a:r>
          </a:p>
          <a:p>
            <a:pPr marL="457200" indent="-457200"/>
            <a:r>
              <a:rPr lang="en-GB" sz="2400" dirty="0" smtClean="0"/>
              <a:t>So 4+4 = 8</a:t>
            </a:r>
          </a:p>
          <a:p>
            <a:pPr marL="457200" indent="-457200"/>
            <a:endParaRPr lang="en-GB" sz="2400" dirty="0"/>
          </a:p>
          <a:p>
            <a:pPr marL="457200" indent="-457200">
              <a:buFont typeface="+mj-lt"/>
              <a:buAutoNum type="arabicPeriod" startAt="2"/>
            </a:pPr>
            <a:r>
              <a:rPr lang="en-GB" sz="2400" dirty="0" smtClean="0"/>
              <a:t>No charge so remains at 8</a:t>
            </a:r>
          </a:p>
          <a:p>
            <a:pPr marL="457200" indent="-457200">
              <a:buFont typeface="+mj-lt"/>
              <a:buAutoNum type="arabicPeriod" startAt="2"/>
            </a:pPr>
            <a:endParaRPr lang="en-GB" sz="2400" dirty="0"/>
          </a:p>
          <a:p>
            <a:pPr marL="457200" indent="-457200">
              <a:buFont typeface="+mj-lt"/>
              <a:buAutoNum type="arabicPeriod" startAt="2"/>
            </a:pPr>
            <a:r>
              <a:rPr lang="en-GB" sz="2400" dirty="0" smtClean="0"/>
              <a:t>8/2 = 4 so contains 4 pairs. Basic shape is tetrahedral.</a:t>
            </a:r>
          </a:p>
          <a:p>
            <a:pPr marL="457200" indent="-457200">
              <a:buFont typeface="+mj-lt"/>
              <a:buAutoNum type="arabicPeriod" startAt="2"/>
            </a:pPr>
            <a:endParaRPr lang="en-GB" sz="2400" dirty="0"/>
          </a:p>
          <a:p>
            <a:pPr marL="457200" indent="-457200">
              <a:buFont typeface="+mj-lt"/>
              <a:buAutoNum type="arabicPeriod" startAt="2"/>
            </a:pPr>
            <a:r>
              <a:rPr lang="en-GB" sz="2400" dirty="0" smtClean="0"/>
              <a:t>From step 3 there are 4 pairs. The numbers of H’s are 4. Therefore 4 – 4 = 0 so no lone pairs.</a:t>
            </a:r>
          </a:p>
          <a:p>
            <a:pPr marL="457200" indent="-457200"/>
            <a:r>
              <a:rPr lang="en-GB" sz="2400" dirty="0"/>
              <a:t>	</a:t>
            </a:r>
            <a:r>
              <a:rPr lang="en-GB" sz="2400" dirty="0" smtClean="0"/>
              <a:t>CH</a:t>
            </a:r>
            <a:r>
              <a:rPr lang="en-GB" sz="2400" baseline="-25000" dirty="0" smtClean="0"/>
              <a:t>4</a:t>
            </a:r>
            <a:r>
              <a:rPr lang="en-GB" sz="2400" dirty="0" smtClean="0"/>
              <a:t> is therefore tetrahedral.</a:t>
            </a:r>
          </a:p>
          <a:p>
            <a:pPr>
              <a:buFont typeface="Arial" pitchFamily="34" charset="0"/>
              <a:buChar char="•"/>
            </a:pPr>
            <a:endParaRPr lang="en-GB" sz="24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NH</a:t>
            </a:r>
            <a:r>
              <a:rPr lang="en-GB" baseline="-25000" dirty="0" smtClean="0">
                <a:solidFill>
                  <a:schemeClr val="bg1"/>
                </a:solidFill>
              </a:rPr>
              <a:t>4</a:t>
            </a:r>
            <a:r>
              <a:rPr lang="en-GB" baseline="30000"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N, plus the number of atoms:</a:t>
            </a:r>
          </a:p>
          <a:p>
            <a:pPr marL="457200" indent="-457200"/>
            <a:r>
              <a:rPr lang="en-GB" sz="2400" dirty="0"/>
              <a:t>	</a:t>
            </a:r>
            <a:r>
              <a:rPr lang="en-GB" sz="2400" dirty="0" smtClean="0"/>
              <a:t>	5 + 4 = 9</a:t>
            </a:r>
          </a:p>
          <a:p>
            <a:pPr marL="457200" indent="-457200"/>
            <a:endParaRPr lang="en-GB" sz="2400" dirty="0" smtClean="0"/>
          </a:p>
          <a:p>
            <a:pPr marL="457200" indent="-457200">
              <a:buFont typeface="+mj-lt"/>
              <a:buAutoNum type="arabicPeriod" startAt="2"/>
            </a:pPr>
            <a:r>
              <a:rPr lang="en-GB" sz="2400" dirty="0" smtClean="0"/>
              <a:t>Adjust for single positive charge:</a:t>
            </a:r>
          </a:p>
          <a:p>
            <a:pPr marL="457200" indent="-457200"/>
            <a:r>
              <a:rPr lang="en-GB" sz="2400" dirty="0"/>
              <a:t>	</a:t>
            </a:r>
            <a:r>
              <a:rPr lang="en-GB" sz="2400" dirty="0" smtClean="0"/>
              <a:t>      9 – 1 = 8</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8 ÷ 2 = 4 so tetrahedral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4 – 4 = 0 so no lone pairs</a:t>
            </a:r>
          </a:p>
          <a:p>
            <a:pPr marL="457200" indent="-457200"/>
            <a:endParaRPr lang="en-GB" sz="24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03_07_AW_01NL"/>
          <p:cNvPicPr>
            <a:picLocks noChangeAspect="1" noChangeArrowheads="1"/>
          </p:cNvPicPr>
          <p:nvPr/>
        </p:nvPicPr>
        <p:blipFill>
          <a:blip r:embed="rId3"/>
          <a:srcRect/>
          <a:stretch>
            <a:fillRect/>
          </a:stretch>
        </p:blipFill>
        <p:spPr bwMode="auto">
          <a:xfrm>
            <a:off x="3132138" y="2286000"/>
            <a:ext cx="2879725" cy="2879725"/>
          </a:xfrm>
          <a:prstGeom prst="rect">
            <a:avLst/>
          </a:prstGeom>
          <a:noFill/>
        </p:spPr>
      </p:pic>
      <p:sp>
        <p:nvSpPr>
          <p:cNvPr id="6963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69636" name="AutoShape 4"/>
          <p:cNvSpPr>
            <a:spLocks noChangeArrowheads="1"/>
          </p:cNvSpPr>
          <p:nvPr/>
        </p:nvSpPr>
        <p:spPr bwMode="auto">
          <a:xfrm>
            <a:off x="250825" y="1338263"/>
            <a:ext cx="25590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an ammonium ion are all 109.5˚.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03_07_AW_01L"/>
          <p:cNvPicPr>
            <a:picLocks noChangeAspect="1" noChangeArrowheads="1"/>
          </p:cNvPicPr>
          <p:nvPr/>
        </p:nvPicPr>
        <p:blipFill>
          <a:blip r:embed="rId3"/>
          <a:srcRect/>
          <a:stretch>
            <a:fillRect/>
          </a:stretch>
        </p:blipFill>
        <p:spPr bwMode="auto">
          <a:xfrm>
            <a:off x="3132138" y="2286000"/>
            <a:ext cx="2879725" cy="2879725"/>
          </a:xfrm>
          <a:prstGeom prst="rect">
            <a:avLst/>
          </a:prstGeom>
          <a:noFill/>
        </p:spPr>
      </p:pic>
      <p:sp>
        <p:nvSpPr>
          <p:cNvPr id="6861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68612" name="AutoShape 4"/>
          <p:cNvSpPr>
            <a:spLocks noChangeArrowheads="1"/>
          </p:cNvSpPr>
          <p:nvPr/>
        </p:nvSpPr>
        <p:spPr bwMode="auto">
          <a:xfrm>
            <a:off x="250825" y="1338263"/>
            <a:ext cx="25590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an ammonium ion are all 109.5˚.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fade">
                                      <p:cBhvr>
                                        <p:cTn id="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I</a:t>
            </a:r>
            <a:r>
              <a:rPr lang="en-GB" baseline="-25000" dirty="0" smtClean="0">
                <a:solidFill>
                  <a:schemeClr val="bg1"/>
                </a:solidFill>
              </a:rPr>
              <a:t>3</a:t>
            </a:r>
            <a:r>
              <a:rPr lang="en-GB" baseline="30000" dirty="0" smtClean="0">
                <a:solidFill>
                  <a:schemeClr val="bg1"/>
                </a:solidFill>
              </a:rPr>
              <a:t>- </a:t>
            </a:r>
            <a:r>
              <a:rPr lang="en-GB" dirty="0" smtClean="0">
                <a:solidFill>
                  <a:schemeClr val="bg1"/>
                </a:solidFill>
              </a:rPr>
              <a:t>(Treat as II</a:t>
            </a:r>
            <a:r>
              <a:rPr lang="en-GB" baseline="-25000" dirty="0" smtClean="0">
                <a:solidFill>
                  <a:schemeClr val="bg1"/>
                </a:solidFill>
              </a:rPr>
              <a:t>2</a:t>
            </a:r>
            <a:r>
              <a:rPr lang="en-GB" baseline="30000" dirty="0" smtClean="0">
                <a:solidFill>
                  <a:schemeClr val="bg1"/>
                </a:solidFill>
              </a:rPr>
              <a:t>-</a:t>
            </a:r>
            <a:r>
              <a:rPr lang="en-GB"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I, plus the number of atoms:</a:t>
            </a:r>
          </a:p>
          <a:p>
            <a:pPr marL="457200" indent="-457200"/>
            <a:r>
              <a:rPr lang="en-GB" sz="2400" dirty="0"/>
              <a:t>	</a:t>
            </a:r>
            <a:r>
              <a:rPr lang="en-GB" sz="2400" dirty="0" smtClean="0"/>
              <a:t>	7 + 2 = 9</a:t>
            </a:r>
          </a:p>
          <a:p>
            <a:pPr marL="457200" indent="-457200"/>
            <a:endParaRPr lang="en-GB" sz="2400" dirty="0" smtClean="0"/>
          </a:p>
          <a:p>
            <a:pPr marL="457200" indent="-457200">
              <a:buFont typeface="+mj-lt"/>
              <a:buAutoNum type="arabicPeriod" startAt="2"/>
            </a:pPr>
            <a:r>
              <a:rPr lang="en-GB" sz="2400" dirty="0" smtClean="0"/>
              <a:t>Adjust for single negative charge:</a:t>
            </a:r>
          </a:p>
          <a:p>
            <a:pPr marL="457200" indent="-457200"/>
            <a:r>
              <a:rPr lang="en-GB" sz="2400" dirty="0"/>
              <a:t>	</a:t>
            </a:r>
            <a:r>
              <a:rPr lang="en-GB" sz="2400" dirty="0" smtClean="0"/>
              <a:t>      9 + 1 = 10</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10 ÷ 2 = 5 so </a:t>
            </a:r>
            <a:r>
              <a:rPr lang="en-GB" sz="2400" dirty="0" err="1" smtClean="0"/>
              <a:t>triagonal</a:t>
            </a:r>
            <a:r>
              <a:rPr lang="en-GB" sz="2400" dirty="0" smtClean="0"/>
              <a:t> </a:t>
            </a:r>
            <a:r>
              <a:rPr lang="en-GB" sz="2400" dirty="0" err="1" smtClean="0"/>
              <a:t>bipyramidal</a:t>
            </a:r>
            <a:r>
              <a:rPr lang="en-GB" sz="2400" dirty="0" smtClean="0"/>
              <a:t>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5 – 2 = 3 so three lone pairs</a:t>
            </a:r>
          </a:p>
          <a:p>
            <a:pPr marL="457200" indent="-457200"/>
            <a:endParaRPr lang="en-GB" sz="24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03_07_AW_02NL"/>
          <p:cNvPicPr>
            <a:picLocks noChangeAspect="1" noChangeArrowheads="1"/>
          </p:cNvPicPr>
          <p:nvPr/>
        </p:nvPicPr>
        <p:blipFill>
          <a:blip r:embed="rId3"/>
          <a:srcRect/>
          <a:stretch>
            <a:fillRect/>
          </a:stretch>
        </p:blipFill>
        <p:spPr bwMode="auto">
          <a:xfrm>
            <a:off x="3132138" y="2282825"/>
            <a:ext cx="2870200" cy="2886075"/>
          </a:xfrm>
          <a:prstGeom prst="rect">
            <a:avLst/>
          </a:prstGeom>
          <a:noFill/>
        </p:spPr>
      </p:pic>
      <p:sp>
        <p:nvSpPr>
          <p:cNvPr id="71683"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1684" name="AutoShape 4"/>
          <p:cNvSpPr>
            <a:spLocks noChangeArrowheads="1"/>
          </p:cNvSpPr>
          <p:nvPr/>
        </p:nvSpPr>
        <p:spPr bwMode="auto">
          <a:xfrm>
            <a:off x="250825" y="1338263"/>
            <a:ext cx="31226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 in the </a:t>
            </a:r>
            <a:r>
              <a:rPr lang="en-GB" sz="1400">
                <a:latin typeface="Verdana" pitchFamily="34" charset="0"/>
              </a:rPr>
              <a:t>I</a:t>
            </a:r>
            <a:r>
              <a:rPr lang="en-GB" sz="1400" baseline="-25000"/>
              <a:t>3</a:t>
            </a:r>
            <a:r>
              <a:rPr lang="en-GB" sz="1400" baseline="30000">
                <a:cs typeface="Arial" charset="0"/>
              </a:rPr>
              <a:t>–</a:t>
            </a:r>
            <a:r>
              <a:rPr lang="en-GB" sz="1400"/>
              <a:t> ion is 180˚.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03_07_AW_02L"/>
          <p:cNvPicPr>
            <a:picLocks noChangeAspect="1" noChangeArrowheads="1"/>
          </p:cNvPicPr>
          <p:nvPr/>
        </p:nvPicPr>
        <p:blipFill>
          <a:blip r:embed="rId3"/>
          <a:srcRect/>
          <a:stretch>
            <a:fillRect/>
          </a:stretch>
        </p:blipFill>
        <p:spPr bwMode="auto">
          <a:xfrm>
            <a:off x="3132138" y="2284413"/>
            <a:ext cx="2867025" cy="2882900"/>
          </a:xfrm>
          <a:prstGeom prst="rect">
            <a:avLst/>
          </a:prstGeom>
          <a:noFill/>
        </p:spPr>
      </p:pic>
      <p:sp>
        <p:nvSpPr>
          <p:cNvPr id="70659"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0660" name="AutoShape 4"/>
          <p:cNvSpPr>
            <a:spLocks noChangeArrowheads="1"/>
          </p:cNvSpPr>
          <p:nvPr/>
        </p:nvSpPr>
        <p:spPr bwMode="auto">
          <a:xfrm>
            <a:off x="250825" y="1338263"/>
            <a:ext cx="31226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 in the </a:t>
            </a:r>
            <a:r>
              <a:rPr lang="en-GB" sz="1400">
                <a:latin typeface="Verdana" pitchFamily="34" charset="0"/>
              </a:rPr>
              <a:t>I</a:t>
            </a:r>
            <a:r>
              <a:rPr lang="en-GB" sz="1400" baseline="-25000"/>
              <a:t>3</a:t>
            </a:r>
            <a:r>
              <a:rPr lang="en-GB" sz="1400" baseline="30000">
                <a:cs typeface="Arial" charset="0"/>
              </a:rPr>
              <a:t>–</a:t>
            </a:r>
            <a:r>
              <a:rPr lang="en-GB" sz="1400"/>
              <a:t> ion is 180˚.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5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Example – ICl</a:t>
            </a:r>
            <a:r>
              <a:rPr lang="en-GB" baseline="-25000" dirty="0" smtClean="0">
                <a:solidFill>
                  <a:schemeClr val="bg1"/>
                </a:solidFill>
              </a:rPr>
              <a:t>4</a:t>
            </a:r>
            <a:r>
              <a:rPr lang="en-GB" baseline="30000" dirty="0" smtClean="0">
                <a:solidFill>
                  <a:schemeClr val="bg1"/>
                </a:solidFill>
              </a:rPr>
              <a:t>-</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Group number of I, plus the number of atoms:</a:t>
            </a:r>
          </a:p>
          <a:p>
            <a:pPr marL="457200" indent="-457200"/>
            <a:r>
              <a:rPr lang="en-GB" sz="2400" dirty="0"/>
              <a:t>	</a:t>
            </a:r>
            <a:r>
              <a:rPr lang="en-GB" sz="2400" dirty="0" smtClean="0"/>
              <a:t>	7 + 4 = 11</a:t>
            </a:r>
          </a:p>
          <a:p>
            <a:pPr marL="457200" indent="-457200"/>
            <a:endParaRPr lang="en-GB" sz="2400" dirty="0" smtClean="0"/>
          </a:p>
          <a:p>
            <a:pPr marL="457200" indent="-457200">
              <a:buFont typeface="+mj-lt"/>
              <a:buAutoNum type="arabicPeriod" startAt="2"/>
            </a:pPr>
            <a:r>
              <a:rPr lang="en-GB" sz="2400" dirty="0" smtClean="0"/>
              <a:t>Adjust for single negative charge:</a:t>
            </a:r>
          </a:p>
          <a:p>
            <a:pPr marL="457200" indent="-457200"/>
            <a:r>
              <a:rPr lang="en-GB" sz="2400" dirty="0"/>
              <a:t>	</a:t>
            </a:r>
            <a:r>
              <a:rPr lang="en-GB" sz="2400" dirty="0" smtClean="0"/>
              <a:t>      11 + 1 = 12</a:t>
            </a:r>
          </a:p>
          <a:p>
            <a:pPr marL="457200" indent="-457200"/>
            <a:endParaRPr lang="en-GB" sz="2400" dirty="0"/>
          </a:p>
          <a:p>
            <a:pPr marL="457200" indent="-457200">
              <a:buFont typeface="+mj-lt"/>
              <a:buAutoNum type="arabicPeriod" startAt="3"/>
            </a:pPr>
            <a:r>
              <a:rPr lang="en-GB" sz="2400" dirty="0" smtClean="0"/>
              <a:t>Divide by 2:</a:t>
            </a:r>
          </a:p>
          <a:p>
            <a:pPr marL="457200" indent="-457200"/>
            <a:r>
              <a:rPr lang="en-GB" sz="2400" dirty="0"/>
              <a:t>	</a:t>
            </a:r>
            <a:r>
              <a:rPr lang="en-GB" sz="2400" dirty="0" smtClean="0"/>
              <a:t>      12 ÷ 2 = 6 so octahedral in shape</a:t>
            </a:r>
          </a:p>
          <a:p>
            <a:pPr marL="457200" indent="-457200"/>
            <a:endParaRPr lang="en-GB" sz="2400" dirty="0"/>
          </a:p>
          <a:p>
            <a:pPr marL="457200" indent="-457200">
              <a:buFont typeface="+mj-lt"/>
              <a:buAutoNum type="arabicPeriod" startAt="4"/>
            </a:pPr>
            <a:r>
              <a:rPr lang="en-GB" sz="2400" dirty="0" smtClean="0"/>
              <a:t>The number of lone pairs:</a:t>
            </a:r>
          </a:p>
          <a:p>
            <a:pPr marL="457200" indent="-457200"/>
            <a:r>
              <a:rPr lang="en-GB" sz="2400" dirty="0"/>
              <a:t>	</a:t>
            </a:r>
            <a:r>
              <a:rPr lang="en-GB" sz="2400" dirty="0" smtClean="0"/>
              <a:t>	6 – 4 = 2 so two lone pairs</a:t>
            </a:r>
          </a:p>
          <a:p>
            <a:pPr marL="457200" indent="-457200"/>
            <a:endParaRPr lang="en-GB" sz="24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03_07_AW_03NL"/>
          <p:cNvPicPr>
            <a:picLocks noChangeAspect="1" noChangeArrowheads="1"/>
          </p:cNvPicPr>
          <p:nvPr/>
        </p:nvPicPr>
        <p:blipFill>
          <a:blip r:embed="rId3"/>
          <a:srcRect/>
          <a:stretch>
            <a:fillRect/>
          </a:stretch>
        </p:blipFill>
        <p:spPr bwMode="auto">
          <a:xfrm>
            <a:off x="3132138" y="2284413"/>
            <a:ext cx="2867025" cy="2882900"/>
          </a:xfrm>
          <a:prstGeom prst="rect">
            <a:avLst/>
          </a:prstGeom>
          <a:noFill/>
        </p:spPr>
      </p:pic>
      <p:sp>
        <p:nvSpPr>
          <p:cNvPr id="7373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3732" name="AutoShape 4"/>
          <p:cNvSpPr>
            <a:spLocks noChangeArrowheads="1"/>
          </p:cNvSpPr>
          <p:nvPr/>
        </p:nvSpPr>
        <p:spPr bwMode="auto">
          <a:xfrm>
            <a:off x="250825" y="1338263"/>
            <a:ext cx="37322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the </a:t>
            </a:r>
            <a:r>
              <a:rPr lang="en-GB" sz="1400">
                <a:latin typeface="Verdana" pitchFamily="34" charset="0"/>
              </a:rPr>
              <a:t>I</a:t>
            </a:r>
            <a:r>
              <a:rPr lang="en-GB" sz="1400"/>
              <a:t>Cl</a:t>
            </a:r>
            <a:r>
              <a:rPr lang="en-GB" sz="1400" baseline="-25000"/>
              <a:t>4</a:t>
            </a:r>
            <a:r>
              <a:rPr lang="en-GB" sz="1400" baseline="30000">
                <a:cs typeface="Arial" charset="0"/>
              </a:rPr>
              <a:t>–</a:t>
            </a:r>
            <a:r>
              <a:rPr lang="en-GB" sz="1400"/>
              <a:t> ions are all 90˚.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fade">
                                      <p:cBhvr>
                                        <p:cTn id="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rPr>
              <a:t>Bonding and Periodicity </a:t>
            </a:r>
            <a:endParaRPr lang="en-GB" dirty="0">
              <a:solidFill>
                <a:schemeClr val="bg1"/>
              </a:solidFill>
            </a:endParaRPr>
          </a:p>
        </p:txBody>
      </p:sp>
      <p:sp>
        <p:nvSpPr>
          <p:cNvPr id="3" name="Subtitle 2"/>
          <p:cNvSpPr>
            <a:spLocks noGrp="1"/>
          </p:cNvSpPr>
          <p:nvPr>
            <p:ph type="subTitle" idx="1"/>
          </p:nvPr>
        </p:nvSpPr>
        <p:spPr/>
        <p:txBody>
          <a:bodyPr/>
          <a:lstStyle/>
          <a:p>
            <a:r>
              <a:rPr lang="en-GB" dirty="0" smtClean="0"/>
              <a:t>Lesson 7 – Shapes of Ions</a:t>
            </a:r>
            <a:endParaRPr lang="en-GB"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03_07_AW_03L"/>
          <p:cNvPicPr>
            <a:picLocks noChangeAspect="1" noChangeArrowheads="1"/>
          </p:cNvPicPr>
          <p:nvPr/>
        </p:nvPicPr>
        <p:blipFill>
          <a:blip r:embed="rId3"/>
          <a:srcRect/>
          <a:stretch>
            <a:fillRect/>
          </a:stretch>
        </p:blipFill>
        <p:spPr bwMode="auto">
          <a:xfrm>
            <a:off x="3132138" y="2282825"/>
            <a:ext cx="2870200" cy="2886075"/>
          </a:xfrm>
          <a:prstGeom prst="rect">
            <a:avLst/>
          </a:prstGeom>
          <a:noFill/>
        </p:spPr>
      </p:pic>
      <p:sp>
        <p:nvSpPr>
          <p:cNvPr id="72707"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2708" name="AutoShape 4"/>
          <p:cNvSpPr>
            <a:spLocks noChangeArrowheads="1"/>
          </p:cNvSpPr>
          <p:nvPr/>
        </p:nvSpPr>
        <p:spPr bwMode="auto">
          <a:xfrm>
            <a:off x="250825" y="1338263"/>
            <a:ext cx="373221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in the </a:t>
            </a:r>
            <a:r>
              <a:rPr lang="en-GB" sz="1400">
                <a:latin typeface="Verdana" pitchFamily="34" charset="0"/>
              </a:rPr>
              <a:t>I</a:t>
            </a:r>
            <a:r>
              <a:rPr lang="en-GB" sz="1400"/>
              <a:t>Cl</a:t>
            </a:r>
            <a:r>
              <a:rPr lang="en-GB" sz="1400" baseline="-25000"/>
              <a:t>4</a:t>
            </a:r>
            <a:r>
              <a:rPr lang="en-GB" sz="1400" baseline="30000">
                <a:cs typeface="Arial" charset="0"/>
              </a:rPr>
              <a:t>–</a:t>
            </a:r>
            <a:r>
              <a:rPr lang="en-GB" sz="1400"/>
              <a:t> ions are all 90˚.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fade">
                                      <p:cBhvr>
                                        <p:cTn id="7"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Multiple bonds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Multiple Bonds</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If there are multiple bonds, you have to draw out the compound as a dot-and-cross diagram.</a:t>
            </a:r>
          </a:p>
          <a:p>
            <a:pPr>
              <a:buFont typeface="Arial" pitchFamily="34" charset="0"/>
              <a:buChar char="•"/>
            </a:pPr>
            <a:endParaRPr lang="en-GB" sz="2400" dirty="0"/>
          </a:p>
          <a:p>
            <a:pPr>
              <a:buFont typeface="Arial" pitchFamily="34" charset="0"/>
              <a:buChar char="•"/>
            </a:pPr>
            <a:r>
              <a:rPr lang="en-GB" sz="2400" dirty="0" smtClean="0"/>
              <a:t> You can then know the number of bonding pairs and lone pairs </a:t>
            </a:r>
          </a:p>
          <a:p>
            <a:pPr>
              <a:buFont typeface="Arial" pitchFamily="34" charset="0"/>
              <a:buChar char="•"/>
            </a:pPr>
            <a:endParaRPr lang="en-GB" sz="2400" dirty="0"/>
          </a:p>
          <a:p>
            <a:pPr>
              <a:buFont typeface="Arial" pitchFamily="34" charset="0"/>
              <a:buChar char="•"/>
            </a:pPr>
            <a:r>
              <a:rPr lang="en-GB" sz="2400" dirty="0" smtClean="0"/>
              <a:t> You should be able to predict the shape</a:t>
            </a:r>
            <a:endParaRPr lang="en-GB" sz="24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03_07_AW_04NL"/>
          <p:cNvPicPr>
            <a:picLocks noChangeAspect="1" noChangeArrowheads="1"/>
          </p:cNvPicPr>
          <p:nvPr/>
        </p:nvPicPr>
        <p:blipFill>
          <a:blip r:embed="rId3"/>
          <a:srcRect/>
          <a:stretch>
            <a:fillRect/>
          </a:stretch>
        </p:blipFill>
        <p:spPr bwMode="auto">
          <a:xfrm>
            <a:off x="3132138" y="2100263"/>
            <a:ext cx="2870200" cy="3228975"/>
          </a:xfrm>
          <a:prstGeom prst="rect">
            <a:avLst/>
          </a:prstGeom>
          <a:noFill/>
        </p:spPr>
      </p:pic>
      <p:sp>
        <p:nvSpPr>
          <p:cNvPr id="75779"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5780" name="AutoShape 4"/>
          <p:cNvSpPr>
            <a:spLocks noChangeArrowheads="1"/>
          </p:cNvSpPr>
          <p:nvPr/>
        </p:nvSpPr>
        <p:spPr bwMode="auto">
          <a:xfrm>
            <a:off x="250825" y="1338263"/>
            <a:ext cx="490696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are all 120˚ in the sulfur trioxide molecule.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fade">
                                      <p:cBhvr>
                                        <p:cTn id="7"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03_07_AW_04L"/>
          <p:cNvPicPr>
            <a:picLocks noChangeAspect="1" noChangeArrowheads="1"/>
          </p:cNvPicPr>
          <p:nvPr/>
        </p:nvPicPr>
        <p:blipFill>
          <a:blip r:embed="rId3"/>
          <a:srcRect/>
          <a:stretch>
            <a:fillRect/>
          </a:stretch>
        </p:blipFill>
        <p:spPr bwMode="auto">
          <a:xfrm>
            <a:off x="3132138" y="2095500"/>
            <a:ext cx="2867025" cy="3260725"/>
          </a:xfrm>
          <a:prstGeom prst="rect">
            <a:avLst/>
          </a:prstGeom>
          <a:noFill/>
        </p:spPr>
      </p:pic>
      <p:sp>
        <p:nvSpPr>
          <p:cNvPr id="7475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4756" name="AutoShape 4"/>
          <p:cNvSpPr>
            <a:spLocks noChangeArrowheads="1"/>
          </p:cNvSpPr>
          <p:nvPr/>
        </p:nvSpPr>
        <p:spPr bwMode="auto">
          <a:xfrm>
            <a:off x="250825" y="1338263"/>
            <a:ext cx="4906963" cy="382587"/>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The bond angles are all 120˚ in the sulfur trioxide molecule.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fade">
                                      <p:cBhvr>
                                        <p:cTn id="7" dur="5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03_07_AW_05NL"/>
          <p:cNvPicPr>
            <a:picLocks noChangeAspect="1" noChangeArrowheads="1"/>
          </p:cNvPicPr>
          <p:nvPr/>
        </p:nvPicPr>
        <p:blipFill>
          <a:blip r:embed="rId3"/>
          <a:srcRect/>
          <a:stretch>
            <a:fillRect/>
          </a:stretch>
        </p:blipFill>
        <p:spPr bwMode="auto">
          <a:xfrm>
            <a:off x="1692275" y="2181225"/>
            <a:ext cx="5308600" cy="3216275"/>
          </a:xfrm>
          <a:prstGeom prst="rect">
            <a:avLst/>
          </a:prstGeom>
          <a:noFill/>
        </p:spPr>
      </p:pic>
      <p:sp>
        <p:nvSpPr>
          <p:cNvPr id="77827"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7828" name="AutoShape 4"/>
          <p:cNvSpPr>
            <a:spLocks noChangeArrowheads="1"/>
          </p:cNvSpPr>
          <p:nvPr/>
        </p:nvSpPr>
        <p:spPr bwMode="auto">
          <a:xfrm>
            <a:off x="250825" y="1338263"/>
            <a:ext cx="4467225"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from the C=O bond makes the bond angles all 120˚ in the carbonate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fade">
                                      <p:cBhvr>
                                        <p:cTn id="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03_07_AW_05L"/>
          <p:cNvPicPr>
            <a:picLocks noChangeAspect="1" noChangeArrowheads="1"/>
          </p:cNvPicPr>
          <p:nvPr/>
        </p:nvPicPr>
        <p:blipFill>
          <a:blip r:embed="rId3"/>
          <a:srcRect/>
          <a:stretch>
            <a:fillRect/>
          </a:stretch>
        </p:blipFill>
        <p:spPr bwMode="auto">
          <a:xfrm>
            <a:off x="1692275" y="2058988"/>
            <a:ext cx="5753100" cy="3333750"/>
          </a:xfrm>
          <a:prstGeom prst="rect">
            <a:avLst/>
          </a:prstGeom>
          <a:noFill/>
        </p:spPr>
      </p:pic>
      <p:sp>
        <p:nvSpPr>
          <p:cNvPr id="76803"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6804" name="AutoShape 4"/>
          <p:cNvSpPr>
            <a:spLocks noChangeArrowheads="1"/>
          </p:cNvSpPr>
          <p:nvPr/>
        </p:nvSpPr>
        <p:spPr bwMode="auto">
          <a:xfrm>
            <a:off x="250825" y="1338263"/>
            <a:ext cx="4467225"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from the C=O bond makes the bond angles all 120˚ in the carbonate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fade">
                                      <p:cBhvr>
                                        <p:cTn id="7"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03_07_AW_06NL"/>
          <p:cNvPicPr>
            <a:picLocks noChangeAspect="1" noChangeArrowheads="1"/>
          </p:cNvPicPr>
          <p:nvPr/>
        </p:nvPicPr>
        <p:blipFill>
          <a:blip r:embed="rId3"/>
          <a:srcRect/>
          <a:stretch>
            <a:fillRect/>
          </a:stretch>
        </p:blipFill>
        <p:spPr bwMode="auto">
          <a:xfrm>
            <a:off x="1720850" y="2209800"/>
            <a:ext cx="5280025" cy="3165475"/>
          </a:xfrm>
          <a:prstGeom prst="rect">
            <a:avLst/>
          </a:prstGeom>
          <a:noFill/>
        </p:spPr>
      </p:pic>
      <p:sp>
        <p:nvSpPr>
          <p:cNvPr id="79875"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9876" name="AutoShape 4"/>
          <p:cNvSpPr>
            <a:spLocks noChangeArrowheads="1"/>
          </p:cNvSpPr>
          <p:nvPr/>
        </p:nvSpPr>
        <p:spPr bwMode="auto">
          <a:xfrm>
            <a:off x="250825" y="1338263"/>
            <a:ext cx="41973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in the S=O bonds make the bond angles all 109.5˚ in the sulfate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fade">
                                      <p:cBhvr>
                                        <p:cTn id="7"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03_07_AW_06L"/>
          <p:cNvPicPr>
            <a:picLocks noChangeAspect="1" noChangeArrowheads="1"/>
          </p:cNvPicPr>
          <p:nvPr/>
        </p:nvPicPr>
        <p:blipFill>
          <a:blip r:embed="rId3"/>
          <a:srcRect/>
          <a:stretch>
            <a:fillRect/>
          </a:stretch>
        </p:blipFill>
        <p:spPr bwMode="auto">
          <a:xfrm>
            <a:off x="1692275" y="2081213"/>
            <a:ext cx="5759450" cy="3287712"/>
          </a:xfrm>
          <a:prstGeom prst="rect">
            <a:avLst/>
          </a:prstGeom>
          <a:noFill/>
        </p:spPr>
      </p:pic>
      <p:sp>
        <p:nvSpPr>
          <p:cNvPr id="78851" name="Rectangle 3"/>
          <p:cNvSpPr>
            <a:spLocks noChangeArrowheads="1"/>
          </p:cNvSpPr>
          <p:nvPr/>
        </p:nvSpPr>
        <p:spPr bwMode="auto">
          <a:xfrm>
            <a:off x="2771775" y="0"/>
            <a:ext cx="6372225" cy="765175"/>
          </a:xfrm>
          <a:prstGeom prst="rect">
            <a:avLst/>
          </a:prstGeom>
          <a:noFill/>
          <a:ln w="9525">
            <a:noFill/>
            <a:miter lim="800000"/>
            <a:headEnd/>
            <a:tailEnd/>
          </a:ln>
          <a:effectLst/>
        </p:spPr>
        <p:txBody>
          <a:bodyPr lIns="36000" tIns="36000" rIns="36000" bIns="36000" anchor="ctr"/>
          <a:lstStyle/>
          <a:p>
            <a:r>
              <a:rPr lang="en-GB" sz="2400" b="1"/>
              <a:t>Week 8: Images</a:t>
            </a:r>
          </a:p>
        </p:txBody>
      </p:sp>
      <p:sp>
        <p:nvSpPr>
          <p:cNvPr id="78852" name="AutoShape 4"/>
          <p:cNvSpPr>
            <a:spLocks noChangeArrowheads="1"/>
          </p:cNvSpPr>
          <p:nvPr/>
        </p:nvSpPr>
        <p:spPr bwMode="auto">
          <a:xfrm>
            <a:off x="250825" y="1338263"/>
            <a:ext cx="4197350" cy="603250"/>
          </a:xfrm>
          <a:prstGeom prst="roundRect">
            <a:avLst>
              <a:gd name="adj" fmla="val 6051"/>
            </a:avLst>
          </a:prstGeom>
          <a:solidFill>
            <a:schemeClr val="bg1">
              <a:alpha val="85001"/>
            </a:schemeClr>
          </a:solidFill>
          <a:ln w="19050">
            <a:solidFill>
              <a:schemeClr val="bg2"/>
            </a:solidFill>
            <a:round/>
            <a:headEnd/>
            <a:tailEnd/>
          </a:ln>
          <a:effectLst/>
        </p:spPr>
        <p:txBody>
          <a:bodyPr tIns="72000" bIns="72000" anchor="ctr">
            <a:spAutoFit/>
          </a:bodyPr>
          <a:lstStyle/>
          <a:p>
            <a:pPr>
              <a:spcBef>
                <a:spcPct val="30000"/>
              </a:spcBef>
            </a:pPr>
            <a:r>
              <a:rPr lang="en-GB" sz="1400"/>
              <a:t>Delocalization of electrons in the S=O bonds make the bond angles all 109.5˚ in the sulfate 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fade">
                                      <p:cBhvr>
                                        <p:cTn id="7"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Your go....</a:t>
            </a:r>
            <a:endParaRPr lang="en-GB" dirty="0"/>
          </a:p>
        </p:txBody>
      </p:sp>
      <p:sp>
        <p:nvSpPr>
          <p:cNvPr id="3" name="Content Placeholder 2"/>
          <p:cNvSpPr>
            <a:spLocks noGrp="1"/>
          </p:cNvSpPr>
          <p:nvPr>
            <p:ph idx="1"/>
          </p:nvPr>
        </p:nvSpPr>
        <p:spPr/>
        <p:txBody>
          <a:bodyPr/>
          <a:lstStyle/>
          <a:p>
            <a:r>
              <a:rPr lang="en-GB" smtClean="0">
                <a:hlinkClick r:id="rId2" action="ppaction://hlinkfile"/>
              </a:rPr>
              <a:t>AS 3.02.docx</a:t>
            </a:r>
            <a:endParaRPr lang="en-GB"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marL="268288" indent="-268288">
              <a:spcBef>
                <a:spcPct val="60000"/>
              </a:spcBef>
              <a:spcAft>
                <a:spcPct val="60000"/>
              </a:spcAft>
            </a:pPr>
            <a:r>
              <a:rPr lang="en-GB" sz="1800" i="1" dirty="0" smtClean="0"/>
              <a:t>Already </a:t>
            </a:r>
            <a:r>
              <a:rPr lang="en-GB" sz="1800" i="1" dirty="0"/>
              <a:t>from AS Level you</a:t>
            </a:r>
          </a:p>
          <a:p>
            <a:pPr marL="268288" indent="-268288">
              <a:spcBef>
                <a:spcPct val="0"/>
              </a:spcBef>
              <a:spcAft>
                <a:spcPct val="60000"/>
              </a:spcAft>
              <a:buFontTx/>
              <a:buChar char="•"/>
            </a:pPr>
            <a:r>
              <a:rPr lang="en-GB" sz="1800" dirty="0"/>
              <a:t>understand the concept of bonding pairs of electrons as charge clouds</a:t>
            </a:r>
          </a:p>
          <a:p>
            <a:pPr marL="268288" indent="-268288">
              <a:spcBef>
                <a:spcPct val="0"/>
              </a:spcBef>
              <a:spcAft>
                <a:spcPct val="60000"/>
              </a:spcAft>
              <a:buFontTx/>
              <a:buChar char="•"/>
            </a:pPr>
            <a:r>
              <a:rPr lang="en-GB" sz="1800" dirty="0"/>
              <a:t>understand the effect of lone pairs of electrons on bond angles</a:t>
            </a:r>
          </a:p>
          <a:p>
            <a:pPr marL="268288" indent="-268288">
              <a:spcBef>
                <a:spcPct val="0"/>
              </a:spcBef>
              <a:spcAft>
                <a:spcPct val="60000"/>
              </a:spcAft>
              <a:buFontTx/>
              <a:buChar char="•"/>
            </a:pPr>
            <a:r>
              <a:rPr lang="en-GB" sz="1800" dirty="0"/>
              <a:t>can predict the shapes of simple molecules and their bond </a:t>
            </a:r>
            <a:r>
              <a:rPr lang="en-GB" sz="1800" dirty="0" smtClean="0"/>
              <a:t>angles</a:t>
            </a:r>
            <a:endParaRPr lang="en-GB" sz="180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Answers</a:t>
            </a:r>
            <a:endParaRPr lang="en-GB" dirty="0"/>
          </a:p>
        </p:txBody>
      </p:sp>
      <p:pic>
        <p:nvPicPr>
          <p:cNvPr id="4" name="Content Placeholder 3" descr="ASC_08"/>
          <p:cNvPicPr>
            <a:picLocks noGrp="1"/>
          </p:cNvPicPr>
          <p:nvPr>
            <p:ph idx="1"/>
          </p:nvPr>
        </p:nvPicPr>
        <p:blipFill>
          <a:blip r:embed="rId2"/>
          <a:srcRect/>
          <a:stretch>
            <a:fillRect/>
          </a:stretch>
        </p:blipFill>
        <p:spPr bwMode="auto">
          <a:xfrm>
            <a:off x="3181756" y="1428736"/>
            <a:ext cx="3604822" cy="4714907"/>
          </a:xfrm>
          <a:prstGeom prst="rect">
            <a:avLst/>
          </a:prstGeom>
          <a:noFill/>
          <a:ln w="9525">
            <a:noFill/>
            <a:miter lim="800000"/>
            <a:headEnd/>
            <a:tailEnd/>
          </a:ln>
        </p:spPr>
      </p:pic>
      <p:sp>
        <p:nvSpPr>
          <p:cNvPr id="5" name="TextBox 4"/>
          <p:cNvSpPr txBox="1"/>
          <p:nvPr/>
        </p:nvSpPr>
        <p:spPr>
          <a:xfrm>
            <a:off x="928662" y="1643050"/>
            <a:ext cx="428628" cy="369332"/>
          </a:xfrm>
          <a:prstGeom prst="rect">
            <a:avLst/>
          </a:prstGeom>
          <a:noFill/>
        </p:spPr>
        <p:txBody>
          <a:bodyPr wrap="square" rtlCol="0">
            <a:spAutoFit/>
          </a:bodyPr>
          <a:lstStyle/>
          <a:p>
            <a:r>
              <a:rPr lang="en-GB" dirty="0" smtClean="0">
                <a:solidFill>
                  <a:schemeClr val="bg1"/>
                </a:solidFill>
              </a:rPr>
              <a:t>1.</a:t>
            </a:r>
            <a:endParaRPr lang="en-GB" dirty="0">
              <a:solidFill>
                <a:schemeClr val="bg1"/>
              </a:solidFill>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Answers</a:t>
            </a:r>
            <a:endParaRPr lang="en-GB" dirty="0"/>
          </a:p>
        </p:txBody>
      </p:sp>
      <p:pic>
        <p:nvPicPr>
          <p:cNvPr id="4" name="Content Placeholder 3" descr="ASC_08"/>
          <p:cNvPicPr>
            <a:picLocks noGrp="1"/>
          </p:cNvPicPr>
          <p:nvPr>
            <p:ph idx="1"/>
          </p:nvPr>
        </p:nvPicPr>
        <p:blipFill>
          <a:blip r:embed="rId2"/>
          <a:srcRect/>
          <a:stretch>
            <a:fillRect/>
          </a:stretch>
        </p:blipFill>
        <p:spPr bwMode="auto">
          <a:xfrm>
            <a:off x="1000100" y="2357430"/>
            <a:ext cx="3286148" cy="2786082"/>
          </a:xfrm>
          <a:prstGeom prst="rect">
            <a:avLst/>
          </a:prstGeom>
          <a:noFill/>
          <a:ln w="9525">
            <a:noFill/>
            <a:miter lim="800000"/>
            <a:headEnd/>
            <a:tailEnd/>
          </a:ln>
        </p:spPr>
      </p:pic>
      <p:pic>
        <p:nvPicPr>
          <p:cNvPr id="5" name="Picture 4" descr="ASC_08"/>
          <p:cNvPicPr/>
          <p:nvPr/>
        </p:nvPicPr>
        <p:blipFill>
          <a:blip r:embed="rId3"/>
          <a:srcRect/>
          <a:stretch>
            <a:fillRect/>
          </a:stretch>
        </p:blipFill>
        <p:spPr bwMode="auto">
          <a:xfrm>
            <a:off x="5143504" y="2357430"/>
            <a:ext cx="3143272" cy="2786082"/>
          </a:xfrm>
          <a:prstGeom prst="rect">
            <a:avLst/>
          </a:prstGeom>
          <a:noFill/>
          <a:ln w="9525">
            <a:noFill/>
            <a:miter lim="800000"/>
            <a:headEnd/>
            <a:tailEnd/>
          </a:ln>
        </p:spPr>
      </p:pic>
      <p:sp>
        <p:nvSpPr>
          <p:cNvPr id="6" name="TextBox 5"/>
          <p:cNvSpPr txBox="1"/>
          <p:nvPr/>
        </p:nvSpPr>
        <p:spPr>
          <a:xfrm>
            <a:off x="500034" y="1714488"/>
            <a:ext cx="500066" cy="369332"/>
          </a:xfrm>
          <a:prstGeom prst="rect">
            <a:avLst/>
          </a:prstGeom>
          <a:noFill/>
        </p:spPr>
        <p:txBody>
          <a:bodyPr wrap="square" rtlCol="0">
            <a:spAutoFit/>
          </a:bodyPr>
          <a:lstStyle/>
          <a:p>
            <a:r>
              <a:rPr lang="en-GB" dirty="0" smtClean="0">
                <a:solidFill>
                  <a:schemeClr val="bg1"/>
                </a:solidFill>
              </a:rPr>
              <a:t>2.</a:t>
            </a:r>
            <a:endParaRPr lang="en-GB" dirty="0">
              <a:solidFill>
                <a:schemeClr val="bg1"/>
              </a:solidFill>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summary</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9" name="Rectangle 9"/>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spcAft>
                <a:spcPct val="20000"/>
              </a:spcAft>
            </a:pPr>
            <a:r>
              <a:rPr lang="en-GB" sz="1400">
                <a:solidFill>
                  <a:schemeClr val="bg1"/>
                </a:solidFill>
              </a:rPr>
              <a:t>1.	Why do different simple molecules and ions have different shapes?</a:t>
            </a:r>
          </a:p>
          <a:p>
            <a:pPr marL="342900" indent="-342900">
              <a:spcBef>
                <a:spcPct val="20000"/>
              </a:spcBef>
              <a:spcAft>
                <a:spcPct val="20000"/>
              </a:spcAft>
            </a:pPr>
            <a:r>
              <a:rPr lang="en-GB" sz="1400">
                <a:solidFill>
                  <a:schemeClr val="bg1"/>
                </a:solidFill>
              </a:rPr>
              <a:t>2.	Which charge clouds must be considered when determining the shape of a simple molecule?</a:t>
            </a:r>
          </a:p>
          <a:p>
            <a:pPr marL="342900" indent="-342900">
              <a:spcBef>
                <a:spcPct val="20000"/>
              </a:spcBef>
              <a:spcAft>
                <a:spcPct val="20000"/>
              </a:spcAft>
            </a:pPr>
            <a:r>
              <a:rPr lang="en-GB" sz="1400">
                <a:solidFill>
                  <a:schemeClr val="bg1"/>
                </a:solidFill>
              </a:rPr>
              <a:t>3.	Why is boron trifluoride, BF</a:t>
            </a:r>
            <a:r>
              <a:rPr lang="en-GB" sz="1400" baseline="-25000">
                <a:solidFill>
                  <a:schemeClr val="bg1"/>
                </a:solidFill>
              </a:rPr>
              <a:t>3</a:t>
            </a:r>
            <a:r>
              <a:rPr lang="en-GB" sz="1400">
                <a:solidFill>
                  <a:schemeClr val="bg1"/>
                </a:solidFill>
              </a:rPr>
              <a:t>, trigonal planar, while ammonia, NH</a:t>
            </a:r>
            <a:r>
              <a:rPr lang="en-GB" sz="1400" baseline="-25000">
                <a:solidFill>
                  <a:schemeClr val="bg1"/>
                </a:solidFill>
              </a:rPr>
              <a:t>3</a:t>
            </a:r>
            <a:r>
              <a:rPr lang="en-GB" sz="1400">
                <a:solidFill>
                  <a:schemeClr val="bg1"/>
                </a:solidFill>
              </a:rPr>
              <a:t>, is pyramidal?</a:t>
            </a:r>
          </a:p>
          <a:p>
            <a:pPr marL="342900" indent="-342900">
              <a:spcBef>
                <a:spcPct val="20000"/>
              </a:spcBef>
              <a:spcAft>
                <a:spcPct val="20000"/>
              </a:spcAft>
            </a:pPr>
            <a:r>
              <a:rPr lang="en-GB" sz="1400">
                <a:solidFill>
                  <a:schemeClr val="bg1"/>
                </a:solidFill>
              </a:rPr>
              <a:t>4	State the bond angles and name the shape of phosphorous pentachloride, which has five </a:t>
            </a:r>
            <a:br>
              <a:rPr lang="en-GB" sz="1400">
                <a:solidFill>
                  <a:schemeClr val="bg1"/>
                </a:solidFill>
              </a:rPr>
            </a:br>
            <a:r>
              <a:rPr lang="en-GB" sz="1400">
                <a:solidFill>
                  <a:schemeClr val="bg1"/>
                </a:solidFill>
              </a:rPr>
              <a:t>covalent bonds.</a:t>
            </a:r>
          </a:p>
          <a:p>
            <a:pPr marL="342900" indent="-342900">
              <a:spcBef>
                <a:spcPct val="20000"/>
              </a:spcBef>
              <a:spcAft>
                <a:spcPct val="20000"/>
              </a:spcAft>
            </a:pPr>
            <a:r>
              <a:rPr lang="en-GB" sz="1400">
                <a:solidFill>
                  <a:schemeClr val="bg1"/>
                </a:solidFill>
              </a:rPr>
              <a:t>5.	Why is the bond angle in water 104.5</a:t>
            </a:r>
            <a:r>
              <a:rPr lang="en-US" sz="1400">
                <a:solidFill>
                  <a:schemeClr val="bg1"/>
                </a:solidFill>
                <a:cs typeface="Arial" charset="0"/>
              </a:rPr>
              <a:t>°</a:t>
            </a:r>
            <a:r>
              <a:rPr lang="en-GB" sz="1400">
                <a:solidFill>
                  <a:schemeClr val="bg1"/>
                </a:solidFill>
              </a:rPr>
              <a:t>, while that in methane is 109</a:t>
            </a:r>
            <a:r>
              <a:rPr lang="en-US" sz="1400">
                <a:solidFill>
                  <a:schemeClr val="bg1"/>
                </a:solidFill>
                <a:cs typeface="Arial" charset="0"/>
              </a:rPr>
              <a:t>°</a:t>
            </a:r>
            <a:r>
              <a:rPr lang="en-GB" sz="1400">
                <a:solidFill>
                  <a:schemeClr val="bg1"/>
                </a:solidFill>
              </a:rPr>
              <a:t>, even though both have four electron pairs around the central atom.</a:t>
            </a:r>
          </a:p>
          <a:p>
            <a:pPr marL="342900" indent="-342900">
              <a:spcBef>
                <a:spcPct val="20000"/>
              </a:spcBef>
              <a:spcAft>
                <a:spcPct val="20000"/>
              </a:spcAft>
            </a:pPr>
            <a:r>
              <a:rPr lang="en-GB" sz="1400">
                <a:solidFill>
                  <a:schemeClr val="bg1"/>
                </a:solidFill>
              </a:rPr>
              <a:t>6.	State the shape and bond angle in BF</a:t>
            </a:r>
            <a:r>
              <a:rPr lang="en-GB" sz="1400" baseline="-25000">
                <a:solidFill>
                  <a:schemeClr val="bg1"/>
                </a:solidFill>
              </a:rPr>
              <a:t>3</a:t>
            </a:r>
            <a:r>
              <a:rPr lang="en-GB" sz="1400">
                <a:solidFill>
                  <a:schemeClr val="bg1"/>
                </a:solidFill>
              </a:rPr>
              <a:t>.</a:t>
            </a:r>
          </a:p>
          <a:p>
            <a:pPr marL="342900" indent="-342900">
              <a:spcBef>
                <a:spcPct val="20000"/>
              </a:spcBef>
              <a:spcAft>
                <a:spcPct val="20000"/>
              </a:spcAft>
            </a:pPr>
            <a:r>
              <a:rPr lang="en-GB" sz="1400">
                <a:solidFill>
                  <a:schemeClr val="bg1"/>
                </a:solidFill>
              </a:rPr>
              <a:t>7.	Give an example of a molecule which is octahedral.</a:t>
            </a:r>
          </a:p>
          <a:p>
            <a:pPr marL="342900" indent="-342900">
              <a:spcBef>
                <a:spcPct val="20000"/>
              </a:spcBef>
              <a:spcAft>
                <a:spcPct val="20000"/>
              </a:spcAft>
            </a:pPr>
            <a:r>
              <a:rPr lang="en-GB" sz="1400">
                <a:solidFill>
                  <a:schemeClr val="bg1"/>
                </a:solidFill>
              </a:rPr>
              <a:t>8.	Draw a dot-and-cross diagram for the ion PCl</a:t>
            </a:r>
            <a:r>
              <a:rPr lang="en-GB" sz="1400" baseline="-25000">
                <a:solidFill>
                  <a:schemeClr val="bg1"/>
                </a:solidFill>
              </a:rPr>
              <a:t>4</a:t>
            </a:r>
            <a:r>
              <a:rPr lang="en-GB" sz="1400" baseline="30000">
                <a:solidFill>
                  <a:schemeClr val="bg1"/>
                </a:solidFill>
              </a:rPr>
              <a:t>+</a:t>
            </a:r>
            <a:r>
              <a:rPr lang="en-GB" sz="1400">
                <a:solidFill>
                  <a:schemeClr val="bg1"/>
                </a:solidFill>
              </a:rPr>
              <a:t> and so deduce the shape.</a:t>
            </a:r>
          </a:p>
          <a:p>
            <a:pPr marL="342900" indent="-342900">
              <a:spcBef>
                <a:spcPct val="20000"/>
              </a:spcBef>
              <a:spcAft>
                <a:spcPct val="20000"/>
              </a:spcAft>
            </a:pPr>
            <a:r>
              <a:rPr lang="en-GB" sz="1400">
                <a:solidFill>
                  <a:schemeClr val="bg1"/>
                </a:solidFill>
              </a:rPr>
              <a:t>9.	Draw a dot-and-cross diagram for sulfur dioxide (which contains double bonds) and so deduce </a:t>
            </a:r>
            <a:br>
              <a:rPr lang="en-GB" sz="1400">
                <a:solidFill>
                  <a:schemeClr val="bg1"/>
                </a:solidFill>
              </a:rPr>
            </a:br>
            <a:r>
              <a:rPr lang="en-GB" sz="1400">
                <a:solidFill>
                  <a:schemeClr val="bg1"/>
                </a:solidFill>
              </a:rPr>
              <a:t>the shape.</a:t>
            </a:r>
          </a:p>
          <a:p>
            <a:pPr marL="342900" indent="-342900">
              <a:spcBef>
                <a:spcPct val="20000"/>
              </a:spcBef>
              <a:spcAft>
                <a:spcPct val="20000"/>
              </a:spcAft>
            </a:pPr>
            <a:r>
              <a:rPr lang="en-GB" sz="1400">
                <a:solidFill>
                  <a:schemeClr val="bg1"/>
                </a:solidFill>
              </a:rPr>
              <a:t>10.	Draw a dot-and-cross diagram for the molecule BrCl</a:t>
            </a:r>
            <a:r>
              <a:rPr lang="en-GB" sz="1400" baseline="-25000">
                <a:solidFill>
                  <a:schemeClr val="bg1"/>
                </a:solidFill>
              </a:rPr>
              <a:t>3</a:t>
            </a:r>
            <a:r>
              <a:rPr lang="en-GB" sz="1400">
                <a:solidFill>
                  <a:schemeClr val="bg1"/>
                </a:solidFill>
              </a:rPr>
              <a:t>.</a:t>
            </a:r>
          </a:p>
          <a:p>
            <a:pPr marL="342900" indent="-342900">
              <a:spcBef>
                <a:spcPct val="20000"/>
              </a:spcBef>
              <a:spcAft>
                <a:spcPct val="20000"/>
              </a:spcAft>
            </a:pPr>
            <a:endParaRPr lang="en-GB" sz="140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9">
                                            <p:txEl>
                                              <p:pRg st="0" end="0"/>
                                            </p:txEl>
                                          </p:spTgt>
                                        </p:tgtEl>
                                        <p:attrNameLst>
                                          <p:attrName>style.visibility</p:attrName>
                                        </p:attrNameLst>
                                      </p:cBhvr>
                                      <p:to>
                                        <p:strVal val="visible"/>
                                      </p:to>
                                    </p:set>
                                    <p:animEffect transition="in" filter="fade">
                                      <p:cBhvr>
                                        <p:cTn id="7" dur="500"/>
                                        <p:tgtEl>
                                          <p:spTgt spid="153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9">
                                            <p:txEl>
                                              <p:pRg st="1" end="1"/>
                                            </p:txEl>
                                          </p:spTgt>
                                        </p:tgtEl>
                                        <p:attrNameLst>
                                          <p:attrName>style.visibility</p:attrName>
                                        </p:attrNameLst>
                                      </p:cBhvr>
                                      <p:to>
                                        <p:strVal val="visible"/>
                                      </p:to>
                                    </p:set>
                                    <p:animEffect transition="in" filter="fade">
                                      <p:cBhvr>
                                        <p:cTn id="12" dur="500"/>
                                        <p:tgtEl>
                                          <p:spTgt spid="153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9">
                                            <p:txEl>
                                              <p:pRg st="2" end="2"/>
                                            </p:txEl>
                                          </p:spTgt>
                                        </p:tgtEl>
                                        <p:attrNameLst>
                                          <p:attrName>style.visibility</p:attrName>
                                        </p:attrNameLst>
                                      </p:cBhvr>
                                      <p:to>
                                        <p:strVal val="visible"/>
                                      </p:to>
                                    </p:set>
                                    <p:animEffect transition="in" filter="fade">
                                      <p:cBhvr>
                                        <p:cTn id="17" dur="500"/>
                                        <p:tgtEl>
                                          <p:spTgt spid="153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9">
                                            <p:txEl>
                                              <p:pRg st="3" end="3"/>
                                            </p:txEl>
                                          </p:spTgt>
                                        </p:tgtEl>
                                        <p:attrNameLst>
                                          <p:attrName>style.visibility</p:attrName>
                                        </p:attrNameLst>
                                      </p:cBhvr>
                                      <p:to>
                                        <p:strVal val="visible"/>
                                      </p:to>
                                    </p:set>
                                    <p:animEffect transition="in" filter="fade">
                                      <p:cBhvr>
                                        <p:cTn id="22" dur="500"/>
                                        <p:tgtEl>
                                          <p:spTgt spid="153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9">
                                            <p:txEl>
                                              <p:pRg st="4" end="4"/>
                                            </p:txEl>
                                          </p:spTgt>
                                        </p:tgtEl>
                                        <p:attrNameLst>
                                          <p:attrName>style.visibility</p:attrName>
                                        </p:attrNameLst>
                                      </p:cBhvr>
                                      <p:to>
                                        <p:strVal val="visible"/>
                                      </p:to>
                                    </p:set>
                                    <p:animEffect transition="in" filter="fade">
                                      <p:cBhvr>
                                        <p:cTn id="27" dur="500"/>
                                        <p:tgtEl>
                                          <p:spTgt spid="153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9">
                                            <p:txEl>
                                              <p:pRg st="5" end="5"/>
                                            </p:txEl>
                                          </p:spTgt>
                                        </p:tgtEl>
                                        <p:attrNameLst>
                                          <p:attrName>style.visibility</p:attrName>
                                        </p:attrNameLst>
                                      </p:cBhvr>
                                      <p:to>
                                        <p:strVal val="visible"/>
                                      </p:to>
                                    </p:set>
                                    <p:animEffect transition="in" filter="fade">
                                      <p:cBhvr>
                                        <p:cTn id="32" dur="500"/>
                                        <p:tgtEl>
                                          <p:spTgt spid="153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9">
                                            <p:txEl>
                                              <p:pRg st="6" end="6"/>
                                            </p:txEl>
                                          </p:spTgt>
                                        </p:tgtEl>
                                        <p:attrNameLst>
                                          <p:attrName>style.visibility</p:attrName>
                                        </p:attrNameLst>
                                      </p:cBhvr>
                                      <p:to>
                                        <p:strVal val="visible"/>
                                      </p:to>
                                    </p:set>
                                    <p:animEffect transition="in" filter="fade">
                                      <p:cBhvr>
                                        <p:cTn id="37" dur="500"/>
                                        <p:tgtEl>
                                          <p:spTgt spid="153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9">
                                            <p:txEl>
                                              <p:pRg st="7" end="7"/>
                                            </p:txEl>
                                          </p:spTgt>
                                        </p:tgtEl>
                                        <p:attrNameLst>
                                          <p:attrName>style.visibility</p:attrName>
                                        </p:attrNameLst>
                                      </p:cBhvr>
                                      <p:to>
                                        <p:strVal val="visible"/>
                                      </p:to>
                                    </p:set>
                                    <p:animEffect transition="in" filter="fade">
                                      <p:cBhvr>
                                        <p:cTn id="42" dur="500"/>
                                        <p:tgtEl>
                                          <p:spTgt spid="1536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9">
                                            <p:txEl>
                                              <p:pRg st="8" end="8"/>
                                            </p:txEl>
                                          </p:spTgt>
                                        </p:tgtEl>
                                        <p:attrNameLst>
                                          <p:attrName>style.visibility</p:attrName>
                                        </p:attrNameLst>
                                      </p:cBhvr>
                                      <p:to>
                                        <p:strVal val="visible"/>
                                      </p:to>
                                    </p:set>
                                    <p:animEffect transition="in" filter="fade">
                                      <p:cBhvr>
                                        <p:cTn id="47" dur="500"/>
                                        <p:tgtEl>
                                          <p:spTgt spid="1536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369">
                                            <p:txEl>
                                              <p:pRg st="9" end="9"/>
                                            </p:txEl>
                                          </p:spTgt>
                                        </p:tgtEl>
                                        <p:attrNameLst>
                                          <p:attrName>style.visibility</p:attrName>
                                        </p:attrNameLst>
                                      </p:cBhvr>
                                      <p:to>
                                        <p:strVal val="visible"/>
                                      </p:to>
                                    </p:set>
                                    <p:animEffect transition="in" filter="fade">
                                      <p:cBhvr>
                                        <p:cTn id="52" dur="500"/>
                                        <p:tgtEl>
                                          <p:spTgt spid="1536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pPr>
            <a:r>
              <a:rPr lang="en-GB" sz="1400">
                <a:solidFill>
                  <a:schemeClr val="bg1"/>
                </a:solidFill>
              </a:rPr>
              <a:t>1.	Why do different simple molecules and ions have different shapes?</a:t>
            </a:r>
          </a:p>
          <a:p>
            <a:pPr marL="342900" indent="-342900">
              <a:spcAft>
                <a:spcPct val="20000"/>
              </a:spcAft>
            </a:pPr>
            <a:r>
              <a:rPr lang="en-GB" sz="1400">
                <a:solidFill>
                  <a:schemeClr val="bg1"/>
                </a:solidFill>
              </a:rPr>
              <a:t>	</a:t>
            </a:r>
            <a:r>
              <a:rPr lang="en-GB" sz="1400" b="1">
                <a:solidFill>
                  <a:schemeClr val="bg1"/>
                </a:solidFill>
              </a:rPr>
              <a:t>Different molecules and ions have different numbers of electron pairs around each central atom. The electron pairs repel and move until they are as far apart as possible.</a:t>
            </a:r>
          </a:p>
          <a:p>
            <a:pPr marL="342900" indent="-342900">
              <a:spcBef>
                <a:spcPct val="20000"/>
              </a:spcBef>
            </a:pPr>
            <a:r>
              <a:rPr lang="en-GB" sz="1400">
                <a:solidFill>
                  <a:schemeClr val="bg1"/>
                </a:solidFill>
              </a:rPr>
              <a:t>2.	Which charge clouds must be considered when determining the shape of a simple molecule?</a:t>
            </a:r>
          </a:p>
          <a:p>
            <a:pPr marL="342900" indent="-342900">
              <a:spcAft>
                <a:spcPct val="20000"/>
              </a:spcAft>
            </a:pPr>
            <a:r>
              <a:rPr lang="en-GB" sz="1400">
                <a:solidFill>
                  <a:schemeClr val="bg1"/>
                </a:solidFill>
              </a:rPr>
              <a:t>	</a:t>
            </a:r>
            <a:r>
              <a:rPr lang="en-GB" sz="1400" b="1">
                <a:solidFill>
                  <a:schemeClr val="bg1"/>
                </a:solidFill>
              </a:rPr>
              <a:t>The bonding pairs and lone pairs (non-bonding) of electrons.</a:t>
            </a:r>
          </a:p>
          <a:p>
            <a:pPr marL="342900" indent="-342900">
              <a:spcBef>
                <a:spcPct val="20000"/>
              </a:spcBef>
            </a:pPr>
            <a:r>
              <a:rPr lang="en-GB" sz="1400">
                <a:solidFill>
                  <a:schemeClr val="bg1"/>
                </a:solidFill>
              </a:rPr>
              <a:t>3.	Why is boron trifluoride, BF</a:t>
            </a:r>
            <a:r>
              <a:rPr lang="en-GB" sz="1400" baseline="-25000">
                <a:solidFill>
                  <a:schemeClr val="bg1"/>
                </a:solidFill>
              </a:rPr>
              <a:t>3</a:t>
            </a:r>
            <a:r>
              <a:rPr lang="en-GB" sz="1400">
                <a:solidFill>
                  <a:schemeClr val="bg1"/>
                </a:solidFill>
              </a:rPr>
              <a:t>, trigonal planar, while ammonia, NH</a:t>
            </a:r>
            <a:r>
              <a:rPr lang="en-GB" sz="1400" baseline="-25000">
                <a:solidFill>
                  <a:schemeClr val="bg1"/>
                </a:solidFill>
              </a:rPr>
              <a:t>3</a:t>
            </a:r>
            <a:r>
              <a:rPr lang="en-GB" sz="1400">
                <a:solidFill>
                  <a:schemeClr val="bg1"/>
                </a:solidFill>
              </a:rPr>
              <a:t>, is pyramidal?</a:t>
            </a:r>
          </a:p>
          <a:p>
            <a:pPr marL="342900" indent="-342900">
              <a:spcAft>
                <a:spcPct val="20000"/>
              </a:spcAft>
            </a:pPr>
            <a:r>
              <a:rPr lang="en-GB" sz="1400">
                <a:solidFill>
                  <a:schemeClr val="bg1"/>
                </a:solidFill>
              </a:rPr>
              <a:t>	</a:t>
            </a:r>
            <a:r>
              <a:rPr lang="en-GB" sz="1400" b="1">
                <a:solidFill>
                  <a:schemeClr val="bg1"/>
                </a:solidFill>
              </a:rPr>
              <a:t>BF</a:t>
            </a:r>
            <a:r>
              <a:rPr lang="en-GB" sz="1400" b="1" baseline="-25000">
                <a:solidFill>
                  <a:schemeClr val="bg1"/>
                </a:solidFill>
              </a:rPr>
              <a:t>3</a:t>
            </a:r>
            <a:r>
              <a:rPr lang="en-GB" sz="1400" b="1">
                <a:solidFill>
                  <a:schemeClr val="bg1"/>
                </a:solidFill>
              </a:rPr>
              <a:t> has three covalent bonds and no lone pairs, while ammonia has three covalent bonds and one lone pair.</a:t>
            </a:r>
          </a:p>
          <a:p>
            <a:pPr marL="342900" indent="-342900">
              <a:spcBef>
                <a:spcPct val="20000"/>
              </a:spcBef>
            </a:pPr>
            <a:r>
              <a:rPr lang="en-GB" sz="1400">
                <a:solidFill>
                  <a:schemeClr val="bg1"/>
                </a:solidFill>
              </a:rPr>
              <a:t>4.	State the bond angles and name the shape of phosphorous pentachloride, which has five </a:t>
            </a:r>
            <a:br>
              <a:rPr lang="en-GB" sz="1400">
                <a:solidFill>
                  <a:schemeClr val="bg1"/>
                </a:solidFill>
              </a:rPr>
            </a:br>
            <a:r>
              <a:rPr lang="en-GB" sz="1400">
                <a:solidFill>
                  <a:schemeClr val="bg1"/>
                </a:solidFill>
              </a:rPr>
              <a:t>covalent bonds.</a:t>
            </a:r>
          </a:p>
          <a:p>
            <a:pPr marL="342900" indent="-342900">
              <a:spcAft>
                <a:spcPct val="20000"/>
              </a:spcAft>
            </a:pPr>
            <a:r>
              <a:rPr lang="en-GB" sz="1400">
                <a:solidFill>
                  <a:schemeClr val="bg1"/>
                </a:solidFill>
              </a:rPr>
              <a:t>	</a:t>
            </a:r>
            <a:r>
              <a:rPr lang="en-GB" sz="1400" b="1">
                <a:solidFill>
                  <a:schemeClr val="bg1"/>
                </a:solidFill>
              </a:rPr>
              <a:t>Trigonal bipyrimidal, 120</a:t>
            </a:r>
            <a:r>
              <a:rPr lang="en-US" sz="1400">
                <a:solidFill>
                  <a:schemeClr val="bg1"/>
                </a:solidFill>
                <a:cs typeface="Arial" charset="0"/>
              </a:rPr>
              <a:t>°</a:t>
            </a:r>
            <a:r>
              <a:rPr lang="en-GB" sz="1400" b="1">
                <a:solidFill>
                  <a:schemeClr val="bg1"/>
                </a:solidFill>
              </a:rPr>
              <a:t> and 90</a:t>
            </a:r>
            <a:r>
              <a:rPr lang="en-US" sz="1400">
                <a:solidFill>
                  <a:schemeClr val="bg1"/>
                </a:solidFill>
                <a:cs typeface="Arial" charset="0"/>
              </a:rPr>
              <a:t>°</a:t>
            </a:r>
            <a:r>
              <a:rPr lang="en-GB" sz="1400" b="1">
                <a:solidFill>
                  <a:schemeClr val="bg1"/>
                </a:solidFill>
              </a:rPr>
              <a:t>.</a:t>
            </a:r>
          </a:p>
          <a:p>
            <a:pPr marL="342900" indent="-342900">
              <a:spcBef>
                <a:spcPct val="20000"/>
              </a:spcBef>
            </a:pPr>
            <a:r>
              <a:rPr lang="en-GB" sz="1400">
                <a:solidFill>
                  <a:schemeClr val="bg1"/>
                </a:solidFill>
              </a:rPr>
              <a:t>5.	Why is the bond angle in water 104.5</a:t>
            </a:r>
            <a:r>
              <a:rPr lang="en-US" sz="1400">
                <a:solidFill>
                  <a:schemeClr val="bg1"/>
                </a:solidFill>
                <a:cs typeface="Arial" charset="0"/>
              </a:rPr>
              <a:t>°</a:t>
            </a:r>
            <a:r>
              <a:rPr lang="en-GB" sz="1400">
                <a:solidFill>
                  <a:schemeClr val="bg1"/>
                </a:solidFill>
              </a:rPr>
              <a:t>, while that in methane is109.5</a:t>
            </a:r>
            <a:r>
              <a:rPr lang="en-US" sz="1400">
                <a:solidFill>
                  <a:schemeClr val="bg1"/>
                </a:solidFill>
                <a:cs typeface="Arial" charset="0"/>
              </a:rPr>
              <a:t>°</a:t>
            </a:r>
            <a:r>
              <a:rPr lang="en-GB" sz="1400">
                <a:solidFill>
                  <a:schemeClr val="bg1"/>
                </a:solidFill>
              </a:rPr>
              <a:t>, even though both have four electron pairs around the central atom.</a:t>
            </a:r>
          </a:p>
          <a:p>
            <a:pPr marL="342900" indent="-342900">
              <a:spcAft>
                <a:spcPct val="20000"/>
              </a:spcAft>
            </a:pPr>
            <a:r>
              <a:rPr lang="en-GB" sz="1400">
                <a:solidFill>
                  <a:schemeClr val="bg1"/>
                </a:solidFill>
              </a:rPr>
              <a:t>	</a:t>
            </a:r>
            <a:r>
              <a:rPr lang="en-GB" sz="1400" b="1">
                <a:solidFill>
                  <a:schemeClr val="bg1"/>
                </a:solidFill>
              </a:rPr>
              <a:t>In water the lone pairs repel more than the bonding pairs, so the bonds are pushed togther, while in methane there are no lone pairs, only covalent bonds. Lone pairs repel more than bonding pairs.</a:t>
            </a:r>
          </a:p>
          <a:p>
            <a:pPr marL="342900" indent="-342900">
              <a:spcBef>
                <a:spcPct val="20000"/>
              </a:spcBef>
            </a:pPr>
            <a:r>
              <a:rPr lang="en-GB" sz="1400">
                <a:solidFill>
                  <a:schemeClr val="bg1"/>
                </a:solidFill>
              </a:rPr>
              <a:t>6.	State the shape and bond angle in BF</a:t>
            </a:r>
            <a:r>
              <a:rPr lang="en-GB" sz="1400" baseline="-25000">
                <a:solidFill>
                  <a:schemeClr val="bg1"/>
                </a:solidFill>
              </a:rPr>
              <a:t>3</a:t>
            </a:r>
            <a:r>
              <a:rPr lang="en-GB" sz="1400">
                <a:solidFill>
                  <a:schemeClr val="bg1"/>
                </a:solidFill>
              </a:rPr>
              <a:t>.</a:t>
            </a:r>
          </a:p>
          <a:p>
            <a:pPr marL="342900" indent="-342900">
              <a:spcAft>
                <a:spcPct val="20000"/>
              </a:spcAft>
            </a:pPr>
            <a:r>
              <a:rPr lang="en-GB" sz="1400">
                <a:solidFill>
                  <a:schemeClr val="bg1"/>
                </a:solidFill>
              </a:rPr>
              <a:t>	</a:t>
            </a:r>
            <a:r>
              <a:rPr lang="en-GB" sz="1400" b="1">
                <a:solidFill>
                  <a:schemeClr val="bg1"/>
                </a:solidFill>
              </a:rPr>
              <a:t>trigonal planar, 120</a:t>
            </a:r>
            <a:r>
              <a:rPr lang="en-US" sz="1400">
                <a:solidFill>
                  <a:schemeClr val="bg1"/>
                </a:solidFill>
                <a:cs typeface="Arial" charset="0"/>
              </a:rPr>
              <a:t>°</a:t>
            </a:r>
            <a:endParaRPr lang="en-GB" sz="1400" b="1">
              <a:solidFill>
                <a:schemeClr val="bg1"/>
              </a:solidFill>
            </a:endParaRPr>
          </a:p>
          <a:p>
            <a:pPr marL="342900" indent="-342900">
              <a:spcBef>
                <a:spcPct val="20000"/>
              </a:spcBef>
            </a:pPr>
            <a:r>
              <a:rPr lang="en-GB" sz="1400">
                <a:solidFill>
                  <a:schemeClr val="bg1"/>
                </a:solidFill>
              </a:rPr>
              <a:t>7.	Give an example of a molecule which is octahedral.</a:t>
            </a:r>
          </a:p>
          <a:p>
            <a:pPr marL="342900" indent="-342900">
              <a:spcAft>
                <a:spcPct val="20000"/>
              </a:spcAft>
            </a:pPr>
            <a:r>
              <a:rPr lang="en-GB" sz="1400">
                <a:solidFill>
                  <a:schemeClr val="bg1"/>
                </a:solidFill>
              </a:rPr>
              <a:t>	</a:t>
            </a:r>
            <a:r>
              <a:rPr lang="en-GB" sz="1400" b="1">
                <a:solidFill>
                  <a:schemeClr val="bg1"/>
                </a:solidFill>
              </a:rPr>
              <a:t>SF</a:t>
            </a:r>
            <a:r>
              <a:rPr lang="en-GB" sz="1400" b="1" baseline="-25000">
                <a:solidFill>
                  <a:schemeClr val="bg1"/>
                </a:solidFill>
              </a:rPr>
              <a:t>6</a:t>
            </a:r>
            <a:endParaRPr lang="en-GB" sz="1400" b="1">
              <a:solidFill>
                <a:schemeClr val="bg1"/>
              </a:solidFill>
            </a:endParaRPr>
          </a:p>
          <a:p>
            <a:pPr marL="342900" indent="-342900">
              <a:spcBef>
                <a:spcPct val="20000"/>
              </a:spcBef>
            </a:pPr>
            <a:endParaRPr lang="en-GB" sz="1400" b="1">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fade">
                                      <p:cBhvr>
                                        <p:cTn id="7" dur="500"/>
                                        <p:tgtEl>
                                          <p:spTgt spid="389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6">
                                            <p:txEl>
                                              <p:pRg st="1" end="1"/>
                                            </p:txEl>
                                          </p:spTgt>
                                        </p:tgtEl>
                                        <p:attrNameLst>
                                          <p:attrName>style.visibility</p:attrName>
                                        </p:attrNameLst>
                                      </p:cBhvr>
                                      <p:to>
                                        <p:strVal val="visible"/>
                                      </p:to>
                                    </p:set>
                                    <p:animEffect transition="in" filter="fade">
                                      <p:cBhvr>
                                        <p:cTn id="12" dur="500"/>
                                        <p:tgtEl>
                                          <p:spTgt spid="389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916">
                                            <p:txEl>
                                              <p:pRg st="2" end="2"/>
                                            </p:txEl>
                                          </p:spTgt>
                                        </p:tgtEl>
                                        <p:attrNameLst>
                                          <p:attrName>style.visibility</p:attrName>
                                        </p:attrNameLst>
                                      </p:cBhvr>
                                      <p:to>
                                        <p:strVal val="visible"/>
                                      </p:to>
                                    </p:set>
                                    <p:animEffect transition="in" filter="fade">
                                      <p:cBhvr>
                                        <p:cTn id="17" dur="500"/>
                                        <p:tgtEl>
                                          <p:spTgt spid="389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16">
                                            <p:txEl>
                                              <p:pRg st="3" end="3"/>
                                            </p:txEl>
                                          </p:spTgt>
                                        </p:tgtEl>
                                        <p:attrNameLst>
                                          <p:attrName>style.visibility</p:attrName>
                                        </p:attrNameLst>
                                      </p:cBhvr>
                                      <p:to>
                                        <p:strVal val="visible"/>
                                      </p:to>
                                    </p:set>
                                    <p:animEffect transition="in" filter="fade">
                                      <p:cBhvr>
                                        <p:cTn id="22" dur="500"/>
                                        <p:tgtEl>
                                          <p:spTgt spid="389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16">
                                            <p:txEl>
                                              <p:pRg st="4" end="4"/>
                                            </p:txEl>
                                          </p:spTgt>
                                        </p:tgtEl>
                                        <p:attrNameLst>
                                          <p:attrName>style.visibility</p:attrName>
                                        </p:attrNameLst>
                                      </p:cBhvr>
                                      <p:to>
                                        <p:strVal val="visible"/>
                                      </p:to>
                                    </p:set>
                                    <p:animEffect transition="in" filter="fade">
                                      <p:cBhvr>
                                        <p:cTn id="27" dur="500"/>
                                        <p:tgtEl>
                                          <p:spTgt spid="389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916">
                                            <p:txEl>
                                              <p:pRg st="5" end="5"/>
                                            </p:txEl>
                                          </p:spTgt>
                                        </p:tgtEl>
                                        <p:attrNameLst>
                                          <p:attrName>style.visibility</p:attrName>
                                        </p:attrNameLst>
                                      </p:cBhvr>
                                      <p:to>
                                        <p:strVal val="visible"/>
                                      </p:to>
                                    </p:set>
                                    <p:animEffect transition="in" filter="fade">
                                      <p:cBhvr>
                                        <p:cTn id="32" dur="500"/>
                                        <p:tgtEl>
                                          <p:spTgt spid="3891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916">
                                            <p:txEl>
                                              <p:pRg st="6" end="6"/>
                                            </p:txEl>
                                          </p:spTgt>
                                        </p:tgtEl>
                                        <p:attrNameLst>
                                          <p:attrName>style.visibility</p:attrName>
                                        </p:attrNameLst>
                                      </p:cBhvr>
                                      <p:to>
                                        <p:strVal val="visible"/>
                                      </p:to>
                                    </p:set>
                                    <p:animEffect transition="in" filter="fade">
                                      <p:cBhvr>
                                        <p:cTn id="37" dur="500"/>
                                        <p:tgtEl>
                                          <p:spTgt spid="3891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916">
                                            <p:txEl>
                                              <p:pRg st="7" end="7"/>
                                            </p:txEl>
                                          </p:spTgt>
                                        </p:tgtEl>
                                        <p:attrNameLst>
                                          <p:attrName>style.visibility</p:attrName>
                                        </p:attrNameLst>
                                      </p:cBhvr>
                                      <p:to>
                                        <p:strVal val="visible"/>
                                      </p:to>
                                    </p:set>
                                    <p:animEffect transition="in" filter="fade">
                                      <p:cBhvr>
                                        <p:cTn id="42" dur="500"/>
                                        <p:tgtEl>
                                          <p:spTgt spid="3891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916">
                                            <p:txEl>
                                              <p:pRg st="8" end="8"/>
                                            </p:txEl>
                                          </p:spTgt>
                                        </p:tgtEl>
                                        <p:attrNameLst>
                                          <p:attrName>style.visibility</p:attrName>
                                        </p:attrNameLst>
                                      </p:cBhvr>
                                      <p:to>
                                        <p:strVal val="visible"/>
                                      </p:to>
                                    </p:set>
                                    <p:animEffect transition="in" filter="fade">
                                      <p:cBhvr>
                                        <p:cTn id="47" dur="500"/>
                                        <p:tgtEl>
                                          <p:spTgt spid="3891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8916">
                                            <p:txEl>
                                              <p:pRg st="9" end="9"/>
                                            </p:txEl>
                                          </p:spTgt>
                                        </p:tgtEl>
                                        <p:attrNameLst>
                                          <p:attrName>style.visibility</p:attrName>
                                        </p:attrNameLst>
                                      </p:cBhvr>
                                      <p:to>
                                        <p:strVal val="visible"/>
                                      </p:to>
                                    </p:set>
                                    <p:animEffect transition="in" filter="fade">
                                      <p:cBhvr>
                                        <p:cTn id="52" dur="500"/>
                                        <p:tgtEl>
                                          <p:spTgt spid="3891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8916">
                                            <p:txEl>
                                              <p:pRg st="10" end="10"/>
                                            </p:txEl>
                                          </p:spTgt>
                                        </p:tgtEl>
                                        <p:attrNameLst>
                                          <p:attrName>style.visibility</p:attrName>
                                        </p:attrNameLst>
                                      </p:cBhvr>
                                      <p:to>
                                        <p:strVal val="visible"/>
                                      </p:to>
                                    </p:set>
                                    <p:animEffect transition="in" filter="fade">
                                      <p:cBhvr>
                                        <p:cTn id="57" dur="500"/>
                                        <p:tgtEl>
                                          <p:spTgt spid="3891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8916">
                                            <p:txEl>
                                              <p:pRg st="11" end="11"/>
                                            </p:txEl>
                                          </p:spTgt>
                                        </p:tgtEl>
                                        <p:attrNameLst>
                                          <p:attrName>style.visibility</p:attrName>
                                        </p:attrNameLst>
                                      </p:cBhvr>
                                      <p:to>
                                        <p:strVal val="visible"/>
                                      </p:to>
                                    </p:set>
                                    <p:animEffect transition="in" filter="fade">
                                      <p:cBhvr>
                                        <p:cTn id="62" dur="500"/>
                                        <p:tgtEl>
                                          <p:spTgt spid="3891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8916">
                                            <p:txEl>
                                              <p:pRg st="12" end="12"/>
                                            </p:txEl>
                                          </p:spTgt>
                                        </p:tgtEl>
                                        <p:attrNameLst>
                                          <p:attrName>style.visibility</p:attrName>
                                        </p:attrNameLst>
                                      </p:cBhvr>
                                      <p:to>
                                        <p:strVal val="visible"/>
                                      </p:to>
                                    </p:set>
                                    <p:animEffect transition="in" filter="fade">
                                      <p:cBhvr>
                                        <p:cTn id="67" dur="500"/>
                                        <p:tgtEl>
                                          <p:spTgt spid="3891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8916">
                                            <p:txEl>
                                              <p:pRg st="13" end="13"/>
                                            </p:txEl>
                                          </p:spTgt>
                                        </p:tgtEl>
                                        <p:attrNameLst>
                                          <p:attrName>style.visibility</p:attrName>
                                        </p:attrNameLst>
                                      </p:cBhvr>
                                      <p:to>
                                        <p:strVal val="visible"/>
                                      </p:to>
                                    </p:set>
                                    <p:animEffect transition="in" filter="fade">
                                      <p:cBhvr>
                                        <p:cTn id="72" dur="500"/>
                                        <p:tgtEl>
                                          <p:spTgt spid="3891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431800" y="1016000"/>
            <a:ext cx="8280400" cy="4826000"/>
          </a:xfrm>
          <a:prstGeom prst="rect">
            <a:avLst/>
          </a:prstGeom>
          <a:noFill/>
          <a:ln w="9525">
            <a:noFill/>
            <a:miter lim="800000"/>
            <a:headEnd/>
            <a:tailEnd/>
          </a:ln>
          <a:effectLst/>
        </p:spPr>
        <p:txBody>
          <a:bodyPr/>
          <a:lstStyle/>
          <a:p>
            <a:pPr marL="342900" indent="-342900">
              <a:spcBef>
                <a:spcPct val="20000"/>
              </a:spcBef>
            </a:pPr>
            <a:endParaRPr lang="en-GB" sz="1400">
              <a:solidFill>
                <a:schemeClr val="bg1"/>
              </a:solidFill>
            </a:endParaRPr>
          </a:p>
          <a:p>
            <a:pPr marL="342900" indent="-342900">
              <a:spcBef>
                <a:spcPct val="20000"/>
              </a:spcBef>
            </a:pPr>
            <a:r>
              <a:rPr lang="en-GB" sz="1400">
                <a:solidFill>
                  <a:schemeClr val="bg1"/>
                </a:solidFill>
              </a:rPr>
              <a:t>8.	Draw a dot-and-cross diagram for the ion PCl</a:t>
            </a:r>
            <a:r>
              <a:rPr lang="en-GB" sz="1400" baseline="-25000">
                <a:solidFill>
                  <a:schemeClr val="bg1"/>
                </a:solidFill>
              </a:rPr>
              <a:t>4</a:t>
            </a:r>
            <a:r>
              <a:rPr lang="en-GB" sz="1400" baseline="30000">
                <a:solidFill>
                  <a:schemeClr val="bg1"/>
                </a:solidFill>
              </a:rPr>
              <a:t>+</a:t>
            </a:r>
            <a:r>
              <a:rPr lang="en-GB" sz="1400">
                <a:solidFill>
                  <a:schemeClr val="bg1"/>
                </a:solidFill>
              </a:rPr>
              <a:t> and so deduce the shape.</a:t>
            </a:r>
          </a:p>
          <a:p>
            <a:pPr marL="342900" indent="-342900">
              <a:spcAft>
                <a:spcPct val="20000"/>
              </a:spcAft>
            </a:pPr>
            <a:r>
              <a:rPr lang="en-GB" sz="1400">
                <a:solidFill>
                  <a:schemeClr val="bg1"/>
                </a:solidFill>
              </a:rPr>
              <a:t>	</a:t>
            </a:r>
            <a:r>
              <a:rPr lang="en-GB" sz="1400" b="1">
                <a:solidFill>
                  <a:schemeClr val="bg1"/>
                </a:solidFill>
              </a:rPr>
              <a:t>tetrahedral</a:t>
            </a:r>
            <a:endParaRPr lang="en-GB" sz="1400">
              <a:solidFill>
                <a:schemeClr val="bg1"/>
              </a:solidFill>
            </a:endParaRPr>
          </a:p>
          <a:p>
            <a:pPr marL="342900" indent="-342900">
              <a:spcBef>
                <a:spcPct val="20000"/>
              </a:spcBef>
            </a:pPr>
            <a:r>
              <a:rPr lang="en-GB" sz="1400">
                <a:solidFill>
                  <a:schemeClr val="bg1"/>
                </a:solidFill>
              </a:rPr>
              <a:t>9.	Draw a dot-and-cross diagram for sulfur dioxide (which contains double bonds) and so deduce </a:t>
            </a:r>
            <a:br>
              <a:rPr lang="en-GB" sz="1400">
                <a:solidFill>
                  <a:schemeClr val="bg1"/>
                </a:solidFill>
              </a:rPr>
            </a:br>
            <a:r>
              <a:rPr lang="en-GB" sz="1400">
                <a:solidFill>
                  <a:schemeClr val="bg1"/>
                </a:solidFill>
              </a:rPr>
              <a:t>the shape.</a:t>
            </a:r>
          </a:p>
          <a:p>
            <a:pPr marL="342900" indent="-342900">
              <a:spcAft>
                <a:spcPct val="20000"/>
              </a:spcAft>
            </a:pPr>
            <a:r>
              <a:rPr lang="en-GB" sz="1400">
                <a:solidFill>
                  <a:schemeClr val="bg1"/>
                </a:solidFill>
              </a:rPr>
              <a:t>	</a:t>
            </a:r>
            <a:r>
              <a:rPr lang="en-GB" sz="1400" b="1">
                <a:solidFill>
                  <a:schemeClr val="bg1"/>
                </a:solidFill>
              </a:rPr>
              <a:t>V- shaped (which is also known as bent)</a:t>
            </a:r>
          </a:p>
          <a:p>
            <a:pPr marL="342900" indent="-342900">
              <a:spcBef>
                <a:spcPct val="20000"/>
              </a:spcBef>
            </a:pPr>
            <a:r>
              <a:rPr lang="en-GB" sz="1400">
                <a:solidFill>
                  <a:schemeClr val="bg1"/>
                </a:solidFill>
              </a:rPr>
              <a:t>10.	Draw a dot-and-cross diagram for the molecule BrCl</a:t>
            </a:r>
            <a:r>
              <a:rPr lang="en-GB" sz="1400" baseline="-25000">
                <a:solidFill>
                  <a:schemeClr val="bg1"/>
                </a:solidFill>
              </a:rPr>
              <a:t>3</a:t>
            </a:r>
            <a:r>
              <a:rPr lang="en-GB" sz="1400">
                <a:solidFill>
                  <a:schemeClr val="bg1"/>
                </a:solidFill>
              </a:rPr>
              <a:t>.</a:t>
            </a:r>
          </a:p>
          <a:p>
            <a:pPr marL="342900" indent="-342900">
              <a:spcAft>
                <a:spcPct val="20000"/>
              </a:spcAft>
            </a:pPr>
            <a:r>
              <a:rPr lang="en-GB" sz="1400">
                <a:solidFill>
                  <a:schemeClr val="bg1"/>
                </a:solidFill>
              </a:rPr>
              <a:t>	</a:t>
            </a:r>
            <a:r>
              <a:rPr lang="en-GB" sz="1400" b="1">
                <a:solidFill>
                  <a:schemeClr val="bg1"/>
                </a:solidFill>
              </a:rPr>
              <a:t>Around the central atom in this molecule are three covalent bonds and two lone pairs, so the shape is based on trigonal bipyramidal.</a:t>
            </a:r>
          </a:p>
          <a:p>
            <a:pPr marL="342900" indent="-342900">
              <a:spcAft>
                <a:spcPct val="20000"/>
              </a:spcAft>
            </a:pPr>
            <a:endParaRPr lang="en-GB" sz="1400" b="1">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fade">
                                      <p:cBhvr>
                                        <p:cTn id="7" dur="500"/>
                                        <p:tgtEl>
                                          <p:spTgt spid="399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fade">
                                      <p:cBhvr>
                                        <p:cTn id="12" dur="500"/>
                                        <p:tgtEl>
                                          <p:spTgt spid="399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fade">
                                      <p:cBhvr>
                                        <p:cTn id="17" dur="500"/>
                                        <p:tgtEl>
                                          <p:spTgt spid="399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fade">
                                      <p:cBhvr>
                                        <p:cTn id="22" dur="500"/>
                                        <p:tgtEl>
                                          <p:spTgt spid="399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animEffect transition="in" filter="fade">
                                      <p:cBhvr>
                                        <p:cTn id="27" dur="500"/>
                                        <p:tgtEl>
                                          <p:spTgt spid="399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9">
                                            <p:txEl>
                                              <p:pRg st="6" end="6"/>
                                            </p:txEl>
                                          </p:spTgt>
                                        </p:tgtEl>
                                        <p:attrNameLst>
                                          <p:attrName>style.visibility</p:attrName>
                                        </p:attrNameLst>
                                      </p:cBhvr>
                                      <p:to>
                                        <p:strVal val="visible"/>
                                      </p:to>
                                    </p:set>
                                    <p:animEffect transition="in" filter="fade">
                                      <p:cBhvr>
                                        <p:cTn id="32"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Lesson Outcomes</a:t>
            </a:r>
            <a:endParaRPr lang="en-GB" dirty="0"/>
          </a:p>
        </p:txBody>
      </p:sp>
      <p:sp>
        <p:nvSpPr>
          <p:cNvPr id="3" name="Content Placeholder 2"/>
          <p:cNvSpPr>
            <a:spLocks noGrp="1"/>
          </p:cNvSpPr>
          <p:nvPr>
            <p:ph idx="1"/>
          </p:nvPr>
        </p:nvSpPr>
        <p:spPr/>
        <p:txBody>
          <a:bodyPr/>
          <a:lstStyle/>
          <a:p>
            <a:pPr marL="268288" indent="-268288">
              <a:spcBef>
                <a:spcPct val="60000"/>
              </a:spcBef>
              <a:spcAft>
                <a:spcPct val="60000"/>
              </a:spcAft>
            </a:pPr>
            <a:r>
              <a:rPr lang="en-GB" sz="2400" i="1" dirty="0" smtClean="0"/>
              <a:t>And after this Lesson you should be able to</a:t>
            </a:r>
          </a:p>
          <a:p>
            <a:pPr marL="268288" indent="-268288">
              <a:spcBef>
                <a:spcPct val="0"/>
              </a:spcBef>
              <a:spcAft>
                <a:spcPct val="60000"/>
              </a:spcAft>
              <a:buFontTx/>
              <a:buChar char="•"/>
            </a:pPr>
            <a:r>
              <a:rPr lang="en-GB" sz="2400" dirty="0" smtClean="0"/>
              <a:t>predict the shapes of ions and their bond angles</a:t>
            </a:r>
          </a:p>
          <a:p>
            <a:endParaRPr lang="en-GB"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Success Criteria</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I can predict the shape of any simple molecule using the method provided</a:t>
            </a:r>
            <a:endParaRPr lang="en-GB" sz="24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solidFill>
                  <a:schemeClr val="bg1"/>
                </a:solidFill>
              </a:rPr>
              <a:t>Lesson Outcomes</a:t>
            </a:r>
            <a:endParaRPr lang="en-GB" dirty="0"/>
          </a:p>
        </p:txBody>
      </p:sp>
      <p:sp>
        <p:nvSpPr>
          <p:cNvPr id="3" name="Content Placeholder 2"/>
          <p:cNvSpPr>
            <a:spLocks noGrp="1"/>
          </p:cNvSpPr>
          <p:nvPr>
            <p:ph idx="1"/>
          </p:nvPr>
        </p:nvSpPr>
        <p:spPr/>
        <p:txBody>
          <a:bodyPr/>
          <a:lstStyle/>
          <a:p>
            <a:pPr marL="268288" indent="-268288">
              <a:spcBef>
                <a:spcPct val="60000"/>
              </a:spcBef>
              <a:spcAft>
                <a:spcPct val="60000"/>
              </a:spcAft>
            </a:pPr>
            <a:r>
              <a:rPr lang="en-GB" sz="2400" i="1" dirty="0" smtClean="0"/>
              <a:t>And after this Lesson you should be able to</a:t>
            </a:r>
          </a:p>
          <a:p>
            <a:pPr marL="268288" indent="-268288">
              <a:spcBef>
                <a:spcPct val="0"/>
              </a:spcBef>
              <a:spcAft>
                <a:spcPct val="60000"/>
              </a:spcAft>
              <a:buFontTx/>
              <a:buChar char="•"/>
            </a:pPr>
            <a:r>
              <a:rPr lang="en-GB" sz="2400" dirty="0" smtClean="0"/>
              <a:t>predict the shapes of ions and their bond angles</a:t>
            </a:r>
          </a:p>
          <a:p>
            <a:endParaRPr lang="en-GB"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Success Criteria</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sz="2400" dirty="0" smtClean="0"/>
              <a:t> Predict the shape of any simple molecular compound using the method provided</a:t>
            </a:r>
          </a:p>
          <a:p>
            <a:pPr>
              <a:buFont typeface="Arial" pitchFamily="34" charset="0"/>
              <a:buChar char="•"/>
            </a:pPr>
            <a:endParaRPr lang="en-GB" sz="2400" dirty="0" smtClean="0"/>
          </a:p>
          <a:p>
            <a:pPr>
              <a:buFont typeface="Arial" pitchFamily="34" charset="0"/>
              <a:buChar char="•"/>
            </a:pPr>
            <a:r>
              <a:rPr lang="en-GB" sz="2400" dirty="0" smtClean="0"/>
              <a:t> Predict the shape of any simple molecular ion by the same method</a:t>
            </a:r>
            <a:endParaRPr lang="en-GB" sz="2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How to work out shapes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shapes</a:t>
            </a:r>
            <a:endParaRPr lang="en-GB" dirty="0"/>
          </a:p>
        </p:txBody>
      </p:sp>
      <p:sp>
        <p:nvSpPr>
          <p:cNvPr id="3" name="Content Placeholder 2"/>
          <p:cNvSpPr>
            <a:spLocks noGrp="1"/>
          </p:cNvSpPr>
          <p:nvPr>
            <p:ph idx="1"/>
          </p:nvPr>
        </p:nvSpPr>
        <p:spPr/>
        <p:txBody>
          <a:bodyPr/>
          <a:lstStyle/>
          <a:p>
            <a:pPr marL="457200" indent="-457200">
              <a:buAutoNum type="arabicPeriod"/>
            </a:pPr>
            <a:r>
              <a:rPr lang="en-GB" sz="2400" dirty="0" smtClean="0"/>
              <a:t>Find the group number of the central atom.</a:t>
            </a:r>
          </a:p>
          <a:p>
            <a:pPr marL="457200" indent="-457200"/>
            <a:r>
              <a:rPr lang="en-GB" sz="2400" dirty="0" smtClean="0"/>
              <a:t>	Add the number of atoms around the central atom to the group number</a:t>
            </a:r>
          </a:p>
          <a:p>
            <a:pPr marL="457200" indent="-457200"/>
            <a:endParaRPr lang="en-GB" sz="2400" dirty="0" smtClean="0"/>
          </a:p>
          <a:p>
            <a:pPr marL="457200" indent="-457200">
              <a:buFont typeface="+mj-lt"/>
              <a:buAutoNum type="arabicPeriod" startAt="2"/>
            </a:pPr>
            <a:r>
              <a:rPr lang="en-GB" sz="2400" dirty="0" smtClean="0"/>
              <a:t>If it is a negatively charged ion add the number of charges to Step 2</a:t>
            </a:r>
          </a:p>
          <a:p>
            <a:pPr marL="457200" indent="-457200"/>
            <a:r>
              <a:rPr lang="en-GB" sz="2400" dirty="0" smtClean="0"/>
              <a:t>	If it is a positively charged ion minus the number of charges to Step 2</a:t>
            </a:r>
          </a:p>
          <a:p>
            <a:pPr marL="457200" indent="-457200"/>
            <a:r>
              <a:rPr lang="en-GB" sz="2400" dirty="0" smtClean="0"/>
              <a:t>	If no charge, leave as step 1.</a:t>
            </a:r>
            <a:endParaRPr lang="en-GB" sz="24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shapes</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3"/>
            </a:pPr>
            <a:r>
              <a:rPr lang="en-GB" sz="2400" dirty="0" smtClean="0"/>
              <a:t>Divide the number from Step 2 by 2. This gives up the basic shape, as it gives the number of electron pairs around the central atom.</a:t>
            </a:r>
          </a:p>
          <a:p>
            <a:pPr marL="457200" indent="-457200"/>
            <a:endParaRPr lang="en-GB" sz="2400" dirty="0"/>
          </a:p>
          <a:p>
            <a:pPr marL="457200" indent="-457200"/>
            <a:r>
              <a:rPr lang="en-GB" sz="2400" dirty="0"/>
              <a:t>	</a:t>
            </a:r>
          </a:p>
        </p:txBody>
      </p:sp>
      <p:graphicFrame>
        <p:nvGraphicFramePr>
          <p:cNvPr id="4" name="Table 3"/>
          <p:cNvGraphicFramePr>
            <a:graphicFrameLocks noGrp="1"/>
          </p:cNvGraphicFramePr>
          <p:nvPr/>
        </p:nvGraphicFramePr>
        <p:xfrm>
          <a:off x="1571604" y="3286124"/>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dirty="0" smtClean="0">
                          <a:solidFill>
                            <a:schemeClr val="tx1"/>
                          </a:solidFill>
                        </a:rPr>
                        <a:t>Pairs</a:t>
                      </a:r>
                      <a:endParaRPr lang="en-GB" dirty="0">
                        <a:solidFill>
                          <a:schemeClr val="tx1"/>
                        </a:solidFill>
                      </a:endParaRPr>
                    </a:p>
                  </a:txBody>
                  <a:tcPr/>
                </a:tc>
                <a:tc>
                  <a:txBody>
                    <a:bodyPr/>
                    <a:lstStyle/>
                    <a:p>
                      <a:pPr algn="ctr"/>
                      <a:r>
                        <a:rPr lang="en-GB" dirty="0" smtClean="0">
                          <a:solidFill>
                            <a:schemeClr val="tx1"/>
                          </a:solidFill>
                        </a:rPr>
                        <a:t>Shape</a:t>
                      </a:r>
                      <a:endParaRPr lang="en-GB" dirty="0">
                        <a:solidFill>
                          <a:schemeClr val="tx1"/>
                        </a:solidFill>
                      </a:endParaRPr>
                    </a:p>
                  </a:txBody>
                  <a:tcPr/>
                </a:tc>
              </a:tr>
              <a:tr h="370840">
                <a:tc>
                  <a:txBody>
                    <a:bodyPr/>
                    <a:lstStyle/>
                    <a:p>
                      <a:pPr algn="ctr"/>
                      <a:r>
                        <a:rPr lang="en-GB" dirty="0" smtClean="0">
                          <a:solidFill>
                            <a:schemeClr val="tx1"/>
                          </a:solidFill>
                        </a:rPr>
                        <a:t>2</a:t>
                      </a:r>
                      <a:endParaRPr lang="en-GB" dirty="0">
                        <a:solidFill>
                          <a:schemeClr val="tx1"/>
                        </a:solidFill>
                      </a:endParaRPr>
                    </a:p>
                  </a:txBody>
                  <a:tcPr/>
                </a:tc>
                <a:tc>
                  <a:txBody>
                    <a:bodyPr/>
                    <a:lstStyle/>
                    <a:p>
                      <a:pPr algn="ctr"/>
                      <a:r>
                        <a:rPr lang="en-GB" dirty="0" smtClean="0">
                          <a:solidFill>
                            <a:schemeClr val="tx1"/>
                          </a:solidFill>
                        </a:rPr>
                        <a:t>Linear</a:t>
                      </a:r>
                      <a:endParaRPr lang="en-GB" dirty="0">
                        <a:solidFill>
                          <a:schemeClr val="tx1"/>
                        </a:solidFill>
                      </a:endParaRPr>
                    </a:p>
                  </a:txBody>
                  <a:tcPr/>
                </a:tc>
              </a:tr>
              <a:tr h="370840">
                <a:tc>
                  <a:txBody>
                    <a:bodyPr/>
                    <a:lstStyle/>
                    <a:p>
                      <a:pPr algn="ctr"/>
                      <a:r>
                        <a:rPr lang="en-GB" dirty="0" smtClean="0">
                          <a:solidFill>
                            <a:schemeClr val="tx1"/>
                          </a:solidFill>
                        </a:rPr>
                        <a:t>3</a:t>
                      </a:r>
                      <a:endParaRPr lang="en-GB" dirty="0">
                        <a:solidFill>
                          <a:schemeClr val="tx1"/>
                        </a:solidFill>
                      </a:endParaRPr>
                    </a:p>
                  </a:txBody>
                  <a:tcPr/>
                </a:tc>
                <a:tc>
                  <a:txBody>
                    <a:bodyPr/>
                    <a:lstStyle/>
                    <a:p>
                      <a:pPr algn="ctr"/>
                      <a:r>
                        <a:rPr lang="en-GB" dirty="0" err="1" smtClean="0">
                          <a:solidFill>
                            <a:schemeClr val="tx1"/>
                          </a:solidFill>
                        </a:rPr>
                        <a:t>Triagonal</a:t>
                      </a:r>
                      <a:r>
                        <a:rPr lang="en-GB" dirty="0" smtClean="0">
                          <a:solidFill>
                            <a:schemeClr val="tx1"/>
                          </a:solidFill>
                        </a:rPr>
                        <a:t> Planar</a:t>
                      </a:r>
                      <a:endParaRPr lang="en-GB" dirty="0">
                        <a:solidFill>
                          <a:schemeClr val="tx1"/>
                        </a:solidFill>
                      </a:endParaRPr>
                    </a:p>
                  </a:txBody>
                  <a:tcPr/>
                </a:tc>
              </a:tr>
              <a:tr h="370840">
                <a:tc>
                  <a:txBody>
                    <a:bodyPr/>
                    <a:lstStyle/>
                    <a:p>
                      <a:pPr algn="ctr"/>
                      <a:r>
                        <a:rPr lang="en-GB" dirty="0" smtClean="0">
                          <a:solidFill>
                            <a:schemeClr val="tx1"/>
                          </a:solidFill>
                        </a:rPr>
                        <a:t>4</a:t>
                      </a:r>
                      <a:endParaRPr lang="en-GB" dirty="0">
                        <a:solidFill>
                          <a:schemeClr val="tx1"/>
                        </a:solidFill>
                      </a:endParaRPr>
                    </a:p>
                  </a:txBody>
                  <a:tcPr/>
                </a:tc>
                <a:tc>
                  <a:txBody>
                    <a:bodyPr/>
                    <a:lstStyle/>
                    <a:p>
                      <a:pPr algn="ctr"/>
                      <a:r>
                        <a:rPr lang="en-GB" dirty="0" smtClean="0">
                          <a:solidFill>
                            <a:schemeClr val="tx1"/>
                          </a:solidFill>
                        </a:rPr>
                        <a:t>Tetrahedral</a:t>
                      </a:r>
                      <a:endParaRPr lang="en-GB" dirty="0">
                        <a:solidFill>
                          <a:schemeClr val="tx1"/>
                        </a:solidFill>
                      </a:endParaRPr>
                    </a:p>
                  </a:txBody>
                  <a:tcPr/>
                </a:tc>
              </a:tr>
              <a:tr h="370840">
                <a:tc>
                  <a:txBody>
                    <a:bodyPr/>
                    <a:lstStyle/>
                    <a:p>
                      <a:pPr algn="ctr"/>
                      <a:r>
                        <a:rPr lang="en-GB" dirty="0" smtClean="0">
                          <a:solidFill>
                            <a:schemeClr val="tx1"/>
                          </a:solidFill>
                        </a:rPr>
                        <a:t>5</a:t>
                      </a:r>
                      <a:endParaRPr lang="en-GB" dirty="0">
                        <a:solidFill>
                          <a:schemeClr val="tx1"/>
                        </a:solidFill>
                      </a:endParaRPr>
                    </a:p>
                  </a:txBody>
                  <a:tcPr/>
                </a:tc>
                <a:tc>
                  <a:txBody>
                    <a:bodyPr/>
                    <a:lstStyle/>
                    <a:p>
                      <a:pPr algn="ctr"/>
                      <a:r>
                        <a:rPr lang="en-GB" dirty="0" err="1" smtClean="0">
                          <a:solidFill>
                            <a:schemeClr val="tx1"/>
                          </a:solidFill>
                        </a:rPr>
                        <a:t>Triagonal</a:t>
                      </a:r>
                      <a:r>
                        <a:rPr lang="en-GB" dirty="0" smtClean="0">
                          <a:solidFill>
                            <a:schemeClr val="tx1"/>
                          </a:solidFill>
                        </a:rPr>
                        <a:t> </a:t>
                      </a:r>
                      <a:r>
                        <a:rPr lang="en-GB" dirty="0" err="1" smtClean="0">
                          <a:solidFill>
                            <a:schemeClr val="tx1"/>
                          </a:solidFill>
                        </a:rPr>
                        <a:t>Bipyramidal</a:t>
                      </a:r>
                      <a:endParaRPr lang="en-GB" dirty="0">
                        <a:solidFill>
                          <a:schemeClr val="tx1"/>
                        </a:solidFill>
                      </a:endParaRPr>
                    </a:p>
                  </a:txBody>
                  <a:tcPr/>
                </a:tc>
              </a:tr>
              <a:tr h="370840">
                <a:tc>
                  <a:txBody>
                    <a:bodyPr/>
                    <a:lstStyle/>
                    <a:p>
                      <a:pPr algn="ctr"/>
                      <a:r>
                        <a:rPr lang="en-GB" dirty="0" smtClean="0">
                          <a:solidFill>
                            <a:schemeClr val="tx1"/>
                          </a:solidFill>
                        </a:rPr>
                        <a:t>6</a:t>
                      </a:r>
                      <a:endParaRPr lang="en-GB" dirty="0">
                        <a:solidFill>
                          <a:schemeClr val="tx1"/>
                        </a:solidFill>
                      </a:endParaRPr>
                    </a:p>
                  </a:txBody>
                  <a:tcPr/>
                </a:tc>
                <a:tc>
                  <a:txBody>
                    <a:bodyPr/>
                    <a:lstStyle/>
                    <a:p>
                      <a:pPr algn="ctr"/>
                      <a:r>
                        <a:rPr lang="en-GB" dirty="0" smtClean="0">
                          <a:solidFill>
                            <a:schemeClr val="tx1"/>
                          </a:solidFill>
                        </a:rPr>
                        <a:t>Octahedral</a:t>
                      </a:r>
                      <a:endParaRPr lang="en-GB" dirty="0">
                        <a:solidFill>
                          <a:schemeClr val="tx1"/>
                        </a:solidFill>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solidFill>
                  <a:schemeClr val="bg1"/>
                </a:solidFill>
              </a:rPr>
              <a:t>How to work out basic shapes</a:t>
            </a:r>
            <a:endParaRPr lang="en-GB" dirty="0"/>
          </a:p>
        </p:txBody>
      </p:sp>
      <p:sp>
        <p:nvSpPr>
          <p:cNvPr id="3" name="Content Placeholder 2"/>
          <p:cNvSpPr>
            <a:spLocks noGrp="1"/>
          </p:cNvSpPr>
          <p:nvPr>
            <p:ph idx="1"/>
          </p:nvPr>
        </p:nvSpPr>
        <p:spPr/>
        <p:txBody>
          <a:bodyPr/>
          <a:lstStyle/>
          <a:p>
            <a:pPr marL="457200" indent="-457200">
              <a:buFont typeface="+mj-lt"/>
              <a:buAutoNum type="arabicPeriod" startAt="4"/>
            </a:pPr>
            <a:r>
              <a:rPr lang="en-GB" sz="2400" dirty="0" smtClean="0"/>
              <a:t>Work out the number of lone pairs by taking away the number of atoms around the central atom from the result from Step 3</a:t>
            </a:r>
            <a:endParaRPr lang="en-GB"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xBOX_Template (2)">
  <a:themeElements>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OxBOX_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xBOX_Template (2)">
  <a:themeElements>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OxBOX_Template (2)">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xBOX_Template (2)">
  <a:themeElements>
    <a:clrScheme name="1_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fontScheme name="1_OxBOX_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xBOX_Template (2) 1">
        <a:dk1>
          <a:srgbClr val="000000"/>
        </a:dk1>
        <a:lt1>
          <a:srgbClr val="FFFFFF"/>
        </a:lt1>
        <a:dk2>
          <a:srgbClr val="000000"/>
        </a:dk2>
        <a:lt2>
          <a:srgbClr val="969696"/>
        </a:lt2>
        <a:accent1>
          <a:srgbClr val="CCECFF"/>
        </a:accent1>
        <a:accent2>
          <a:srgbClr val="416CCB"/>
        </a:accent2>
        <a:accent3>
          <a:srgbClr val="FFFFFF"/>
        </a:accent3>
        <a:accent4>
          <a:srgbClr val="000000"/>
        </a:accent4>
        <a:accent5>
          <a:srgbClr val="E2F4FF"/>
        </a:accent5>
        <a:accent6>
          <a:srgbClr val="3A61B8"/>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2">
        <a:dk1>
          <a:srgbClr val="000000"/>
        </a:dk1>
        <a:lt1>
          <a:srgbClr val="FFFFFF"/>
        </a:lt1>
        <a:dk2>
          <a:srgbClr val="000000"/>
        </a:dk2>
        <a:lt2>
          <a:srgbClr val="969696"/>
        </a:lt2>
        <a:accent1>
          <a:srgbClr val="CCECFF"/>
        </a:accent1>
        <a:accent2>
          <a:srgbClr val="6C38D4"/>
        </a:accent2>
        <a:accent3>
          <a:srgbClr val="FFFFFF"/>
        </a:accent3>
        <a:accent4>
          <a:srgbClr val="000000"/>
        </a:accent4>
        <a:accent5>
          <a:srgbClr val="E2F4FF"/>
        </a:accent5>
        <a:accent6>
          <a:srgbClr val="6132C0"/>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3">
        <a:dk1>
          <a:srgbClr val="000000"/>
        </a:dk1>
        <a:lt1>
          <a:srgbClr val="FFFFFF"/>
        </a:lt1>
        <a:dk2>
          <a:srgbClr val="000000"/>
        </a:dk2>
        <a:lt2>
          <a:srgbClr val="969696"/>
        </a:lt2>
        <a:accent1>
          <a:srgbClr val="CCECFF"/>
        </a:accent1>
        <a:accent2>
          <a:srgbClr val="D99E33"/>
        </a:accent2>
        <a:accent3>
          <a:srgbClr val="FFFFFF"/>
        </a:accent3>
        <a:accent4>
          <a:srgbClr val="000000"/>
        </a:accent4>
        <a:accent5>
          <a:srgbClr val="E2F4FF"/>
        </a:accent5>
        <a:accent6>
          <a:srgbClr val="C48F2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4">
        <a:dk1>
          <a:srgbClr val="000000"/>
        </a:dk1>
        <a:lt1>
          <a:srgbClr val="FFFFFF"/>
        </a:lt1>
        <a:dk2>
          <a:srgbClr val="000000"/>
        </a:dk2>
        <a:lt2>
          <a:srgbClr val="969696"/>
        </a:lt2>
        <a:accent1>
          <a:srgbClr val="CCECFF"/>
        </a:accent1>
        <a:accent2>
          <a:srgbClr val="E72553"/>
        </a:accent2>
        <a:accent3>
          <a:srgbClr val="FFFFFF"/>
        </a:accent3>
        <a:accent4>
          <a:srgbClr val="000000"/>
        </a:accent4>
        <a:accent5>
          <a:srgbClr val="E2F4FF"/>
        </a:accent5>
        <a:accent6>
          <a:srgbClr val="D1204A"/>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5">
        <a:dk1>
          <a:srgbClr val="000000"/>
        </a:dk1>
        <a:lt1>
          <a:srgbClr val="FFFFFF"/>
        </a:lt1>
        <a:dk2>
          <a:srgbClr val="000000"/>
        </a:dk2>
        <a:lt2>
          <a:srgbClr val="969696"/>
        </a:lt2>
        <a:accent1>
          <a:srgbClr val="CCECFF"/>
        </a:accent1>
        <a:accent2>
          <a:srgbClr val="279544"/>
        </a:accent2>
        <a:accent3>
          <a:srgbClr val="FFFFFF"/>
        </a:accent3>
        <a:accent4>
          <a:srgbClr val="000000"/>
        </a:accent4>
        <a:accent5>
          <a:srgbClr val="E2F4FF"/>
        </a:accent5>
        <a:accent6>
          <a:srgbClr val="22873D"/>
        </a:accent6>
        <a:hlink>
          <a:srgbClr val="0099FF"/>
        </a:hlink>
        <a:folHlink>
          <a:srgbClr val="9966FF"/>
        </a:folHlink>
      </a:clrScheme>
      <a:clrMap bg1="lt1" tx1="dk1" bg2="lt2" tx2="dk2" accent1="accent1" accent2="accent2" accent3="accent3" accent4="accent4" accent5="accent5" accent6="accent6" hlink="hlink" folHlink="folHlink"/>
    </a:extraClrScheme>
    <a:extraClrScheme>
      <a:clrScheme name="1_OxBOX_Template (2) 6">
        <a:dk1>
          <a:srgbClr val="000000"/>
        </a:dk1>
        <a:lt1>
          <a:srgbClr val="FFFFFF"/>
        </a:lt1>
        <a:dk2>
          <a:srgbClr val="000000"/>
        </a:dk2>
        <a:lt2>
          <a:srgbClr val="969696"/>
        </a:lt2>
        <a:accent1>
          <a:srgbClr val="CCECFF"/>
        </a:accent1>
        <a:accent2>
          <a:srgbClr val="176A2F"/>
        </a:accent2>
        <a:accent3>
          <a:srgbClr val="FFFFFF"/>
        </a:accent3>
        <a:accent4>
          <a:srgbClr val="000000"/>
        </a:accent4>
        <a:accent5>
          <a:srgbClr val="E2F4FF"/>
        </a:accent5>
        <a:accent6>
          <a:srgbClr val="145F2A"/>
        </a:accent6>
        <a:hlink>
          <a:srgbClr val="0099FF"/>
        </a:hlink>
        <a:folHlink>
          <a:srgbClr val="9966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824</Words>
  <Application>Microsoft Office PowerPoint</Application>
  <PresentationFormat>On-screen Show (4:3)</PresentationFormat>
  <Paragraphs>199</Paragraphs>
  <Slides>37</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37</vt:i4>
      </vt:variant>
    </vt:vector>
  </HeadingPairs>
  <TitlesOfParts>
    <vt:vector size="44" baseType="lpstr">
      <vt:lpstr>Arial</vt:lpstr>
      <vt:lpstr>Calibri</vt:lpstr>
      <vt:lpstr>Symbol</vt:lpstr>
      <vt:lpstr>Verdana</vt:lpstr>
      <vt:lpstr>OxBOX_Template (2)</vt:lpstr>
      <vt:lpstr>1_OxBOX_Template (2)</vt:lpstr>
      <vt:lpstr>2_OxBOX_Template (2)</vt:lpstr>
      <vt:lpstr>PowerPoint Presentation</vt:lpstr>
      <vt:lpstr>Bonding and Periodicity </vt:lpstr>
      <vt:lpstr>PowerPoint Presentation</vt:lpstr>
      <vt:lpstr>  Lesson Outcomes</vt:lpstr>
      <vt:lpstr>  Success Criteria</vt:lpstr>
      <vt:lpstr>How to work out shapes</vt:lpstr>
      <vt:lpstr>  How to work out shapes</vt:lpstr>
      <vt:lpstr>  How to work out shapes</vt:lpstr>
      <vt:lpstr>  How to work out basic shapes</vt:lpstr>
      <vt:lpstr>examples</vt:lpstr>
      <vt:lpstr>  Example – CH4</vt:lpstr>
      <vt:lpstr>  Example – NH4+</vt:lpstr>
      <vt:lpstr>PowerPoint Presentation</vt:lpstr>
      <vt:lpstr>PowerPoint Presentation</vt:lpstr>
      <vt:lpstr>  Example – I3- (Treat as II2-)</vt:lpstr>
      <vt:lpstr>PowerPoint Presentation</vt:lpstr>
      <vt:lpstr>PowerPoint Presentation</vt:lpstr>
      <vt:lpstr>  Example – ICl4-</vt:lpstr>
      <vt:lpstr>PowerPoint Presentation</vt:lpstr>
      <vt:lpstr>PowerPoint Presentation</vt:lpstr>
      <vt:lpstr>Multiple bonds</vt:lpstr>
      <vt:lpstr>  Multiple Bonds</vt:lpstr>
      <vt:lpstr>PowerPoint Presentation</vt:lpstr>
      <vt:lpstr>PowerPoint Presentation</vt:lpstr>
      <vt:lpstr>PowerPoint Presentation</vt:lpstr>
      <vt:lpstr>PowerPoint Presentation</vt:lpstr>
      <vt:lpstr>PowerPoint Presentation</vt:lpstr>
      <vt:lpstr>PowerPoint Presentation</vt:lpstr>
      <vt:lpstr>  Your go....</vt:lpstr>
      <vt:lpstr>  Answers</vt:lpstr>
      <vt:lpstr>  Answers</vt:lpstr>
      <vt:lpstr>summary</vt:lpstr>
      <vt:lpstr>PowerPoint Presentation</vt:lpstr>
      <vt:lpstr>PowerPoint Presentation</vt:lpstr>
      <vt:lpstr>PowerPoint Presentation</vt:lpstr>
      <vt:lpstr>  Lesson Outcomes</vt:lpstr>
      <vt:lpstr>  Success Criteria</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 Miola</dc:creator>
  <cp:lastModifiedBy>Marcus Miola</cp:lastModifiedBy>
  <cp:revision>57</cp:revision>
  <dcterms:created xsi:type="dcterms:W3CDTF">2009-10-22T23:37:05Z</dcterms:created>
  <dcterms:modified xsi:type="dcterms:W3CDTF">2017-06-15T14:12:44Z</dcterms:modified>
</cp:coreProperties>
</file>