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987C-4A68-4227-8041-AABCCE2DA33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A61-17B8-4F34-873C-8058ACF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8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987C-4A68-4227-8041-AABCCE2DA33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A61-17B8-4F34-873C-8058ACF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69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987C-4A68-4227-8041-AABCCE2DA33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A61-17B8-4F34-873C-8058ACF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3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987C-4A68-4227-8041-AABCCE2DA33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A61-17B8-4F34-873C-8058ACF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2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987C-4A68-4227-8041-AABCCE2DA33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A61-17B8-4F34-873C-8058ACF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987C-4A68-4227-8041-AABCCE2DA33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A61-17B8-4F34-873C-8058ACF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6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987C-4A68-4227-8041-AABCCE2DA33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A61-17B8-4F34-873C-8058ACF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92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987C-4A68-4227-8041-AABCCE2DA33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A61-17B8-4F34-873C-8058ACF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3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987C-4A68-4227-8041-AABCCE2DA33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A61-17B8-4F34-873C-8058ACF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0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987C-4A68-4227-8041-AABCCE2DA33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A61-17B8-4F34-873C-8058ACF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82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987C-4A68-4227-8041-AABCCE2DA33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A61-17B8-4F34-873C-8058ACF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5987C-4A68-4227-8041-AABCCE2DA33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3A61-17B8-4F34-873C-8058ACF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6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http://upload.wikimedia.org/wikipedia/commons/c/c9/Beta-D-glucose-2D-skeletal-hexagon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http://doktori.mk/files/upload/1067/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http://upload.wikimedia.org/wikipedia/commons/f/f1/Glycine-skeletal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google.co.uk/url?sa=i&amp;rct=j&amp;q=&amp;esrc=s&amp;frm=1&amp;source=images&amp;cd=&amp;cad=rja&amp;uact=8&amp;docid=s_GpwLm09H1W-M&amp;tbnid=952jzVylM2Q6kM:&amp;ved=0CAUQjRw&amp;url=http://the420times.com/2010/08/facebook-censors-marijuana-leaf/&amp;ei=YdkDVPCqJIvd8AWfhIKgAw&amp;bvm=bv.74115972,d.dGc&amp;psig=AFQjCNHtPaH2g3CqayHITMQNINjUjCgi1Q&amp;ust=1409624759284798" TargetMode="External"/><Relationship Id="rId4" Type="http://schemas.openxmlformats.org/officeDocument/2006/relationships/image" Target="http://www.tokeofthetown.com/2012/08/08/11-OH-delta-9-THC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s_GpwLm09H1W-M&amp;tbnid=952jzVylM2Q6kM:&amp;ved=0CAUQjRw&amp;url=http://the420times.com/2010/08/facebook-censors-marijuana-leaf/&amp;ei=YdkDVPCqJIvd8AWfhIKgAw&amp;bvm=bv.74115972,d.dGc&amp;psig=AFQjCNHtPaH2g3CqayHITMQNINjUjCgi1Q&amp;ust=140962475928479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patentimages.storage.googleapis.com/WO2010120691A2/imgf000002_0001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google.co.uk/url?sa=i&amp;rct=j&amp;q=&amp;esrc=s&amp;frm=1&amp;source=images&amp;cd=&amp;cad=rja&amp;uact=8&amp;docid=s_GpwLm09H1W-M&amp;tbnid=952jzVylM2Q6kM:&amp;ved=0CAUQjRw&amp;url=http://the420times.com/2010/08/facebook-censors-marijuana-leaf/&amp;ei=YdkDVPCqJIvd8AWfhIKgAw&amp;bvm=bv.74115972,d.dGc&amp;psig=AFQjCNHtPaH2g3CqayHITMQNINjUjCgi1Q&amp;ust=1409624759284798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s_GpwLm09H1W-M&amp;tbnid=952jzVylM2Q6kM:&amp;ved=0CAUQjRw&amp;url=http://the420times.com/2010/08/facebook-censors-marijuana-leaf/&amp;ei=YdkDVPCqJIvd8AWfhIKgAw&amp;bvm=bv.74115972,d.dGc&amp;psig=AFQjCNHtPaH2g3CqayHITMQNINjUjCgi1Q&amp;ust=140962475928479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http://www.mpbio.com/images/product-images/molecular-structure/02101820.png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s_GpwLm09H1W-M&amp;tbnid=952jzVylM2Q6kM:&amp;ved=0CAUQjRw&amp;url=http://the420times.com/2010/08/facebook-censors-marijuana-leaf/&amp;ei=YdkDVPCqJIvd8AWfhIKgAw&amp;bvm=bv.74115972,d.dGc&amp;psig=AFQjCNHtPaH2g3CqayHITMQNINjUjCgi1Q&amp;ust=140962475928479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uk/url?sa=i&amp;rct=j&amp;q=&amp;esrc=s&amp;frm=1&amp;source=images&amp;cd=&amp;cad=rja&amp;uact=8&amp;docid=IBk9MIVpTwTWRM&amp;tbnid=3VwNsdFyxUPF3M:&amp;ved=0CAUQjRw&amp;url=http://www.biokineticspt.com/blog/uncategorized/studies-asprin-may-reduce-cancer-risk.html&amp;ei=Ot0DVKGBNsfV8gX-8IGIAw&amp;bvm=bv.74115972,d.dGc&amp;psig=AFQjCNEinmmuLwXdrLHMheCu-Ep_QS3ywQ&amp;ust=1409625747505626" TargetMode="External"/><Relationship Id="rId4" Type="http://schemas.openxmlformats.org/officeDocument/2006/relationships/image" Target="http://web.stanford.edu/group/virus/toga/2005/Acetyl_salicylic_acid_chemical_structure_png_files/Acetyl1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google.co.uk/url?sa=i&amp;rct=j&amp;q=&amp;esrc=s&amp;frm=1&amp;source=images&amp;cd=&amp;cad=rja&amp;uact=8&amp;docid=uISD6B7yYd9FQM&amp;tbnid=4CS6XHt5933XfM:&amp;ved=0CAUQjRw&amp;url=http://thehealthslutt.tumblr.com/post/28779016934/diet-coke-vs-coke-zero&amp;ei=vN0DVIyjINPW8gX1gYK4Aw&amp;bvm=bv.74115972,d.dGc&amp;psig=AFQjCNGow3bkWYp_Yx0xF6z3Rt0AmB6CBQ&amp;ust=1409625908566304" TargetMode="External"/><Relationship Id="rId4" Type="http://schemas.openxmlformats.org/officeDocument/2006/relationships/image" Target="http://upload.wikimedia.org/wikipedia/commons/thumb/f/f0/Aspartame.svg/1280px-Aspartame.svg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9/98/Chloroacetic-acid-2D-skeletal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tt-pro.nist.gov/wtt-pro/image.png?cmp=2.3-dimethylpenta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essentialchemicalindustry.org/images/stories/630_Polypropene/PolyPropene_0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http://0.tqn.com/d/chemistry/1/7/E/R/1/Tyrosin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4/4d/BINOL-2D-skeletal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drugfuture.com/Pharmacopoeia/usp32/pub/data/images/v32270/cas-50-35-1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2708275"/>
            <a:ext cx="8229600" cy="1143000"/>
          </a:xfrm>
          <a:solidFill>
            <a:srgbClr val="FF33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dirty="0" smtClean="0"/>
              <a:t>Spot the chiral centres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5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72488" y="2728913"/>
            <a:ext cx="1223962" cy="1204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1920875" y="3281363"/>
            <a:ext cx="2808288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Glucose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8125" y="1609725"/>
            <a:ext cx="431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6631" name="irc_mi" descr="http://upload.wikimedia.org/wikipedia/commons/c/c9/Beta-D-glucose-2D-skeletal-hexagon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4" y="1125538"/>
            <a:ext cx="20335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81313" y="2016125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09913" y="2168525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41713" y="2016125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32175" y="1584325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6324" name="Picture 4" descr="http://upload.wikimedia.org/wikipedia/commons/thumb/a/af/Glucose_crystal.jpg/1024px-Glucose_cryst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6" y="4149726"/>
            <a:ext cx="2505075" cy="1871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2401" y="3500439"/>
            <a:ext cx="1368425" cy="1081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2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1920875" y="2797175"/>
            <a:ext cx="2808288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Phenylalanine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7654" name="irc_mi" descr="http://doktori.mk/files/upload/1067/2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6" y="1125538"/>
            <a:ext cx="26193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3613" y="1655764"/>
            <a:ext cx="431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Picture 4" descr="http://upload.wikimedia.org/wikipedia/commons/thumb/c/ce/AminoAcidball.svg/1280px-AminoAcidbal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681413"/>
            <a:ext cx="30464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4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0826" y="3716339"/>
            <a:ext cx="1008063" cy="782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47851" y="3389313"/>
            <a:ext cx="283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No chiral carbon atoms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28678" name="Text Box 2"/>
          <p:cNvSpPr txBox="1">
            <a:spLocks noChangeArrowheads="1"/>
          </p:cNvSpPr>
          <p:nvPr/>
        </p:nvSpPr>
        <p:spPr bwMode="auto">
          <a:xfrm>
            <a:off x="2027238" y="2797175"/>
            <a:ext cx="24765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Glycine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8679" name="irc_mi" descr="http://upload.wikimedia.org/wikipedia/commons/f/f1/Glycine-skeletal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484313"/>
            <a:ext cx="208915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upload.wikimedia.org/wikipedia/commons/thumb/c/ce/AminoAcidball.svg/1280px-AminoAcidbal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108451"/>
            <a:ext cx="304641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7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35864" y="3482976"/>
            <a:ext cx="1944687" cy="1203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29701" name="Text Box 2"/>
          <p:cNvSpPr txBox="1">
            <a:spLocks noChangeArrowheads="1"/>
          </p:cNvSpPr>
          <p:nvPr/>
        </p:nvSpPr>
        <p:spPr bwMode="auto">
          <a:xfrm>
            <a:off x="1846264" y="3281363"/>
            <a:ext cx="3025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∆ 9-tetrahydrocannabinol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79650" y="1998663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66989" y="2060575"/>
            <a:ext cx="4333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9704" name="irc_mi" descr="http://www.tokeofthetown.com/2012/08/08/11-OH-delta-9-THC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4" y="1052513"/>
            <a:ext cx="30321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AutoShape 4" descr="data:image/jpeg;base64,/9j/4AAQSkZJRgABAQAAAQABAAD/2wCEAAkGBxMTEhQUEhQWFhUXGRgZGBcYGBQaGBYZGBUYHRgYFxYYISggHBolGxgaITEhJSkrMC4uGB8zODMsNygtLisBCgoKDg0OGxAQGywkICQsLDQ0LCwsLCwsLC8sLCwsLCwsLCwsLCwsLCwsLCwsLCwsLCwsLCwsLCwsLCwsLCwsLP/AABEIAOcA2gMBEQACEQEDEQH/xAAbAAEAAgMBAQAAAAAAAAAAAAAABQYDBAcCAf/EADwQAAIBAgMGAwcDAwMDBQAAAAECAAMREiExBAUGQVFhcYGREyIyobHB8AdC0SMz4RRSYoKy8RUkcpLC/8QAGgEBAAIDAQAAAAAAAAAAAAAAAAIEAQMFBv/EADQRAAIBAgQDBwQBAwUBAAAAAAABAgMRBBIhMQVBURNhgaHB0fAicZGxMiNC8RQVM1Lhkv/aAAwDAQACEQMRAD8A7jAEAQBAEAQBAEAQBAEAQBAEAQBAEAQBAEAQBAEAQBAEAQBAEAQBAEAQBAEAQBAEAQBAEAQBAEA+Bhn217RcH2AIAgCAIAgCAIAgCAIAgCAIAgCAIAgCAIAgCAIAgCAIBi2quKaM7aKCx8ALyM5KMXJ8jDdlcrnAe1tVSu7/ABNUufNRpOdwycpxnKW7l6I10ne5aJ0zaIAgCAIAgCAIAgCAIAgCAIAgCAIAgCAIAgCAIAgCAIBV/wBQd4LT2Y07+/VyAHQEFvCc7iVZRpZOb+M1VZWjY0/0ze9OuOjg+RFh/wBs1cJf0SXeRo8y6TrG8QBAEAQBAEAQBAEAQBAEAQBAEAQBAEAQBAEAQBAEA1t5batGk9V74UFzbU9h3murUVODm+Rhuyucw403qtfaEem2KmEFvS7Ajkc7HwnnsdWjVq3i7qyKtSV5aE1+m21U0Bplr1apyUAmwRSbsdBe5lvhcoRvG+suX2J0WloX6dosCAIAgCAIAgCAIAgCAIAgCAIBG7+3p/p0WoVxLjCt1AIOY73tK2KxHYRU7XV9fsRlLLqb9KoGUMpuCAQeoOksRkpK6JHuZAgCAIAgCAIAgFK4z36jCtsuYcYCDybNWK9jacjH4qDjOjz09GaKs1rE54mh6j72nDRWRa/09oBapq1GCqBhBJAxM5sAvXn6idLhkV2jqN2W3izdR3uzps9CWhAEAQBAEAQBAEAQBAEAQBAEAiOK9mNTZaoUXYAMB3Ug/QGVMdTc6EkvliFRXiVzgbfoRWpVmCqtihPLEc19T8jObwzFqKdOb05exqpTtoy9TulgQBAEAQBAEAxbVtKU1L1GCqLXJ0FzYfMyM5xgs0nZGG7bnJeLR/7uq2oLXBByK2UggjsZ5fG37eTKdT+TIllte+mL6X+t5WIEtwjsftdpps1giEOxJsAF0zPU2HrLeCpZ6yvstfniTpq8jrwM9QXT7AEAQBAEAQBAEAQBAEAQBAEA1N7bKatGogJBZTYg2IPLPxmqtDPTcVzRGSurHGqtNlJDAhlOh11sfn9549pq8WUWdF4Z4mQ0qFOq39ViUHl8JbxyHcz0ODx0HCEJv6np7X+5ap1FZJlrnUNwgCAIAgCAVzjtwdkqLcXvTJHMKagF7dLzn8Sf9CS+37NVb+Jyyo11HY2/PSebWhUFUXwjkBc+eX0Akgzb3PsB2ivTpj9x5aBRqfITbQpOrUUF8XMzFZnY7Ui2AA0GU9atC+fYAgCAIAgCAIAgCAIAgCAIAgGHa6ONGS5XECLgkEX5gjmJGcc0XHa5hq6scf3glRKrJVJZgbEkkk+fO4nj6sZxm1PdFGV09TUxlWW3LMHzyMgrrVGNjqW5uJqdet7IDMIpxcma3vqPD7Genw+OhVqZF0/yXI1E3Yn5eNggCAIAgHL/ANQtoYbWbEiyKp7hrmx6/wCJ53iUn27t0SKtV/UVd2uWHXMfWc6xpPlRrtYaDXyFr/nWZsCQ3BWqvWWnSYp7Rgpw5HDck562tcnwljDZ86hB2vYnC97I7TPVF0QBAEAQBAEAQBAEAQBAEAQBAEA5LxTtVRqpXaFXGhw4lFiR+0kXscsx4zyuNqVJVWqiV15lOpdvUh3Y27jMeH59TKiNZv7h20UdpSoxsqtc21tYgj5zfhaipVozfJkoO0rnTOG9+LtdNmC4SrEEXvl+0+Y+hnpMJiliItpWsy3CeZEvLRMQBAMW1VMKOw5KT6C8jJ2i2YZxre2832nC1QD2iqFLD94BNjbkbG08rXrus1KW/wCynKWbU0KS++h5WufBdfkJq5EVuYwb5eZMAtP6e7RbaAqUcTnWozf20HxYVA1PW/MCdHh00qmVK7fPojdS3OqT0BZEAQBAEAQDxWqqoLMQoGpJAA8zMNpK7BVt88cUqZw0B7Z9Lj4Ael9WPYes59fiMIaQ+p+RrlVS2JvcRrmni2kgO2eAAAIOQ6k9bmWqHaON6m75dCUb21JGbyQgCAIAgCAIBQv1Bb31DURmPdqBiCR+5WW2YHyuJweLSSkk4/Z/tFetvsUorbP9v59pyEyueGyLW0IuPM/npM8gyz8Hb6p7KKrVCfeCBVAzJBbPwAPzl/AYmGHUnLnb1N1KajudMRgQCNDmJ6RO5aPUyBAIjiXeybPTU1FJV2wHDa4BVrmx10+crYqvGjFOWz0ITkorU5Ay2awNwcr9RpeeWZTPKj3W8h6nP5CE9QjGqjy5nr4dpkyjo/6a+zwVMFNgww43a3vE3sqgaAW+c7nC3DK8q15v2LFG3Ius6puEAQBAIffHElHZ3SmxxO7KMIt7oJAxN0ErVsXTpSUXu/mpCU1EqHFXGbuxpbMcKXsag+JvA8l76zmYriEpPJTdl1NU6vJFZ3nvStXwLUZiFVVVbmxIUDE3c69TeU6lWdSym9ktPnM1OTZc+BuFWQivtC2Yf20P7erEHTtOlgcE4vtJr7L1N1OnzZep1jeIAgCAIAgCAIBAcZtSFD+qjst8mTDdG5HPlylDiLp9l/UTa7uRrq2tqcxcDVcx+cp5YpmAjI25Z+A+4vabORnkEOa+A+v+ZhoHWOEt6pWoKqm5pLTVj1OAX9DceU9VgqyqU0lySv8AguQd0TktkxAKl+oyYtnW1iVdSw6BlcAntecviqvSXc/3c1VtjmZ08/z7zgFU91VNgB+67H6fW/qJlGeR62aliyyCiwBJsBc8zFruxhHXuF9lpU9nUUmDg3JcaM17EjsLWHhPUYOnCnSSg79/VlyCSWhLS0TEAjdq35Qp1fZM9nws5HQKLm562zt2miWJpxlkb1tci5pOxz3auL6zbT7UfCoYIhJsoIIBYDVuZ9JwpcQqOrnW2tkVnVea5WqlZnZnYlmJvc6kn8vKbbk7s1t3Z8S+i2J5vyHmdPGSS5IwWjhjg417NUIFO9zYgs/gNVHc59p0MNgXU1k9P37G6FNvc6dQohFCrkFAA1OQ7md1JJWRaWhkmQIAgHwsBqZhtIH2ZAgCAIBj2igrqUcAqwsQecjOEZxcZK6Zhq5ybfW7lo1SKdRHF8rEEix0YcjPI4igqU7KSa8/EpzhZ6ETfO+nUfW01IijxU90nsPtYfaSWrM21Lh+m+8lRzQIzqZ37quQt3970E63DK6jLs3z9PjN9KXI6NO6bxAOdfqXRZKyVFJAanhIzzwtex7e8PScLisWqilyat+CvV3uUxv3eR/PIzkmg91dbclABP1+ZMB9Da3fsTV6i06Y1yA6dST0tqZOlSlVmoRMxWZ2R2TYdlWlTSmuigAfz56z1tOChFRXIupWVjPJmSu744pp0nq0R/cSmWU8i9sk8bWMo18bCm5Q5pefQ1yqJaHLWrlmd3Yk5km+pPXxM83JuTuype5gY3GXPMk8h/5+kJGD4tQclv3PP86Sa0Mm7uvdtXanwJhNuWJVA8v4Bm6lRqVnaJJQbOqcMcOU9kTLOowGNvsO156DDYaNGOm/MtQgoom5ZJiAIAgGrvPYVrU2Rueh6EaETTiKEa1Nwlz8u8jKN1Yp53ztOxv7OoMajTFzH/BtfWcFYvE4OfZ1NV39O5mjPKDsyybq4go11JDYSouytYEAanuO86+Gx9Gum07Nbp/NjdGopEojggEEEHQjMHwMuJpq6JnqZAgFG453CgvtCsqXPvAm2I9VPU20Os4fEsEv+WLt1Xt3mirDmUeoOuY5ETimhmKsl1HYgeI5fx5CTTHI3tybUKVVapBIRgbC1zbQecnRqKnUjN8jMXZ3Otbl2721FKmVyM7aXBINvSeqw9VVaamW4yzK5vTcSOc/qVXf26IT7hQEDoxLgm/fK/gJweKzfaKHKyf7K9Z62KdQALKD1sfAa/KctmnmfGa5J0GZPiYMbkzwluhtprgG4Rc3sSPd6X7nL16S1g6DrVLcufzvNlON2deAnqC2QvFW/wAbJTBAxOxyXsNSfp4mU8Xi1QS5tkJzyo5Xt+0+0rPUP7mZ+WhJI+oE83Ulnm5dWVG7u5qFcs8hcX/gDr2kUYR5qXPLCO+viepkjNwioWAZmte1wL274bi8lGzeplM6rw3whs9DDUsalTIhnFsPgnI+Oc9DhsHTp2lu+/2LMaaWpZ5dNggCAIAgCAaG+d1ptFMo+v7W5qev+JWxWGhiIZZeD6EZwUlY5nvHYauzuVcEGxGIaMpyOfMW/wAzytWhUoSyz07+pTcXF6m5uXiKrs6Ogzy90HPC1xmO1tR5zfhcdUoJx3XLufsShUcdC47u4qoPTRnYIWbAQdA1ib3/ANuWs7lDiNKcFKWmtvH2LEaiaJ6dA2Gvt+xJWptTqC6sM/5HcTXVpRqwcJbMw1dWOScQbt/01Y0g4PMXBFwdL3y9Dy5Ty+Kw3Yzy3uVZxtoaCEXscr5EfQ+srIgghIFrZ3z8v/Mw9TBe+BN8XYbNbIBji5lsRPph+k7fC8StKNuTfmWKUv7S7ztm85jx7vBatUrhKvSLKdLMAwwkH1y7zznEa0alS1tY3RWqyuys0v3ntl4nL7n0nPNSPCL10H5aLmDpH6ctei9qYUXF3vcu1s+WQAtYd53uFNdm7Lx6stUdi07btIp03qNoilj5CdKpNQi5PkbG7HIN+72faSrvkbBbDTJmOXr8p5bEYh155n0Kk5ZmRxW9zouhP2+Wk0dxAEsdBhA05W73POStYXChQfeN/Ujx1z8Jjdg6LwXuLZSgrqfam+RZMIUjop5jrczvYHC0Uu0TzPvXoWacI7lxnUNwgCAIAgCAIAgFM413C7f1qRZhqyXY2/5KPqJxOJ4OUv6kLvqvVepoqwe6KOG63/O/MThaFc+VBYEdMx0I/LQCx7i4pqU6lJajXpBQpHa5s3iL27gTp4biE4SipP6dv/fD9G6FRqxft37xp1gxptfCxU9iD9DyM9BSrQq3yPZ2LCknsaPE+402mkfdBqKDgN7Z9Ceh7zTi8NGtDbVbGJRujkNem6EqykEZWOoPj9p5hxs7PcqtGZXxANzvY/Y+Y+hkJIi0bm694vQf2iAY/eAvmBcWvbnkTlNlGs6E863MxlldzsdN7gHqAfWewTurl05ZxrTttbnk1iO4ZRY+oM8vxCNsTLvs/Iq1f5FfXJPFvko/lvlKm5r5GfYaIdlDMqLe2JjkOpkoQzyUb272ErnYt0bNTp0UWkbpYEH/AHXzxees9Zh4QhTUYbfNS7FJLQiuNt606OzujZvUUqq+ORY9AJox1eEKbi93yIzkkjl1BMQFzawBv05n7TzDepU5npAxsEGQ5/cmZinfQxfoe1oIM3Ysei5+rHpJvKt3f7GC68J8P7PUHtMYqW/YARhuMg18z9J2cFhKUlmbv3dPvzLFOnF6l1pUwoCqAAMgALAeAnWSSVkWD3MgQBAEAQBAEAQBAOY8SbsrpUZnVSCbhkUBCO4AyPifWeUx2HqwqOUlp1S0+fcqVItPUhbEarl0zlG5rPFtCNB8uxmeQN7dG9qmzs5p6kc9NQQbc+nmZYw2JnQbceaJxk47HTty7yXaKS1BkTkw6Eajw/kT1GFxCr01NfGWoyzK5Acf7nx0vaoill+PLNl8R0+kpcTw6lT7RLVb9bEKkdLnOKQwvnocj2PK/nznAvdGg2aa528fz5TU9iB1rh7bhWoKwBUZqAdbLkCfET2GErKtSUl9vwXYO6OU73QrUqISfdYgdrMRYdrzy1S6qST5NrzKktzUcfCO1z/1Z+trCRMMn+E9wHaKgZx/TWxboeYUdz9PKXMDhXXnd/xW/sTpwzPuL1xJvcbPSshGMghdPdA1Nu31nbxmJVGFo7vyLE5ZUcx3ttVSsy42LPYAknlbK/ln5medq1ZTeab1KrbZitlZRl1NrHvc5TUr7kW+h6Cj97k9lz+ZymW1/c7/AGMFs4T3DRrDHjVgCLooOIHozN9vWdbA4OFRZ2/Bepup009S97PQVBZFCjoBaduMVFWSLKSWxkkjIgCAIAgCAIAgCAIBi2qkXRlDFCRYMLXHcXkZxcotJ2MNXRznenC+0UyzfGuZLg/NgTe/rPLYjhtek2/5Lr7lWVOSIQYhmLH0+8oXIanj2fMA35jt2kjNjZ3dvGpRZGRrYScuRBtqOhsJtpYidJ3g9jMZNHT90b3pbShKG/JlOo7EdJ6uhiaddfS/ui1GSlsc44v3cKVdlFMopzU3uGB6ZZDtynnMbRVGs1FWXzYrzjZkWhyB56HxH+M5Slua2dC4M2wewamv9xQW0yF74Rfnp856DhVVdg4LdXf5LFJ6WKFvbaTVqF8IVnJuBpiNr2v1NzOJOp2k3Uta5ok7s1yt2JGfTyyz9JC+mph7l73Kr7HsjVqjMWf4EJOFcWhwaAnXwE7eHcsLhXUnu9l9+7zLELwjdlRrbUz2xEtclrE8iSbeZJPnOVKo5tZn8/8ATQ22azEgnS51Y/QXzsJrbk3cwzGCv7iW8P5Mw3rqRLfwluCjXAqF7qvxUwrA36M518uk6+CwVOqlNu66W9TfTpp6l62XZUprhpqFXoB+ZztwhGCtFWRYSS2MrGwuchJmTX/9QpYGqe0TAuRbEMII5E9ZDtIZc11YxdEbV4r2UUTW9pdMRUWBuxGuFTnz10ml4ykoZ76Ec8bXNTdnGlCoj1Kn9FA2FcRuz5XNlUX6aXmunjqcouUtEYVRM+Nx5sV7Y2PgjfeP9wodX+GO1ieV482Qth/qeODL01+Uj/uNG9tfwO1iWXZ66uoZdDmLgg+hzEvRkpK6NidzJMgQBAEAQDT3pu2ntCYKgJGosSCD1mmvQhWjlmRlFSVmc+4j3B/piMONweeAhVHd72Jnm8ZgOw2bfh6leVPKQGE9CPMShZELGQe9qCD16+P8wDc3Ttz0Kodcm5jkbjn2M2UK8qFRTjyMxbi7l12epT3hspDqDVQaA4TitkQeQM79KcMfQtJfUv318Tempx1OeYGpuyOpU6EHUEafneefqQcbxe6NDXIuP6et79e+lhc+BnV4N/Of2XqbaPMqm8aeGs4/2sx9L2Pmbes5lRZZyXe/2amrSJHhHY8ddboGC+8+IkKoHXr4f5lnA089dXV0tX0RmmryPvEO93r1GsxwEgIvQC+fjYk/9Uli8TKvLf6b6env4mZzbdiFZ9QNTrb6DtKJr2FHZyxAVLseWZPoP4mY3btFXZhIuvC3DjLd9qpoFAut2IIt/uQHDa3WdvA4HL9VaK8X6bfksU6f/ZElX4v2aniVQSFXLCAATe1l7am/aW58QowTt/n7Eu1iisbZx1tDYymFARZbC5BvrcjM8uQz0nOlxSrK9lb0NbrMgNr31XqUhSeozAsWa5PvE2tiPQdNBK08TUnHK3p+yDnJqxpVNsYotIN/TUk25XbU9zNblJxUW9ERvpYxEWtiyUaA6ny1Ezla3BjrPi79BawHYATLd9QWfhfhOrtN8eKjTFiDg+PrhJIP1Gcu4XCTqrXRfbc2QptnR9zbgobMLUkGLm5zY+f2E7FHD06S+lePMsRgoknN5IQBAEAQBAEAGAVjenBdKq7OHcM2ZvZh5DUes5lfhkKsnJSabNbpp6lF3juWtRYh6RAubNnYjOxvpOHXw1Sk2mnbyNLi0a1NjzFx4g+hEquxE3Nj2pqbB0axUg+Yv8Q7gkeclTqTpyUoPULTVFh4g2dNtoCvRA9qgBqKPitnp3Fr+E6+IyYul21P+S3Xz5Y3StJXRocHVb7Sl9GDgjlfBb88ZU4dLLiEut/0Qp/yIWrSsxAHPCPUnL0HrKdtbIgTVaq2zKaCGzMp9sed2Ast+WEZHuzS85uhF0lu19T+/Lw/bJ3yqyIB6l8l8z162tylKTTNZIbq3V7VWb2i01S2LFcGx0IABxes30cO6kXLMopdSUY3Jrde+hsyslINUGdmfDrfkq5hdTmTpyl+jjI0I5Kab6Xt6cvElGoorQhN6bzqVmxO5ORyvYZ9tLW5eMp18VUq7s1ubZGtdtL268zaV1dkTA9O2bEC2g18yBJJGbGuzrpmevK/iczaTjbmNDyrHkVXwv8AU5zN+hk39m3DtNT4UY352f1vb5yzDC1Z6pBRbOg8G8Mmkt9po0i4N1a13HjfLzE62FwvZr60r+ZYpwtui3y+bRAEAQBAEAQBAEAwja6dyMa3GR94ZGQ7SPVGLo0q+/8AZ1BOMEgHIXubcvGaJ4yjFN5tjGdEPW41p2OGmScrBiADnnKE+M07PLFsh2qKxvivs1d/arTdHPxnFfkLEKf8cpzcTiqNZ5lFp89fnoa5STI50AYBMTCwsxsM+Yw3Mpzy/wBrv91b3I6cjf3ftr7PUDjI6EH4WHMHp+aSdGrUw9RSS9n3EouzuSGyUkTaqNWn/aqNkOdNrWZG8Li3aXaUIRxFOrD+Lf4dtvYklZ3RH7E4U+2IBwk4AdMeRxN2UWPjaVaTyXrPrp3v2X7sRS5mP/SvVu7HDTJ96o9/fN87DVs+QmYwlNZ5aLq/mr+xi1zNS2inTuKVPE2VncA26kJ8IPQG5klUhBfRHX/s/bZebMXS2NapUHvYnPvWJJJJYi9iR2ucu81yle+Z3+bv2MamB9rpgWW576X7Z6fOMytZIxZGtU2s6ABfEX+v8SKkY0NepUdtTi7X+wmbszqapIHVZJGD21N8ja4OmXxeB5zOVrdGS3bl4GXaKa1DUdL/ABK1IhgediTYjvadWjw5TipXa7rG2NK+pf8AdG7l2ektJCxVebMWP+B2GU69OmqcVFG+KsrG7NhkQBAEAQBAEAQDzUS4tcjuNZhq4ILefDC1Tf21QHucQ9DY/OVKuDU9czNbhfmQe1cGVUF6bCoenwfMmUp8NktY6+XqQdNkBvHZKlIgVUCk6AtiPjkZzK8ZU/8Akhbx9mQatuaTEnQDztl9ZUzRfIwewhOmfgPuZrzIwewDpYeV/rMXQMtKu6fDl1AOviDcesnCbi/p0JI3Wo1lpmo9LAmJbC+Es2diq2y56ACWp060aee2VXXK131t7WRsSZrhirkEYWXlUUthJz+EAg63FwRnMU26btKya6pu3h156mD1tFM1DibaaJP/ACNQEdhjWwkpx7R37RN99/Yw9eZhr7rcAXqUyDbSqmQ62vIuhK+so/8A0iOVmtvLdb0he9NxyKOpv5jTzETw8oOza8HcjJWNbaNjqDDhAfFay3FwehOWfyhUvqtdeBhozUNz7QyqaYW5y9matIsDfQqSPlfWblhJSdk0/FXJKLLNS/T9qiKz1PZuR7ylVYqedmRrEeQl+PCXvmt3Wv6mzsSc2fgrZsCrVXG4GbgumLuUVrAy6uH0bLMrvxXlcn2aJnde7KWzpgorhW97XY5n/wCRMtU6UaccsVoTSS2NybDIgCAIAgCAIAgCAIAgCAIB4qUVb4lB8QD9ZhxT3QsRu3cPUKrKzKfdFgFNlHXIZSrWwVGq1mWxBwTNHbOEaTYQhKKNQBct0zJyA6d5Vq8IozSUfp835mHTXI9twlQwYQWByu2V7cwBoL+EwuD0FHKr368/byHZokNg3LRo2wILj9xzPqdPKXKGCo0P4R168ySikR+919vtVGj+2n/Uf/8AIP5zlXFR7fEwpco6v583Mn3iTh0bR76WFUDXkw5A9+hmcfw//UfVDSS/DIyjcoe17K6NhcEMOR18jPMzjKnJwmrNFdpowYOdr/bxBhLoRMjVcrkZD92tvnl6Te5Nxvy6/NgYnbQ3y5Gx/wC7SYyc/wDH5MG3sVUo4em1PEL2Ja5F/FbXlqisss0ZRT+dVuZjo7on928V11YCvgZCc2AbEB1yFj6Tp0cXWi/6lmu69/0bY1XzLdu/eVKsL0nDW1A1HiNROlTqwqK8Wb1JPY25sMiAIAgCAIAgCAIAgCAIAgCAIAgCAIBjr1QilmyABJ8pGclGLk+QIjhqkW9pXb4qrZdlGQH50lHAwbzVZbyfkYRNzoGTR3pumlXAFQZjRhqPPp2lbEYWlXtnWxGUU9yub74TIJfZ/wD6c/I8x2PznKxXCWnmofj2NU6fNEVX4errTFRUJJFyoGYPNWQ659JoeArQhnS17t/s1zIOm1qR9HdNZ6ftUpnUhlA0I5FDmOuUjHC1nHPGP49URyu10bZ4WruiVEprcgGw91geYKtaWFgqripJL9PzM9nK10by8HVnpqborkZgggqedsNwf8y2sFJwWyf4/RLsm0a1Hg/baJD0nTENMLEHwzFvWav9FXg7wauFSmtUXfcu0VXp/wBemUqKbMMrN/yUgkWP8zp0JTlH+orP5qb4t21N+biQgCAIAgCAIAgCAIAgCAIAgCAIAgEFxHWLlNmT4qhu3ZRn9r+U52Nm5tUY7swTVGkFUKuQAAHlL8YqMVFcjJ7kgIAgCAIAgCAIAgCAIAgCAIAgCAIAgCAIAgCAIAgCAau8dtWjTLty0HU8gJqrVo0oOTBG8O7GxLbRV/uVNB/tXkPztKmDpSd60935IwicnQMiAIAgCAIAgCAIAgCAIAgCAIAgCAIAgCAIAgCAIAgHmo4UEnQC58BMSkoq7BXdnpttdX2jgiih91T+49T+dpyqaljKmeX8F5/Of4BZJ1gIAgCAIAgCAIAgCAIAgCAIAgCAIAgCAIAgCAIAgCAIAgHxFAFgLDoJhJJWQPsyBAEAQBAEAQBAEAQBAEAQBAEAQBAEAQBAEAQBAEAQBAEAQBAEAQBAEAQBAEAQBAEAQBAEAQBAEA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630364" y="-1622425"/>
            <a:ext cx="3209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3846513"/>
            <a:ext cx="25288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0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3838" y="4581526"/>
            <a:ext cx="1079500" cy="165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4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30725" name="Text Box 2"/>
          <p:cNvSpPr txBox="1">
            <a:spLocks noChangeArrowheads="1"/>
          </p:cNvSpPr>
          <p:nvPr/>
        </p:nvSpPr>
        <p:spPr bwMode="auto">
          <a:xfrm>
            <a:off x="1722439" y="3473450"/>
            <a:ext cx="3025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Cytosine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26" name="AutoShape 4" descr="data:image/jpeg;base64,/9j/4AAQSkZJRgABAQAAAQABAAD/2wCEAAkGBxMTEhQUEhQWFhUXGRgZGBcYGBQaGBYZGBUYHRgYFxYYISggHBolGxgaITEhJSkrMC4uGB8zODMsNygtLisBCgoKDg0OGxAQGywkICQsLDQ0LCwsLCwsLC8sLCwsLCwsLCwsLCwsLCwsLCwsLCwsLCwsLCwsLCwsLCwsLCwsLP/AABEIAOcA2gMBEQACEQEDEQH/xAAbAAEAAgMBAQAAAAAAAAAAAAAABQYDBAcCAf/EADwQAAIBAgMGAwcDAwMDBQAAAAECAAMREiExBAUGQVFhcYGREyIyobHB8AdC0SMz4RRSYoKy8RUkcpLC/8QAGgEBAAIDAQAAAAAAAAAAAAAAAAIEAQMFBv/EADQRAAIBAgQDBwQBAwUBAAAAAAABAgMRBBIhMQVBURNhgaHB0fAicZGxMiNC8RQVM1Lhkv/aAAwDAQACEQMRAD8A7jAEAQBAEAQBAEAQBAEAQBAEAQBAEAQBAEAQBAEAQBAEAQBAEAQBAEAQBAEAQBAEAQBAEAQBAEA+Bhn217RcH2AIAgCAIAgCAIAgCAIAgCAIAgCAIAgCAIAgCAIAgCAIBi2quKaM7aKCx8ALyM5KMXJ8jDdlcrnAe1tVSu7/ABNUufNRpOdwycpxnKW7l6I10ne5aJ0zaIAgCAIAgCAIAgCAIAgCAIAgCAIAgCAIAgCAIAgCAIBV/wBQd4LT2Y07+/VyAHQEFvCc7iVZRpZOb+M1VZWjY0/0ze9OuOjg+RFh/wBs1cJf0SXeRo8y6TrG8QBAEAQBAEAQBAEAQBAEAQBAEAQBAEAQBAEAQBAEA1t5batGk9V74UFzbU9h3murUVODm+Rhuyucw403qtfaEem2KmEFvS7Ajkc7HwnnsdWjVq3i7qyKtSV5aE1+m21U0Bplr1apyUAmwRSbsdBe5lvhcoRvG+suX2J0WloX6dosCAIAgCAIAgCAIAgCAIAgCAIBG7+3p/p0WoVxLjCt1AIOY73tK2KxHYRU7XV9fsRlLLqb9KoGUMpuCAQeoOksRkpK6JHuZAgCAIAgCAIAgFK4z36jCtsuYcYCDybNWK9jacjH4qDjOjz09GaKs1rE54mh6j72nDRWRa/09oBapq1GCqBhBJAxM5sAvXn6idLhkV2jqN2W3izdR3uzps9CWhAEAQBAEAQBAEAQBAEAQBAEAiOK9mNTZaoUXYAMB3Ug/QGVMdTc6EkvliFRXiVzgbfoRWpVmCqtihPLEc19T8jObwzFqKdOb05exqpTtoy9TulgQBAEAQBAEAxbVtKU1L1GCqLXJ0FzYfMyM5xgs0nZGG7bnJeLR/7uq2oLXBByK2UggjsZ5fG37eTKdT+TIllte+mL6X+t5WIEtwjsftdpps1giEOxJsAF0zPU2HrLeCpZ6yvstfniTpq8jrwM9QXT7AEAQBAEAQBAEAQBAEAQBAEA1N7bKatGogJBZTYg2IPLPxmqtDPTcVzRGSurHGqtNlJDAhlOh11sfn9549pq8WUWdF4Z4mQ0qFOq39ViUHl8JbxyHcz0ODx0HCEJv6np7X+5ap1FZJlrnUNwgCAIAgCAVzjtwdkqLcXvTJHMKagF7dLzn8Sf9CS+37NVb+Jyyo11HY2/PSebWhUFUXwjkBc+eX0Akgzb3PsB2ivTpj9x5aBRqfITbQpOrUUF8XMzFZnY7Ui2AA0GU9atC+fYAgCAIAgCAIAgCAIAgCAIAgGHa6ONGS5XECLgkEX5gjmJGcc0XHa5hq6scf3glRKrJVJZgbEkkk+fO4nj6sZxm1PdFGV09TUxlWW3LMHzyMgrrVGNjqW5uJqdet7IDMIpxcma3vqPD7Genw+OhVqZF0/yXI1E3Yn5eNggCAIAgHL/ANQtoYbWbEiyKp7hrmx6/wCJ53iUn27t0SKtV/UVd2uWHXMfWc6xpPlRrtYaDXyFr/nWZsCQ3BWqvWWnSYp7Rgpw5HDck562tcnwljDZ86hB2vYnC97I7TPVF0QBAEAQBAEAQBAEAQBAEAQBAEA5LxTtVRqpXaFXGhw4lFiR+0kXscsx4zyuNqVJVWqiV15lOpdvUh3Y27jMeH59TKiNZv7h20UdpSoxsqtc21tYgj5zfhaipVozfJkoO0rnTOG9+LtdNmC4SrEEXvl+0+Y+hnpMJiliItpWsy3CeZEvLRMQBAMW1VMKOw5KT6C8jJ2i2YZxre2832nC1QD2iqFLD94BNjbkbG08rXrus1KW/wCynKWbU0KS++h5WufBdfkJq5EVuYwb5eZMAtP6e7RbaAqUcTnWozf20HxYVA1PW/MCdHh00qmVK7fPojdS3OqT0BZEAQBAEAQDxWqqoLMQoGpJAA8zMNpK7BVt88cUqZw0B7Z9Lj4Ael9WPYes59fiMIaQ+p+RrlVS2JvcRrmni2kgO2eAAAIOQ6k9bmWqHaON6m75dCUb21JGbyQgCAIAgCAIBQv1Bb31DURmPdqBiCR+5WW2YHyuJweLSSkk4/Z/tFetvsUorbP9v59pyEyueGyLW0IuPM/npM8gyz8Hb6p7KKrVCfeCBVAzJBbPwAPzl/AYmGHUnLnb1N1KajudMRgQCNDmJ6RO5aPUyBAIjiXeybPTU1FJV2wHDa4BVrmx10+crYqvGjFOWz0ITkorU5Ay2awNwcr9RpeeWZTPKj3W8h6nP5CE9QjGqjy5nr4dpkyjo/6a+zwVMFNgww43a3vE3sqgaAW+c7nC3DK8q15v2LFG3Ius6puEAQBAIffHElHZ3SmxxO7KMIt7oJAxN0ErVsXTpSUXu/mpCU1EqHFXGbuxpbMcKXsag+JvA8l76zmYriEpPJTdl1NU6vJFZ3nvStXwLUZiFVVVbmxIUDE3c69TeU6lWdSym9ktPnM1OTZc+BuFWQivtC2Yf20P7erEHTtOlgcE4vtJr7L1N1OnzZep1jeIAgCAIAgCAIBAcZtSFD+qjst8mTDdG5HPlylDiLp9l/UTa7uRrq2tqcxcDVcx+cp5YpmAjI25Z+A+4vabORnkEOa+A+v+ZhoHWOEt6pWoKqm5pLTVj1OAX9DceU9VgqyqU0lySv8AguQd0TktkxAKl+oyYtnW1iVdSw6BlcAntecviqvSXc/3c1VtjmZ08/z7zgFU91VNgB+67H6fW/qJlGeR62aliyyCiwBJsBc8zFruxhHXuF9lpU9nUUmDg3JcaM17EjsLWHhPUYOnCnSSg79/VlyCSWhLS0TEAjdq35Qp1fZM9nws5HQKLm562zt2miWJpxlkb1tci5pOxz3auL6zbT7UfCoYIhJsoIIBYDVuZ9JwpcQqOrnW2tkVnVea5WqlZnZnYlmJvc6kn8vKbbk7s1t3Z8S+i2J5vyHmdPGSS5IwWjhjg417NUIFO9zYgs/gNVHc59p0MNgXU1k9P37G6FNvc6dQohFCrkFAA1OQ7md1JJWRaWhkmQIAgHwsBqZhtIH2ZAgCAIBj2igrqUcAqwsQecjOEZxcZK6Zhq5ybfW7lo1SKdRHF8rEEix0YcjPI4igqU7KSa8/EpzhZ6ETfO+nUfW01IijxU90nsPtYfaSWrM21Lh+m+8lRzQIzqZ37quQt3970E63DK6jLs3z9PjN9KXI6NO6bxAOdfqXRZKyVFJAanhIzzwtex7e8PScLisWqilyat+CvV3uUxv3eR/PIzkmg91dbclABP1+ZMB9Da3fsTV6i06Y1yA6dST0tqZOlSlVmoRMxWZ2R2TYdlWlTSmuigAfz56z1tOChFRXIupWVjPJmSu744pp0nq0R/cSmWU8i9sk8bWMo18bCm5Q5pefQ1yqJaHLWrlmd3Yk5km+pPXxM83JuTuype5gY3GXPMk8h/5+kJGD4tQclv3PP86Sa0Mm7uvdtXanwJhNuWJVA8v4Bm6lRqVnaJJQbOqcMcOU9kTLOowGNvsO156DDYaNGOm/MtQgoom5ZJiAIAgGrvPYVrU2Rueh6EaETTiKEa1Nwlz8u8jKN1Yp53ztOxv7OoMajTFzH/BtfWcFYvE4OfZ1NV39O5mjPKDsyybq4go11JDYSouytYEAanuO86+Gx9Gum07Nbp/NjdGopEojggEEEHQjMHwMuJpq6JnqZAgFG453CgvtCsqXPvAm2I9VPU20Os4fEsEv+WLt1Xt3mirDmUeoOuY5ETimhmKsl1HYgeI5fx5CTTHI3tybUKVVapBIRgbC1zbQecnRqKnUjN8jMXZ3Otbl2721FKmVyM7aXBINvSeqw9VVaamW4yzK5vTcSOc/qVXf26IT7hQEDoxLgm/fK/gJweKzfaKHKyf7K9Z62KdQALKD1sfAa/KctmnmfGa5J0GZPiYMbkzwluhtprgG4Rc3sSPd6X7nL16S1g6DrVLcufzvNlON2deAnqC2QvFW/wAbJTBAxOxyXsNSfp4mU8Xi1QS5tkJzyo5Xt+0+0rPUP7mZ+WhJI+oE83Ulnm5dWVG7u5qFcs8hcX/gDr2kUYR5qXPLCO+viepkjNwioWAZmte1wL274bi8lGzeplM6rw3whs9DDUsalTIhnFsPgnI+Oc9DhsHTp2lu+/2LMaaWpZ5dNggCAIAgCAaG+d1ptFMo+v7W5qev+JWxWGhiIZZeD6EZwUlY5nvHYauzuVcEGxGIaMpyOfMW/wAzytWhUoSyz07+pTcXF6m5uXiKrs6Ogzy90HPC1xmO1tR5zfhcdUoJx3XLufsShUcdC47u4qoPTRnYIWbAQdA1ib3/ANuWs7lDiNKcFKWmtvH2LEaiaJ6dA2Gvt+xJWptTqC6sM/5HcTXVpRqwcJbMw1dWOScQbt/01Y0g4PMXBFwdL3y9Dy5Ty+Kw3Yzy3uVZxtoaCEXscr5EfQ+srIgghIFrZ3z8v/Mw9TBe+BN8XYbNbIBji5lsRPph+k7fC8StKNuTfmWKUv7S7ztm85jx7vBatUrhKvSLKdLMAwwkH1y7zznEa0alS1tY3RWqyuys0v3ntl4nL7n0nPNSPCL10H5aLmDpH6ctei9qYUXF3vcu1s+WQAtYd53uFNdm7Lx6stUdi07btIp03qNoilj5CdKpNQi5PkbG7HIN+72faSrvkbBbDTJmOXr8p5bEYh155n0Kk5ZmRxW9zouhP2+Wk0dxAEsdBhA05W73POStYXChQfeN/Ujx1z8Jjdg6LwXuLZSgrqfam+RZMIUjop5jrczvYHC0Uu0TzPvXoWacI7lxnUNwgCAIAgCAIAgFM413C7f1qRZhqyXY2/5KPqJxOJ4OUv6kLvqvVepoqwe6KOG63/O/MThaFc+VBYEdMx0I/LQCx7i4pqU6lJajXpBQpHa5s3iL27gTp4biE4SipP6dv/fD9G6FRqxft37xp1gxptfCxU9iD9DyM9BSrQq3yPZ2LCknsaPE+402mkfdBqKDgN7Z9Ceh7zTi8NGtDbVbGJRujkNem6EqykEZWOoPj9p5hxs7PcqtGZXxANzvY/Y+Y+hkJIi0bm694vQf2iAY/eAvmBcWvbnkTlNlGs6E863MxlldzsdN7gHqAfWewTurl05ZxrTttbnk1iO4ZRY+oM8vxCNsTLvs/Iq1f5FfXJPFvko/lvlKm5r5GfYaIdlDMqLe2JjkOpkoQzyUb272ErnYt0bNTp0UWkbpYEH/AHXzxees9Zh4QhTUYbfNS7FJLQiuNt606OzujZvUUqq+ORY9AJox1eEKbi93yIzkkjl1BMQFzawBv05n7TzDepU5npAxsEGQ5/cmZinfQxfoe1oIM3Ysei5+rHpJvKt3f7GC68J8P7PUHtMYqW/YARhuMg18z9J2cFhKUlmbv3dPvzLFOnF6l1pUwoCqAAMgALAeAnWSSVkWD3MgQBAEAQBAEAQBAOY8SbsrpUZnVSCbhkUBCO4AyPifWeUx2HqwqOUlp1S0+fcqVItPUhbEarl0zlG5rPFtCNB8uxmeQN7dG9qmzs5p6kc9NQQbc+nmZYw2JnQbceaJxk47HTty7yXaKS1BkTkw6Eajw/kT1GFxCr01NfGWoyzK5Acf7nx0vaoill+PLNl8R0+kpcTw6lT7RLVb9bEKkdLnOKQwvnocj2PK/nznAvdGg2aa528fz5TU9iB1rh7bhWoKwBUZqAdbLkCfET2GErKtSUl9vwXYO6OU73QrUqISfdYgdrMRYdrzy1S6qST5NrzKktzUcfCO1z/1Z+trCRMMn+E9wHaKgZx/TWxboeYUdz9PKXMDhXXnd/xW/sTpwzPuL1xJvcbPSshGMghdPdA1Nu31nbxmJVGFo7vyLE5ZUcx3ttVSsy42LPYAknlbK/ln5medq1ZTeab1KrbZitlZRl1NrHvc5TUr7kW+h6Cj97k9lz+ZymW1/c7/AGMFs4T3DRrDHjVgCLooOIHozN9vWdbA4OFRZ2/Bepup009S97PQVBZFCjoBaduMVFWSLKSWxkkjIgCAIAgCAIAgCAIBi2qkXRlDFCRYMLXHcXkZxcotJ2MNXRznenC+0UyzfGuZLg/NgTe/rPLYjhtek2/5Lr7lWVOSIQYhmLH0+8oXIanj2fMA35jt2kjNjZ3dvGpRZGRrYScuRBtqOhsJtpYidJ3g9jMZNHT90b3pbShKG/JlOo7EdJ6uhiaddfS/ui1GSlsc44v3cKVdlFMopzU3uGB6ZZDtynnMbRVGs1FWXzYrzjZkWhyB56HxH+M5Slua2dC4M2wewamv9xQW0yF74Rfnp856DhVVdg4LdXf5LFJ6WKFvbaTVqF8IVnJuBpiNr2v1NzOJOp2k3Uta5ok7s1yt2JGfTyyz9JC+mph7l73Kr7HsjVqjMWf4EJOFcWhwaAnXwE7eHcsLhXUnu9l9+7zLELwjdlRrbUz2xEtclrE8iSbeZJPnOVKo5tZn8/8ATQ22azEgnS51Y/QXzsJrbk3cwzGCv7iW8P5Mw3rqRLfwluCjXAqF7qvxUwrA36M518uk6+CwVOqlNu66W9TfTpp6l62XZUprhpqFXoB+ZztwhGCtFWRYSS2MrGwuchJmTX/9QpYGqe0TAuRbEMII5E9ZDtIZc11YxdEbV4r2UUTW9pdMRUWBuxGuFTnz10ml4ykoZ76Ec8bXNTdnGlCoj1Kn9FA2FcRuz5XNlUX6aXmunjqcouUtEYVRM+Nx5sV7Y2PgjfeP9wodX+GO1ieV482Qth/qeODL01+Uj/uNG9tfwO1iWXZ66uoZdDmLgg+hzEvRkpK6NidzJMgQBAEAQDT3pu2ntCYKgJGosSCD1mmvQhWjlmRlFSVmc+4j3B/piMONweeAhVHd72Jnm8ZgOw2bfh6leVPKQGE9CPMShZELGQe9qCD16+P8wDc3Ttz0Kodcm5jkbjn2M2UK8qFRTjyMxbi7l12epT3hspDqDVQaA4TitkQeQM79KcMfQtJfUv318Tempx1OeYGpuyOpU6EHUEafneefqQcbxe6NDXIuP6et79e+lhc+BnV4N/Of2XqbaPMqm8aeGs4/2sx9L2Pmbes5lRZZyXe/2amrSJHhHY8ddboGC+8+IkKoHXr4f5lnA089dXV0tX0RmmryPvEO93r1GsxwEgIvQC+fjYk/9Uli8TKvLf6b6env4mZzbdiFZ9QNTrb6DtKJr2FHZyxAVLseWZPoP4mY3btFXZhIuvC3DjLd9qpoFAut2IIt/uQHDa3WdvA4HL9VaK8X6bfksU6f/ZElX4v2aniVQSFXLCAATe1l7am/aW58QowTt/n7Eu1iisbZx1tDYymFARZbC5BvrcjM8uQz0nOlxSrK9lb0NbrMgNr31XqUhSeozAsWa5PvE2tiPQdNBK08TUnHK3p+yDnJqxpVNsYotIN/TUk25XbU9zNblJxUW9ERvpYxEWtiyUaA6ny1Ezla3BjrPi79BawHYATLd9QWfhfhOrtN8eKjTFiDg+PrhJIP1Gcu4XCTqrXRfbc2QptnR9zbgobMLUkGLm5zY+f2E7FHD06S+lePMsRgoknN5IQBAEAQBAEAGAVjenBdKq7OHcM2ZvZh5DUes5lfhkKsnJSabNbpp6lF3juWtRYh6RAubNnYjOxvpOHXw1Sk2mnbyNLi0a1NjzFx4g+hEquxE3Nj2pqbB0axUg+Yv8Q7gkeclTqTpyUoPULTVFh4g2dNtoCvRA9qgBqKPitnp3Fr+E6+IyYul21P+S3Xz5Y3StJXRocHVb7Sl9GDgjlfBb88ZU4dLLiEut/0Qp/yIWrSsxAHPCPUnL0HrKdtbIgTVaq2zKaCGzMp9sed2Ast+WEZHuzS85uhF0lu19T+/Lw/bJ3yqyIB6l8l8z162tylKTTNZIbq3V7VWb2i01S2LFcGx0IABxes30cO6kXLMopdSUY3Jrde+hsyslINUGdmfDrfkq5hdTmTpyl+jjI0I5Kab6Xt6cvElGoorQhN6bzqVmxO5ORyvYZ9tLW5eMp18VUq7s1ubZGtdtL268zaV1dkTA9O2bEC2g18yBJJGbGuzrpmevK/iczaTjbmNDyrHkVXwv8AU5zN+hk39m3DtNT4UY352f1vb5yzDC1Z6pBRbOg8G8Mmkt9po0i4N1a13HjfLzE62FwvZr60r+ZYpwtui3y+bRAEAQBAEAQBAEAwja6dyMa3GR94ZGQ7SPVGLo0q+/8AZ1BOMEgHIXubcvGaJ4yjFN5tjGdEPW41p2OGmScrBiADnnKE+M07PLFsh2qKxvivs1d/arTdHPxnFfkLEKf8cpzcTiqNZ5lFp89fnoa5STI50AYBMTCwsxsM+Yw3Mpzy/wBrv91b3I6cjf3ftr7PUDjI6EH4WHMHp+aSdGrUw9RSS9n3EouzuSGyUkTaqNWn/aqNkOdNrWZG8Li3aXaUIRxFOrD+Lf4dtvYklZ3RH7E4U+2IBwk4AdMeRxN2UWPjaVaTyXrPrp3v2X7sRS5mP/SvVu7HDTJ96o9/fN87DVs+QmYwlNZ5aLq/mr+xi1zNS2inTuKVPE2VncA26kJ8IPQG5klUhBfRHX/s/bZebMXS2NapUHvYnPvWJJJJYi9iR2ucu81yle+Z3+bv2MamB9rpgWW576X7Z6fOMytZIxZGtU2s6ABfEX+v8SKkY0NepUdtTi7X+wmbszqapIHVZJGD21N8ja4OmXxeB5zOVrdGS3bl4GXaKa1DUdL/ABK1IhgediTYjvadWjw5TipXa7rG2NK+pf8AdG7l2ektJCxVebMWP+B2GU69OmqcVFG+KsrG7NhkQBAEAQBAEAQDzUS4tcjuNZhq4ILefDC1Tf21QHucQ9DY/OVKuDU9czNbhfmQe1cGVUF6bCoenwfMmUp8NktY6+XqQdNkBvHZKlIgVUCk6AtiPjkZzK8ZU/8Akhbx9mQatuaTEnQDztl9ZUzRfIwewhOmfgPuZrzIwewDpYeV/rMXQMtKu6fDl1AOviDcesnCbi/p0JI3Wo1lpmo9LAmJbC+Es2diq2y56ACWp060aee2VXXK131t7WRsSZrhirkEYWXlUUthJz+EAg63FwRnMU26btKya6pu3h156mD1tFM1DibaaJP/ACNQEdhjWwkpx7R37RN99/Yw9eZhr7rcAXqUyDbSqmQ62vIuhK+so/8A0iOVmtvLdb0he9NxyKOpv5jTzETw8oOza8HcjJWNbaNjqDDhAfFay3FwehOWfyhUvqtdeBhozUNz7QyqaYW5y9matIsDfQqSPlfWblhJSdk0/FXJKLLNS/T9qiKz1PZuR7ylVYqedmRrEeQl+PCXvmt3Wv6mzsSc2fgrZsCrVXG4GbgumLuUVrAy6uH0bLMrvxXlcn2aJnde7KWzpgorhW97XY5n/wCRMtU6UaccsVoTSS2NybDIgCAIAgCAIAgCAIAgCAIB4qUVb4lB8QD9ZhxT3QsRu3cPUKrKzKfdFgFNlHXIZSrWwVGq1mWxBwTNHbOEaTYQhKKNQBct0zJyA6d5Vq8IozSUfp835mHTXI9twlQwYQWByu2V7cwBoL+EwuD0FHKr368/byHZokNg3LRo2wILj9xzPqdPKXKGCo0P4R168ySikR+919vtVGj+2n/Uf/8AIP5zlXFR7fEwpco6v583Mn3iTh0bR76WFUDXkw5A9+hmcfw//UfVDSS/DIyjcoe17K6NhcEMOR18jPMzjKnJwmrNFdpowYOdr/bxBhLoRMjVcrkZD92tvnl6Te5Nxvy6/NgYnbQ3y5Gx/wC7SYyc/wDH5MG3sVUo4em1PEL2Ja5F/FbXlqisss0ZRT+dVuZjo7on928V11YCvgZCc2AbEB1yFj6Tp0cXWi/6lmu69/0bY1XzLdu/eVKsL0nDW1A1HiNROlTqwqK8Wb1JPY25sMiAIAgCAIAgCAIAgCAIAgCAIAgCAIBjr1QilmyABJ8pGclGLk+QIjhqkW9pXb4qrZdlGQH50lHAwbzVZbyfkYRNzoGTR3pumlXAFQZjRhqPPp2lbEYWlXtnWxGUU9yub74TIJfZ/wD6c/I8x2PznKxXCWnmofj2NU6fNEVX4errTFRUJJFyoGYPNWQ659JoeArQhnS17t/s1zIOm1qR9HdNZ6ftUpnUhlA0I5FDmOuUjHC1nHPGP49URyu10bZ4WruiVEprcgGw91geYKtaWFgqripJL9PzM9nK10by8HVnpqborkZgggqedsNwf8y2sFJwWyf4/RLsm0a1Hg/baJD0nTENMLEHwzFvWav9FXg7wauFSmtUXfcu0VXp/wBemUqKbMMrN/yUgkWP8zp0JTlH+orP5qb4t21N+biQgCAIAgCAIAgCAIAgCAIAgCAIAgEFxHWLlNmT4qhu3ZRn9r+U52Nm5tUY7swTVGkFUKuQAAHlL8YqMVFcjJ7kgIAgCAIAgCAIAgCAIAgCAIAgCAIAgCAIAgCAIAgCAau8dtWjTLty0HU8gJqrVo0oOTBG8O7GxLbRV/uVNB/tXkPztKmDpSd60935IwicnQMiAIAgCAIAgCAIAgCAIAgCAIAgCAIAgCAIAgCAIAgHmo4UEnQC58BMSkoq7BXdnpttdX2jgiih91T+49T+dpyqaljKmeX8F5/Of4BZJ1gIAgCAIAgCAIAgCAIAgCAIAgCAIAgCAIAgCAIAgCAIAgHxFAFgLDoJhJJWQPsyBAEAQBAEAQBAEAQBAEAQBAEAQBAEAQBAEAQBAEAQBAEAQBAEAQBAEAQBAEAQBAEAQBAEAQBAEAQ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30364" y="-1622425"/>
            <a:ext cx="3209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981075"/>
            <a:ext cx="1600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03613" y="2303464"/>
            <a:ext cx="431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5913" y="2636839"/>
            <a:ext cx="431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82889" y="2349500"/>
            <a:ext cx="4333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61444" name="Picture 4" descr="http://karimedalla.files.wordpress.com/2012/11/dna-struc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4221163"/>
            <a:ext cx="34147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rc_mi" descr="http://patentimages.storage.googleapis.com/WO2010120691A2/imgf000002_0001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250950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0826" y="4508501"/>
            <a:ext cx="1223963" cy="936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749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1658939" y="2636838"/>
            <a:ext cx="3025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Methionine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1751" name="AutoShape 4" descr="data:image/jpeg;base64,/9j/4AAQSkZJRgABAQAAAQABAAD/2wCEAAkGBxMTEhQUEhQWFhUXGRgZGBcYGBQaGBYZGBUYHRgYFxYYISggHBolGxgaITEhJSkrMC4uGB8zODMsNygtLisBCgoKDg0OGxAQGywkICQsLDQ0LCwsLCwsLC8sLCwsLCwsLCwsLCwsLCwsLCwsLCwsLCwsLCwsLCwsLCwsLCwsLP/AABEIAOcA2gMBEQACEQEDEQH/xAAbAAEAAgMBAQAAAAAAAAAAAAAABQYDBAcCAf/EADwQAAIBAgMGAwcDAwMDBQAAAAECAAMREiExBAUGQVFhcYGREyIyobHB8AdC0SMz4RRSYoKy8RUkcpLC/8QAGgEBAAIDAQAAAAAAAAAAAAAAAAIEAQMFBv/EADQRAAIBAgQDBwQBAwUBAAAAAAABAgMRBBIhMQVBURNhgaHB0fAicZGxMiNC8RQVM1Lhkv/aAAwDAQACEQMRAD8A7jAEAQBAEAQBAEAQBAEAQBAEAQBAEAQBAEAQBAEAQBAEAQBAEAQBAEAQBAEAQBAEAQBAEAQBAEA+Bhn217RcH2AIAgCAIAgCAIAgCAIAgCAIAgCAIAgCAIAgCAIAgCAIBi2quKaM7aKCx8ALyM5KMXJ8jDdlcrnAe1tVSu7/ABNUufNRpOdwycpxnKW7l6I10ne5aJ0zaIAgCAIAgCAIAgCAIAgCAIAgCAIAgCAIAgCAIAgCAIBV/wBQd4LT2Y07+/VyAHQEFvCc7iVZRpZOb+M1VZWjY0/0ze9OuOjg+RFh/wBs1cJf0SXeRo8y6TrG8QBAEAQBAEAQBAEAQBAEAQBAEAQBAEAQBAEAQBAEA1t5batGk9V74UFzbU9h3murUVODm+Rhuyucw403qtfaEem2KmEFvS7Ajkc7HwnnsdWjVq3i7qyKtSV5aE1+m21U0Bplr1apyUAmwRSbsdBe5lvhcoRvG+suX2J0WloX6dosCAIAgCAIAgCAIAgCAIAgCAIBG7+3p/p0WoVxLjCt1AIOY73tK2KxHYRU7XV9fsRlLLqb9KoGUMpuCAQeoOksRkpK6JHuZAgCAIAgCAIAgFK4z36jCtsuYcYCDybNWK9jacjH4qDjOjz09GaKs1rE54mh6j72nDRWRa/09oBapq1GCqBhBJAxM5sAvXn6idLhkV2jqN2W3izdR3uzps9CWhAEAQBAEAQBAEAQBAEAQBAEAiOK9mNTZaoUXYAMB3Ug/QGVMdTc6EkvliFRXiVzgbfoRWpVmCqtihPLEc19T8jObwzFqKdOb05exqpTtoy9TulgQBAEAQBAEAxbVtKU1L1GCqLXJ0FzYfMyM5xgs0nZGG7bnJeLR/7uq2oLXBByK2UggjsZ5fG37eTKdT+TIllte+mL6X+t5WIEtwjsftdpps1giEOxJsAF0zPU2HrLeCpZ6yvstfniTpq8jrwM9QXT7AEAQBAEAQBAEAQBAEAQBAEA1N7bKatGogJBZTYg2IPLPxmqtDPTcVzRGSurHGqtNlJDAhlOh11sfn9549pq8WUWdF4Z4mQ0qFOq39ViUHl8JbxyHcz0ODx0HCEJv6np7X+5ap1FZJlrnUNwgCAIAgCAVzjtwdkqLcXvTJHMKagF7dLzn8Sf9CS+37NVb+Jyyo11HY2/PSebWhUFUXwjkBc+eX0Akgzb3PsB2ivTpj9x5aBRqfITbQpOrUUF8XMzFZnY7Ui2AA0GU9atC+fYAgCAIAgCAIAgCAIAgCAIAgGHa6ONGS5XECLgkEX5gjmJGcc0XHa5hq6scf3glRKrJVJZgbEkkk+fO4nj6sZxm1PdFGV09TUxlWW3LMHzyMgrrVGNjqW5uJqdet7IDMIpxcma3vqPD7Genw+OhVqZF0/yXI1E3Yn5eNggCAIAgHL/ANQtoYbWbEiyKp7hrmx6/wCJ53iUn27t0SKtV/UVd2uWHXMfWc6xpPlRrtYaDXyFr/nWZsCQ3BWqvWWnSYp7Rgpw5HDck562tcnwljDZ86hB2vYnC97I7TPVF0QBAEAQBAEAQBAEAQBAEAQBAEA5LxTtVRqpXaFXGhw4lFiR+0kXscsx4zyuNqVJVWqiV15lOpdvUh3Y27jMeH59TKiNZv7h20UdpSoxsqtc21tYgj5zfhaipVozfJkoO0rnTOG9+LtdNmC4SrEEXvl+0+Y+hnpMJiliItpWsy3CeZEvLRMQBAMW1VMKOw5KT6C8jJ2i2YZxre2832nC1QD2iqFLD94BNjbkbG08rXrus1KW/wCynKWbU0KS++h5WufBdfkJq5EVuYwb5eZMAtP6e7RbaAqUcTnWozf20HxYVA1PW/MCdHh00qmVK7fPojdS3OqT0BZEAQBAEAQDxWqqoLMQoGpJAA8zMNpK7BVt88cUqZw0B7Z9Lj4Ael9WPYes59fiMIaQ+p+RrlVS2JvcRrmni2kgO2eAAAIOQ6k9bmWqHaON6m75dCUb21JGbyQgCAIAgCAIBQv1Bb31DURmPdqBiCR+5WW2YHyuJweLSSkk4/Z/tFetvsUorbP9v59pyEyueGyLW0IuPM/npM8gyz8Hb6p7KKrVCfeCBVAzJBbPwAPzl/AYmGHUnLnb1N1KajudMRgQCNDmJ6RO5aPUyBAIjiXeybPTU1FJV2wHDa4BVrmx10+crYqvGjFOWz0ITkorU5Ay2awNwcr9RpeeWZTPKj3W8h6nP5CE9QjGqjy5nr4dpkyjo/6a+zwVMFNgww43a3vE3sqgaAW+c7nC3DK8q15v2LFG3Ius6puEAQBAIffHElHZ3SmxxO7KMIt7oJAxN0ErVsXTpSUXu/mpCU1EqHFXGbuxpbMcKXsag+JvA8l76zmYriEpPJTdl1NU6vJFZ3nvStXwLUZiFVVVbmxIUDE3c69TeU6lWdSym9ktPnM1OTZc+BuFWQivtC2Yf20P7erEHTtOlgcE4vtJr7L1N1OnzZep1jeIAgCAIAgCAIBAcZtSFD+qjst8mTDdG5HPlylDiLp9l/UTa7uRrq2tqcxcDVcx+cp5YpmAjI25Z+A+4vabORnkEOa+A+v+ZhoHWOEt6pWoKqm5pLTVj1OAX9DceU9VgqyqU0lySv8AguQd0TktkxAKl+oyYtnW1iVdSw6BlcAntecviqvSXc/3c1VtjmZ08/z7zgFU91VNgB+67H6fW/qJlGeR62aliyyCiwBJsBc8zFruxhHXuF9lpU9nUUmDg3JcaM17EjsLWHhPUYOnCnSSg79/VlyCSWhLS0TEAjdq35Qp1fZM9nws5HQKLm562zt2miWJpxlkb1tci5pOxz3auL6zbT7UfCoYIhJsoIIBYDVuZ9JwpcQqOrnW2tkVnVea5WqlZnZnYlmJvc6kn8vKbbk7s1t3Z8S+i2J5vyHmdPGSS5IwWjhjg417NUIFO9zYgs/gNVHc59p0MNgXU1k9P37G6FNvc6dQohFCrkFAA1OQ7md1JJWRaWhkmQIAgHwsBqZhtIH2ZAgCAIBj2igrqUcAqwsQecjOEZxcZK6Zhq5ybfW7lo1SKdRHF8rEEix0YcjPI4igqU7KSa8/EpzhZ6ETfO+nUfW01IijxU90nsPtYfaSWrM21Lh+m+8lRzQIzqZ37quQt3970E63DK6jLs3z9PjN9KXI6NO6bxAOdfqXRZKyVFJAanhIzzwtex7e8PScLisWqilyat+CvV3uUxv3eR/PIzkmg91dbclABP1+ZMB9Da3fsTV6i06Y1yA6dST0tqZOlSlVmoRMxWZ2R2TYdlWlTSmuigAfz56z1tOChFRXIupWVjPJmSu744pp0nq0R/cSmWU8i9sk8bWMo18bCm5Q5pefQ1yqJaHLWrlmd3Yk5km+pPXxM83JuTuype5gY3GXPMk8h/5+kJGD4tQclv3PP86Sa0Mm7uvdtXanwJhNuWJVA8v4Bm6lRqVnaJJQbOqcMcOU9kTLOowGNvsO156DDYaNGOm/MtQgoom5ZJiAIAgGrvPYVrU2Rueh6EaETTiKEa1Nwlz8u8jKN1Yp53ztOxv7OoMajTFzH/BtfWcFYvE4OfZ1NV39O5mjPKDsyybq4go11JDYSouytYEAanuO86+Gx9Gum07Nbp/NjdGopEojggEEEHQjMHwMuJpq6JnqZAgFG453CgvtCsqXPvAm2I9VPU20Os4fEsEv+WLt1Xt3mirDmUeoOuY5ETimhmKsl1HYgeI5fx5CTTHI3tybUKVVapBIRgbC1zbQecnRqKnUjN8jMXZ3Otbl2721FKmVyM7aXBINvSeqw9VVaamW4yzK5vTcSOc/qVXf26IT7hQEDoxLgm/fK/gJweKzfaKHKyf7K9Z62KdQALKD1sfAa/KctmnmfGa5J0GZPiYMbkzwluhtprgG4Rc3sSPd6X7nL16S1g6DrVLcufzvNlON2deAnqC2QvFW/wAbJTBAxOxyXsNSfp4mU8Xi1QS5tkJzyo5Xt+0+0rPUP7mZ+WhJI+oE83Ulnm5dWVG7u5qFcs8hcX/gDr2kUYR5qXPLCO+viepkjNwioWAZmte1wL274bi8lGzeplM6rw3whs9DDUsalTIhnFsPgnI+Oc9DhsHTp2lu+/2LMaaWpZ5dNggCAIAgCAaG+d1ptFMo+v7W5qev+JWxWGhiIZZeD6EZwUlY5nvHYauzuVcEGxGIaMpyOfMW/wAzytWhUoSyz07+pTcXF6m5uXiKrs6Ogzy90HPC1xmO1tR5zfhcdUoJx3XLufsShUcdC47u4qoPTRnYIWbAQdA1ib3/ANuWs7lDiNKcFKWmtvH2LEaiaJ6dA2Gvt+xJWptTqC6sM/5HcTXVpRqwcJbMw1dWOScQbt/01Y0g4PMXBFwdL3y9Dy5Ty+Kw3Yzy3uVZxtoaCEXscr5EfQ+srIgghIFrZ3z8v/Mw9TBe+BN8XYbNbIBji5lsRPph+k7fC8StKNuTfmWKUv7S7ztm85jx7vBatUrhKvSLKdLMAwwkH1y7zznEa0alS1tY3RWqyuys0v3ntl4nL7n0nPNSPCL10H5aLmDpH6ctei9qYUXF3vcu1s+WQAtYd53uFNdm7Lx6stUdi07btIp03qNoilj5CdKpNQi5PkbG7HIN+72faSrvkbBbDTJmOXr8p5bEYh155n0Kk5ZmRxW9zouhP2+Wk0dxAEsdBhA05W73POStYXChQfeN/Ujx1z8Jjdg6LwXuLZSgrqfam+RZMIUjop5jrczvYHC0Uu0TzPvXoWacI7lxnUNwgCAIAgCAIAgFM413C7f1qRZhqyXY2/5KPqJxOJ4OUv6kLvqvVepoqwe6KOG63/O/MThaFc+VBYEdMx0I/LQCx7i4pqU6lJajXpBQpHa5s3iL27gTp4biE4SipP6dv/fD9G6FRqxft37xp1gxptfCxU9iD9DyM9BSrQq3yPZ2LCknsaPE+402mkfdBqKDgN7Z9Ceh7zTi8NGtDbVbGJRujkNem6EqykEZWOoPj9p5hxs7PcqtGZXxANzvY/Y+Y+hkJIi0bm694vQf2iAY/eAvmBcWvbnkTlNlGs6E863MxlldzsdN7gHqAfWewTurl05ZxrTttbnk1iO4ZRY+oM8vxCNsTLvs/Iq1f5FfXJPFvko/lvlKm5r5GfYaIdlDMqLe2JjkOpkoQzyUb272ErnYt0bNTp0UWkbpYEH/AHXzxees9Zh4QhTUYbfNS7FJLQiuNt606OzujZvUUqq+ORY9AJox1eEKbi93yIzkkjl1BMQFzawBv05n7TzDepU5npAxsEGQ5/cmZinfQxfoe1oIM3Ysei5+rHpJvKt3f7GC68J8P7PUHtMYqW/YARhuMg18z9J2cFhKUlmbv3dPvzLFOnF6l1pUwoCqAAMgALAeAnWSSVkWD3MgQBAEAQBAEAQBAOY8SbsrpUZnVSCbhkUBCO4AyPifWeUx2HqwqOUlp1S0+fcqVItPUhbEarl0zlG5rPFtCNB8uxmeQN7dG9qmzs5p6kc9NQQbc+nmZYw2JnQbceaJxk47HTty7yXaKS1BkTkw6Eajw/kT1GFxCr01NfGWoyzK5Acf7nx0vaoill+PLNl8R0+kpcTw6lT7RLVb9bEKkdLnOKQwvnocj2PK/nznAvdGg2aa528fz5TU9iB1rh7bhWoKwBUZqAdbLkCfET2GErKtSUl9vwXYO6OU73QrUqISfdYgdrMRYdrzy1S6qST5NrzKktzUcfCO1z/1Z+trCRMMn+E9wHaKgZx/TWxboeYUdz9PKXMDhXXnd/xW/sTpwzPuL1xJvcbPSshGMghdPdA1Nu31nbxmJVGFo7vyLE5ZUcx3ttVSsy42LPYAknlbK/ln5medq1ZTeab1KrbZitlZRl1NrHvc5TUr7kW+h6Cj97k9lz+ZymW1/c7/AGMFs4T3DRrDHjVgCLooOIHozN9vWdbA4OFRZ2/Bepup009S97PQVBZFCjoBaduMVFWSLKSWxkkjIgCAIAgCAIAgCAIBi2qkXRlDFCRYMLXHcXkZxcotJ2MNXRznenC+0UyzfGuZLg/NgTe/rPLYjhtek2/5Lr7lWVOSIQYhmLH0+8oXIanj2fMA35jt2kjNjZ3dvGpRZGRrYScuRBtqOhsJtpYidJ3g9jMZNHT90b3pbShKG/JlOo7EdJ6uhiaddfS/ui1GSlsc44v3cKVdlFMopzU3uGB6ZZDtynnMbRVGs1FWXzYrzjZkWhyB56HxH+M5Slua2dC4M2wewamv9xQW0yF74Rfnp856DhVVdg4LdXf5LFJ6WKFvbaTVqF8IVnJuBpiNr2v1NzOJOp2k3Uta5ok7s1yt2JGfTyyz9JC+mph7l73Kr7HsjVqjMWf4EJOFcWhwaAnXwE7eHcsLhXUnu9l9+7zLELwjdlRrbUz2xEtclrE8iSbeZJPnOVKo5tZn8/8ATQ22azEgnS51Y/QXzsJrbk3cwzGCv7iW8P5Mw3rqRLfwluCjXAqF7qvxUwrA36M518uk6+CwVOqlNu66W9TfTpp6l62XZUprhpqFXoB+ZztwhGCtFWRYSS2MrGwuchJmTX/9QpYGqe0TAuRbEMII5E9ZDtIZc11YxdEbV4r2UUTW9pdMRUWBuxGuFTnz10ml4ykoZ76Ec8bXNTdnGlCoj1Kn9FA2FcRuz5XNlUX6aXmunjqcouUtEYVRM+Nx5sV7Y2PgjfeP9wodX+GO1ieV482Qth/qeODL01+Uj/uNG9tfwO1iWXZ66uoZdDmLgg+hzEvRkpK6NidzJMgQBAEAQDT3pu2ntCYKgJGosSCD1mmvQhWjlmRlFSVmc+4j3B/piMONweeAhVHd72Jnm8ZgOw2bfh6leVPKQGE9CPMShZELGQe9qCD16+P8wDc3Ttz0Kodcm5jkbjn2M2UK8qFRTjyMxbi7l12epT3hspDqDVQaA4TitkQeQM79KcMfQtJfUv318Tempx1OeYGpuyOpU6EHUEafneefqQcbxe6NDXIuP6et79e+lhc+BnV4N/Of2XqbaPMqm8aeGs4/2sx9L2Pmbes5lRZZyXe/2amrSJHhHY8ddboGC+8+IkKoHXr4f5lnA089dXV0tX0RmmryPvEO93r1GsxwEgIvQC+fjYk/9Uli8TKvLf6b6env4mZzbdiFZ9QNTrb6DtKJr2FHZyxAVLseWZPoP4mY3btFXZhIuvC3DjLd9qpoFAut2IIt/uQHDa3WdvA4HL9VaK8X6bfksU6f/ZElX4v2aniVQSFXLCAATe1l7am/aW58QowTt/n7Eu1iisbZx1tDYymFARZbC5BvrcjM8uQz0nOlxSrK9lb0NbrMgNr31XqUhSeozAsWa5PvE2tiPQdNBK08TUnHK3p+yDnJqxpVNsYotIN/TUk25XbU9zNblJxUW9ERvpYxEWtiyUaA6ny1Ezla3BjrPi79BawHYATLd9QWfhfhOrtN8eKjTFiDg+PrhJIP1Gcu4XCTqrXRfbc2QptnR9zbgobMLUkGLm5zY+f2E7FHD06S+lePMsRgoknN5IQBAEAQBAEAGAVjenBdKq7OHcM2ZvZh5DUes5lfhkKsnJSabNbpp6lF3juWtRYh6RAubNnYjOxvpOHXw1Sk2mnbyNLi0a1NjzFx4g+hEquxE3Nj2pqbB0axUg+Yv8Q7gkeclTqTpyUoPULTVFh4g2dNtoCvRA9qgBqKPitnp3Fr+E6+IyYul21P+S3Xz5Y3StJXRocHVb7Sl9GDgjlfBb88ZU4dLLiEut/0Qp/yIWrSsxAHPCPUnL0HrKdtbIgTVaq2zKaCGzMp9sed2Ast+WEZHuzS85uhF0lu19T+/Lw/bJ3yqyIB6l8l8z162tylKTTNZIbq3V7VWb2i01S2LFcGx0IABxes30cO6kXLMopdSUY3Jrde+hsyslINUGdmfDrfkq5hdTmTpyl+jjI0I5Kab6Xt6cvElGoorQhN6bzqVmxO5ORyvYZ9tLW5eMp18VUq7s1ubZGtdtL268zaV1dkTA9O2bEC2g18yBJJGbGuzrpmevK/iczaTjbmNDyrHkVXwv8AU5zN+hk39m3DtNT4UY352f1vb5yzDC1Z6pBRbOg8G8Mmkt9po0i4N1a13HjfLzE62FwvZr60r+ZYpwtui3y+bRAEAQBAEAQBAEAwja6dyMa3GR94ZGQ7SPVGLo0q+/8AZ1BOMEgHIXubcvGaJ4yjFN5tjGdEPW41p2OGmScrBiADnnKE+M07PLFsh2qKxvivs1d/arTdHPxnFfkLEKf8cpzcTiqNZ5lFp89fnoa5STI50AYBMTCwsxsM+Yw3Mpzy/wBrv91b3I6cjf3ftr7PUDjI6EH4WHMHp+aSdGrUw9RSS9n3EouzuSGyUkTaqNWn/aqNkOdNrWZG8Li3aXaUIRxFOrD+Lf4dtvYklZ3RH7E4U+2IBwk4AdMeRxN2UWPjaVaTyXrPrp3v2X7sRS5mP/SvVu7HDTJ96o9/fN87DVs+QmYwlNZ5aLq/mr+xi1zNS2inTuKVPE2VncA26kJ8IPQG5klUhBfRHX/s/bZebMXS2NapUHvYnPvWJJJJYi9iR2ucu81yle+Z3+bv2MamB9rpgWW576X7Z6fOMytZIxZGtU2s6ABfEX+v8SKkY0NepUdtTi7X+wmbszqapIHVZJGD21N8ja4OmXxeB5zOVrdGS3bl4GXaKa1DUdL/ABK1IhgediTYjvadWjw5TipXa7rG2NK+pf8AdG7l2ektJCxVebMWP+B2GU69OmqcVFG+KsrG7NhkQBAEAQBAEAQDzUS4tcjuNZhq4ILefDC1Tf21QHucQ9DY/OVKuDU9czNbhfmQe1cGVUF6bCoenwfMmUp8NktY6+XqQdNkBvHZKlIgVUCk6AtiPjkZzK8ZU/8Akhbx9mQatuaTEnQDztl9ZUzRfIwewhOmfgPuZrzIwewDpYeV/rMXQMtKu6fDl1AOviDcesnCbi/p0JI3Wo1lpmo9LAmJbC+Es2diq2y56ACWp060aee2VXXK131t7WRsSZrhirkEYWXlUUthJz+EAg63FwRnMU26btKya6pu3h156mD1tFM1DibaaJP/ACNQEdhjWwkpx7R37RN99/Yw9eZhr7rcAXqUyDbSqmQ62vIuhK+so/8A0iOVmtvLdb0he9NxyKOpv5jTzETw8oOza8HcjJWNbaNjqDDhAfFay3FwehOWfyhUvqtdeBhozUNz7QyqaYW5y9matIsDfQqSPlfWblhJSdk0/FXJKLLNS/T9qiKz1PZuR7ylVYqedmRrEeQl+PCXvmt3Wv6mzsSc2fgrZsCrVXG4GbgumLuUVrAy6uH0bLMrvxXlcn2aJnde7KWzpgorhW97XY5n/wCRMtU6UaccsVoTSS2NybDIgCAIAgCAIAgCAIAgCAIB4qUVb4lB8QD9ZhxT3QsRu3cPUKrKzKfdFgFNlHXIZSrWwVGq1mWxBwTNHbOEaTYQhKKNQBct0zJyA6d5Vq8IozSUfp835mHTXI9twlQwYQWByu2V7cwBoL+EwuD0FHKr368/byHZokNg3LRo2wILj9xzPqdPKXKGCo0P4R168ySikR+919vtVGj+2n/Uf/8AIP5zlXFR7fEwpco6v583Mn3iTh0bR76WFUDXkw5A9+hmcfw//UfVDSS/DIyjcoe17K6NhcEMOR18jPMzjKnJwmrNFdpowYOdr/bxBhLoRMjVcrkZD92tvnl6Te5Nxvy6/NgYnbQ3y5Gx/wC7SYyc/wDH5MG3sVUo4em1PEL2Ja5F/FbXlqisss0ZRT+dVuZjo7on928V11YCvgZCc2AbEB1yFj6Tp0cXWi/6lmu69/0bY1XzLdu/eVKsL0nDW1A1HiNROlTqwqK8Wb1JPY25sMiAIAgCAIAgCAIAgCAIAgCAIAgCAIBjr1QilmyABJ8pGclGLk+QIjhqkW9pXb4qrZdlGQH50lHAwbzVZbyfkYRNzoGTR3pumlXAFQZjRhqPPp2lbEYWlXtnWxGUU9yub74TIJfZ/wD6c/I8x2PznKxXCWnmofj2NU6fNEVX4errTFRUJJFyoGYPNWQ659JoeArQhnS17t/s1zIOm1qR9HdNZ6ftUpnUhlA0I5FDmOuUjHC1nHPGP49URyu10bZ4WruiVEprcgGw91geYKtaWFgqripJL9PzM9nK10by8HVnpqborkZgggqedsNwf8y2sFJwWyf4/RLsm0a1Hg/baJD0nTENMLEHwzFvWav9FXg7wauFSmtUXfcu0VXp/wBemUqKbMMrN/yUgkWP8zp0JTlH+orP5qb4t21N+biQgCAIAgCAIAgCAIAgCAIAgCAIAgEFxHWLlNmT4qhu3ZRn9r+U52Nm5tUY7swTVGkFUKuQAAHlL8YqMVFcjJ7kgIAgCAIAgCAIAgCAIAgCAIAgCAIAgCAIAgCAIAgCAau8dtWjTLty0HU8gJqrVo0oOTBG8O7GxLbRV/uVNB/tXkPztKmDpSd60935IwicnQMiAIAgCAIAgCAIAgCAIAgCAIAgCAIAgCAIAgCAIAgHmo4UEnQC58BMSkoq7BXdnpttdX2jgiih91T+49T+dpyqaljKmeX8F5/Of4BZJ1gIAgCAIAgCAIAgCAIAgCAIAgCAIAgCAIAgCAIAgCAIAgHxFAFgLDoJhJJWQPsyBAEAQBAEAQBAEAQBAEAQBAEAQBAEAQBAEAQBAEAQBAEAQBAEAQBAEAQBAEAQBAEAQBAEAQBAEA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630364" y="-1622425"/>
            <a:ext cx="3209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63900" y="1628775"/>
            <a:ext cx="431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Picture 4" descr="http://upload.wikimedia.org/wikipedia/commons/thumb/c/ce/AminoAcidball.svg/1280px-AminoAcidball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652838"/>
            <a:ext cx="30464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37289" y="5445126"/>
            <a:ext cx="1011237" cy="72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1658939" y="2436813"/>
            <a:ext cx="3025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Glycerol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74" name="AutoShape 4" descr="data:image/jpeg;base64,/9j/4AAQSkZJRgABAQAAAQABAAD/2wCEAAkGBxMTEhQUEhQWFhUXGRgZGBcYGBQaGBYZGBUYHRgYFxYYISggHBolGxgaITEhJSkrMC4uGB8zODMsNygtLisBCgoKDg0OGxAQGywkICQsLDQ0LCwsLCwsLC8sLCwsLCwsLCwsLCwsLCwsLCwsLCwsLCwsLCwsLCwsLCwsLCwsLP/AABEIAOcA2gMBEQACEQEDEQH/xAAbAAEAAgMBAQAAAAAAAAAAAAAABQYDBAcCAf/EADwQAAIBAgMGAwcDAwMDBQAAAAECAAMREiExBAUGQVFhcYGREyIyobHB8AdC0SMz4RRSYoKy8RUkcpLC/8QAGgEBAAIDAQAAAAAAAAAAAAAAAAIEAQMFBv/EADQRAAIBAgQDBwQBAwUBAAAAAAABAgMRBBIhMQVBURNhgaHB0fAicZGxMiNC8RQVM1Lhkv/aAAwDAQACEQMRAD8A7jAEAQBAEAQBAEAQBAEAQBAEAQBAEAQBAEAQBAEAQBAEAQBAEAQBAEAQBAEAQBAEAQBAEAQBAEA+Bhn217RcH2AIAgCAIAgCAIAgCAIAgCAIAgCAIAgCAIAgCAIAgCAIBi2quKaM7aKCx8ALyM5KMXJ8jDdlcrnAe1tVSu7/ABNUufNRpOdwycpxnKW7l6I10ne5aJ0zaIAgCAIAgCAIAgCAIAgCAIAgCAIAgCAIAgCAIAgCAIBV/wBQd4LT2Y07+/VyAHQEFvCc7iVZRpZOb+M1VZWjY0/0ze9OuOjg+RFh/wBs1cJf0SXeRo8y6TrG8QBAEAQBAEAQBAEAQBAEAQBAEAQBAEAQBAEAQBAEA1t5batGk9V74UFzbU9h3murUVODm+Rhuyucw403qtfaEem2KmEFvS7Ajkc7HwnnsdWjVq3i7qyKtSV5aE1+m21U0Bplr1apyUAmwRSbsdBe5lvhcoRvG+suX2J0WloX6dosCAIAgCAIAgCAIAgCAIAgCAIBG7+3p/p0WoVxLjCt1AIOY73tK2KxHYRU7XV9fsRlLLqb9KoGUMpuCAQeoOksRkpK6JHuZAgCAIAgCAIAgFK4z36jCtsuYcYCDybNWK9jacjH4qDjOjz09GaKs1rE54mh6j72nDRWRa/09oBapq1GCqBhBJAxM5sAvXn6idLhkV2jqN2W3izdR3uzps9CWhAEAQBAEAQBAEAQBAEAQBAEAiOK9mNTZaoUXYAMB3Ug/QGVMdTc6EkvliFRXiVzgbfoRWpVmCqtihPLEc19T8jObwzFqKdOb05exqpTtoy9TulgQBAEAQBAEAxbVtKU1L1GCqLXJ0FzYfMyM5xgs0nZGG7bnJeLR/7uq2oLXBByK2UggjsZ5fG37eTKdT+TIllte+mL6X+t5WIEtwjsftdpps1giEOxJsAF0zPU2HrLeCpZ6yvstfniTpq8jrwM9QXT7AEAQBAEAQBAEAQBAEAQBAEA1N7bKatGogJBZTYg2IPLPxmqtDPTcVzRGSurHGqtNlJDAhlOh11sfn9549pq8WUWdF4Z4mQ0qFOq39ViUHl8JbxyHcz0ODx0HCEJv6np7X+5ap1FZJlrnUNwgCAIAgCAVzjtwdkqLcXvTJHMKagF7dLzn8Sf9CS+37NVb+Jyyo11HY2/PSebWhUFUXwjkBc+eX0Akgzb3PsB2ivTpj9x5aBRqfITbQpOrUUF8XMzFZnY7Ui2AA0GU9atC+fYAgCAIAgCAIAgCAIAgCAIAgGHa6ONGS5XECLgkEX5gjmJGcc0XHa5hq6scf3glRKrJVJZgbEkkk+fO4nj6sZxm1PdFGV09TUxlWW3LMHzyMgrrVGNjqW5uJqdet7IDMIpxcma3vqPD7Genw+OhVqZF0/yXI1E3Yn5eNggCAIAgHL/ANQtoYbWbEiyKp7hrmx6/wCJ53iUn27t0SKtV/UVd2uWHXMfWc6xpPlRrtYaDXyFr/nWZsCQ3BWqvWWnSYp7Rgpw5HDck562tcnwljDZ86hB2vYnC97I7TPVF0QBAEAQBAEAQBAEAQBAEAQBAEA5LxTtVRqpXaFXGhw4lFiR+0kXscsx4zyuNqVJVWqiV15lOpdvUh3Y27jMeH59TKiNZv7h20UdpSoxsqtc21tYgj5zfhaipVozfJkoO0rnTOG9+LtdNmC4SrEEXvl+0+Y+hnpMJiliItpWsy3CeZEvLRMQBAMW1VMKOw5KT6C8jJ2i2YZxre2832nC1QD2iqFLD94BNjbkbG08rXrus1KW/wCynKWbU0KS++h5WufBdfkJq5EVuYwb5eZMAtP6e7RbaAqUcTnWozf20HxYVA1PW/MCdHh00qmVK7fPojdS3OqT0BZEAQBAEAQDxWqqoLMQoGpJAA8zMNpK7BVt88cUqZw0B7Z9Lj4Ael9WPYes59fiMIaQ+p+RrlVS2JvcRrmni2kgO2eAAAIOQ6k9bmWqHaON6m75dCUb21JGbyQgCAIAgCAIBQv1Bb31DURmPdqBiCR+5WW2YHyuJweLSSkk4/Z/tFetvsUorbP9v59pyEyueGyLW0IuPM/npM8gyz8Hb6p7KKrVCfeCBVAzJBbPwAPzl/AYmGHUnLnb1N1KajudMRgQCNDmJ6RO5aPUyBAIjiXeybPTU1FJV2wHDa4BVrmx10+crYqvGjFOWz0ITkorU5Ay2awNwcr9RpeeWZTPKj3W8h6nP5CE9QjGqjy5nr4dpkyjo/6a+zwVMFNgww43a3vE3sqgaAW+c7nC3DK8q15v2LFG3Ius6puEAQBAIffHElHZ3SmxxO7KMIt7oJAxN0ErVsXTpSUXu/mpCU1EqHFXGbuxpbMcKXsag+JvA8l76zmYriEpPJTdl1NU6vJFZ3nvStXwLUZiFVVVbmxIUDE3c69TeU6lWdSym9ktPnM1OTZc+BuFWQivtC2Yf20P7erEHTtOlgcE4vtJr7L1N1OnzZep1jeIAgCAIAgCAIBAcZtSFD+qjst8mTDdG5HPlylDiLp9l/UTa7uRrq2tqcxcDVcx+cp5YpmAjI25Z+A+4vabORnkEOa+A+v+ZhoHWOEt6pWoKqm5pLTVj1OAX9DceU9VgqyqU0lySv8AguQd0TktkxAKl+oyYtnW1iVdSw6BlcAntecviqvSXc/3c1VtjmZ08/z7zgFU91VNgB+67H6fW/qJlGeR62aliyyCiwBJsBc8zFruxhHXuF9lpU9nUUmDg3JcaM17EjsLWHhPUYOnCnSSg79/VlyCSWhLS0TEAjdq35Qp1fZM9nws5HQKLm562zt2miWJpxlkb1tci5pOxz3auL6zbT7UfCoYIhJsoIIBYDVuZ9JwpcQqOrnW2tkVnVea5WqlZnZnYlmJvc6kn8vKbbk7s1t3Z8S+i2J5vyHmdPGSS5IwWjhjg417NUIFO9zYgs/gNVHc59p0MNgXU1k9P37G6FNvc6dQohFCrkFAA1OQ7md1JJWRaWhkmQIAgHwsBqZhtIH2ZAgCAIBj2igrqUcAqwsQecjOEZxcZK6Zhq5ybfW7lo1SKdRHF8rEEix0YcjPI4igqU7KSa8/EpzhZ6ETfO+nUfW01IijxU90nsPtYfaSWrM21Lh+m+8lRzQIzqZ37quQt3970E63DK6jLs3z9PjN9KXI6NO6bxAOdfqXRZKyVFJAanhIzzwtex7e8PScLisWqilyat+CvV3uUxv3eR/PIzkmg91dbclABP1+ZMB9Da3fsTV6i06Y1yA6dST0tqZOlSlVmoRMxWZ2R2TYdlWlTSmuigAfz56z1tOChFRXIupWVjPJmSu744pp0nq0R/cSmWU8i9sk8bWMo18bCm5Q5pefQ1yqJaHLWrlmd3Yk5km+pPXxM83JuTuype5gY3GXPMk8h/5+kJGD4tQclv3PP86Sa0Mm7uvdtXanwJhNuWJVA8v4Bm6lRqVnaJJQbOqcMcOU9kTLOowGNvsO156DDYaNGOm/MtQgoom5ZJiAIAgGrvPYVrU2Rueh6EaETTiKEa1Nwlz8u8jKN1Yp53ztOxv7OoMajTFzH/BtfWcFYvE4OfZ1NV39O5mjPKDsyybq4go11JDYSouytYEAanuO86+Gx9Gum07Nbp/NjdGopEojggEEEHQjMHwMuJpq6JnqZAgFG453CgvtCsqXPvAm2I9VPU20Os4fEsEv+WLt1Xt3mirDmUeoOuY5ETimhmKsl1HYgeI5fx5CTTHI3tybUKVVapBIRgbC1zbQecnRqKnUjN8jMXZ3Otbl2721FKmVyM7aXBINvSeqw9VVaamW4yzK5vTcSOc/qVXf26IT7hQEDoxLgm/fK/gJweKzfaKHKyf7K9Z62KdQALKD1sfAa/KctmnmfGa5J0GZPiYMbkzwluhtprgG4Rc3sSPd6X7nL16S1g6DrVLcufzvNlON2deAnqC2QvFW/wAbJTBAxOxyXsNSfp4mU8Xi1QS5tkJzyo5Xt+0+0rPUP7mZ+WhJI+oE83Ulnm5dWVG7u5qFcs8hcX/gDr2kUYR5qXPLCO+viepkjNwioWAZmte1wL274bi8lGzeplM6rw3whs9DDUsalTIhnFsPgnI+Oc9DhsHTp2lu+/2LMaaWpZ5dNggCAIAgCAaG+d1ptFMo+v7W5qev+JWxWGhiIZZeD6EZwUlY5nvHYauzuVcEGxGIaMpyOfMW/wAzytWhUoSyz07+pTcXF6m5uXiKrs6Ogzy90HPC1xmO1tR5zfhcdUoJx3XLufsShUcdC47u4qoPTRnYIWbAQdA1ib3/ANuWs7lDiNKcFKWmtvH2LEaiaJ6dA2Gvt+xJWptTqC6sM/5HcTXVpRqwcJbMw1dWOScQbt/01Y0g4PMXBFwdL3y9Dy5Ty+Kw3Yzy3uVZxtoaCEXscr5EfQ+srIgghIFrZ3z8v/Mw9TBe+BN8XYbNbIBji5lsRPph+k7fC8StKNuTfmWKUv7S7ztm85jx7vBatUrhKvSLKdLMAwwkH1y7zznEa0alS1tY3RWqyuys0v3ntl4nL7n0nPNSPCL10H5aLmDpH6ctei9qYUXF3vcu1s+WQAtYd53uFNdm7Lx6stUdi07btIp03qNoilj5CdKpNQi5PkbG7HIN+72faSrvkbBbDTJmOXr8p5bEYh155n0Kk5ZmRxW9zouhP2+Wk0dxAEsdBhA05W73POStYXChQfeN/Ujx1z8Jjdg6LwXuLZSgrqfam+RZMIUjop5jrczvYHC0Uu0TzPvXoWacI7lxnUNwgCAIAgCAIAgFM413C7f1qRZhqyXY2/5KPqJxOJ4OUv6kLvqvVepoqwe6KOG63/O/MThaFc+VBYEdMx0I/LQCx7i4pqU6lJajXpBQpHa5s3iL27gTp4biE4SipP6dv/fD9G6FRqxft37xp1gxptfCxU9iD9DyM9BSrQq3yPZ2LCknsaPE+402mkfdBqKDgN7Z9Ceh7zTi8NGtDbVbGJRujkNem6EqykEZWOoPj9p5hxs7PcqtGZXxANzvY/Y+Y+hkJIi0bm694vQf2iAY/eAvmBcWvbnkTlNlGs6E863MxlldzsdN7gHqAfWewTurl05ZxrTttbnk1iO4ZRY+oM8vxCNsTLvs/Iq1f5FfXJPFvko/lvlKm5r5GfYaIdlDMqLe2JjkOpkoQzyUb272ErnYt0bNTp0UWkbpYEH/AHXzxees9Zh4QhTUYbfNS7FJLQiuNt606OzujZvUUqq+ORY9AJox1eEKbi93yIzkkjl1BMQFzawBv05n7TzDepU5npAxsEGQ5/cmZinfQxfoe1oIM3Ysei5+rHpJvKt3f7GC68J8P7PUHtMYqW/YARhuMg18z9J2cFhKUlmbv3dPvzLFOnF6l1pUwoCqAAMgALAeAnWSSVkWD3MgQBAEAQBAEAQBAOY8SbsrpUZnVSCbhkUBCO4AyPifWeUx2HqwqOUlp1S0+fcqVItPUhbEarl0zlG5rPFtCNB8uxmeQN7dG9qmzs5p6kc9NQQbc+nmZYw2JnQbceaJxk47HTty7yXaKS1BkTkw6Eajw/kT1GFxCr01NfGWoyzK5Acf7nx0vaoill+PLNl8R0+kpcTw6lT7RLVb9bEKkdLnOKQwvnocj2PK/nznAvdGg2aa528fz5TU9iB1rh7bhWoKwBUZqAdbLkCfET2GErKtSUl9vwXYO6OU73QrUqISfdYgdrMRYdrzy1S6qST5NrzKktzUcfCO1z/1Z+trCRMMn+E9wHaKgZx/TWxboeYUdz9PKXMDhXXnd/xW/sTpwzPuL1xJvcbPSshGMghdPdA1Nu31nbxmJVGFo7vyLE5ZUcx3ttVSsy42LPYAknlbK/ln5medq1ZTeab1KrbZitlZRl1NrHvc5TUr7kW+h6Cj97k9lz+ZymW1/c7/AGMFs4T3DRrDHjVgCLooOIHozN9vWdbA4OFRZ2/Bepup009S97PQVBZFCjoBaduMVFWSLKSWxkkjIgCAIAgCAIAgCAIBi2qkXRlDFCRYMLXHcXkZxcotJ2MNXRznenC+0UyzfGuZLg/NgTe/rPLYjhtek2/5Lr7lWVOSIQYhmLH0+8oXIanj2fMA35jt2kjNjZ3dvGpRZGRrYScuRBtqOhsJtpYidJ3g9jMZNHT90b3pbShKG/JlOo7EdJ6uhiaddfS/ui1GSlsc44v3cKVdlFMopzU3uGB6ZZDtynnMbRVGs1FWXzYrzjZkWhyB56HxH+M5Slua2dC4M2wewamv9xQW0yF74Rfnp856DhVVdg4LdXf5LFJ6WKFvbaTVqF8IVnJuBpiNr2v1NzOJOp2k3Uta5ok7s1yt2JGfTyyz9JC+mph7l73Kr7HsjVqjMWf4EJOFcWhwaAnXwE7eHcsLhXUnu9l9+7zLELwjdlRrbUz2xEtclrE8iSbeZJPnOVKo5tZn8/8ATQ22azEgnS51Y/QXzsJrbk3cwzGCv7iW8P5Mw3rqRLfwluCjXAqF7qvxUwrA36M518uk6+CwVOqlNu66W9TfTpp6l62XZUprhpqFXoB+ZztwhGCtFWRYSS2MrGwuchJmTX/9QpYGqe0TAuRbEMII5E9ZDtIZc11YxdEbV4r2UUTW9pdMRUWBuxGuFTnz10ml4ykoZ76Ec8bXNTdnGlCoj1Kn9FA2FcRuz5XNlUX6aXmunjqcouUtEYVRM+Nx5sV7Y2PgjfeP9wodX+GO1ieV482Qth/qeODL01+Uj/uNG9tfwO1iWXZ66uoZdDmLgg+hzEvRkpK6NidzJMgQBAEAQDT3pu2ntCYKgJGosSCD1mmvQhWjlmRlFSVmc+4j3B/piMONweeAhVHd72Jnm8ZgOw2bfh6leVPKQGE9CPMShZELGQe9qCD16+P8wDc3Ttz0Kodcm5jkbjn2M2UK8qFRTjyMxbi7l12epT3hspDqDVQaA4TitkQeQM79KcMfQtJfUv318Tempx1OeYGpuyOpU6EHUEafneefqQcbxe6NDXIuP6et79e+lhc+BnV4N/Of2XqbaPMqm8aeGs4/2sx9L2Pmbes5lRZZyXe/2amrSJHhHY8ddboGC+8+IkKoHXr4f5lnA089dXV0tX0RmmryPvEO93r1GsxwEgIvQC+fjYk/9Uli8TKvLf6b6env4mZzbdiFZ9QNTrb6DtKJr2FHZyxAVLseWZPoP4mY3btFXZhIuvC3DjLd9qpoFAut2IIt/uQHDa3WdvA4HL9VaK8X6bfksU6f/ZElX4v2aniVQSFXLCAATe1l7am/aW58QowTt/n7Eu1iisbZx1tDYymFARZbC5BvrcjM8uQz0nOlxSrK9lb0NbrMgNr31XqUhSeozAsWa5PvE2tiPQdNBK08TUnHK3p+yDnJqxpVNsYotIN/TUk25XbU9zNblJxUW9ERvpYxEWtiyUaA6ny1Ezla3BjrPi79BawHYATLd9QWfhfhOrtN8eKjTFiDg+PrhJIP1Gcu4XCTqrXRfbc2QptnR9zbgobMLUkGLm5zY+f2E7FHD06S+lePMsRgoknN5IQBAEAQBAEAGAVjenBdKq7OHcM2ZvZh5DUes5lfhkKsnJSabNbpp6lF3juWtRYh6RAubNnYjOxvpOHXw1Sk2mnbyNLi0a1NjzFx4g+hEquxE3Nj2pqbB0axUg+Yv8Q7gkeclTqTpyUoPULTVFh4g2dNtoCvRA9qgBqKPitnp3Fr+E6+IyYul21P+S3Xz5Y3StJXRocHVb7Sl9GDgjlfBb88ZU4dLLiEut/0Qp/yIWrSsxAHPCPUnL0HrKdtbIgTVaq2zKaCGzMp9sed2Ast+WEZHuzS85uhF0lu19T+/Lw/bJ3yqyIB6l8l8z162tylKTTNZIbq3V7VWb2i01S2LFcGx0IABxes30cO6kXLMopdSUY3Jrde+hsyslINUGdmfDrfkq5hdTmTpyl+jjI0I5Kab6Xt6cvElGoorQhN6bzqVmxO5ORyvYZ9tLW5eMp18VUq7s1ubZGtdtL268zaV1dkTA9O2bEC2g18yBJJGbGuzrpmevK/iczaTjbmNDyrHkVXwv8AU5zN+hk39m3DtNT4UY352f1vb5yzDC1Z6pBRbOg8G8Mmkt9po0i4N1a13HjfLzE62FwvZr60r+ZYpwtui3y+bRAEAQBAEAQBAEAwja6dyMa3GR94ZGQ7SPVGLo0q+/8AZ1BOMEgHIXubcvGaJ4yjFN5tjGdEPW41p2OGmScrBiADnnKE+M07PLFsh2qKxvivs1d/arTdHPxnFfkLEKf8cpzcTiqNZ5lFp89fnoa5STI50AYBMTCwsxsM+Yw3Mpzy/wBrv91b3I6cjf3ftr7PUDjI6EH4WHMHp+aSdGrUw9RSS9n3EouzuSGyUkTaqNWn/aqNkOdNrWZG8Li3aXaUIRxFOrD+Lf4dtvYklZ3RH7E4U+2IBwk4AdMeRxN2UWPjaVaTyXrPrp3v2X7sRS5mP/SvVu7HDTJ96o9/fN87DVs+QmYwlNZ5aLq/mr+xi1zNS2inTuKVPE2VncA26kJ8IPQG5klUhBfRHX/s/bZebMXS2NapUHvYnPvWJJJJYi9iR2ucu81yle+Z3+bv2MamB9rpgWW576X7Z6fOMytZIxZGtU2s6ABfEX+v8SKkY0NepUdtTi7X+wmbszqapIHVZJGD21N8ja4OmXxeB5zOVrdGS3bl4GXaKa1DUdL/ABK1IhgediTYjvadWjw5TipXa7rG2NK+pf8AdG7l2ektJCxVebMWP+B2GU69OmqcVFG+KsrG7NhkQBAEAQBAEAQDzUS4tcjuNZhq4ILefDC1Tf21QHucQ9DY/OVKuDU9czNbhfmQe1cGVUF6bCoenwfMmUp8NktY6+XqQdNkBvHZKlIgVUCk6AtiPjkZzK8ZU/8Akhbx9mQatuaTEnQDztl9ZUzRfIwewhOmfgPuZrzIwewDpYeV/rMXQMtKu6fDl1AOviDcesnCbi/p0JI3Wo1lpmo9LAmJbC+Es2diq2y56ACWp060aee2VXXK131t7WRsSZrhirkEYWXlUUthJz+EAg63FwRnMU26btKya6pu3h156mD1tFM1DibaaJP/ACNQEdhjWwkpx7R37RN99/Yw9eZhr7rcAXqUyDbSqmQ62vIuhK+so/8A0iOVmtvLdb0he9NxyKOpv5jTzETw8oOza8HcjJWNbaNjqDDhAfFay3FwehOWfyhUvqtdeBhozUNz7QyqaYW5y9matIsDfQqSPlfWblhJSdk0/FXJKLLNS/T9qiKz1PZuR7ylVYqedmRrEeQl+PCXvmt3Wv6mzsSc2fgrZsCrVXG4GbgumLuUVrAy6uH0bLMrvxXlcn2aJnde7KWzpgorhW97XY5n/wCRMtU6UaccsVoTSS2NybDIgCAIAgCAIAgCAIAgCAIB4qUVb4lB8QD9ZhxT3QsRu3cPUKrKzKfdFgFNlHXIZSrWwVGq1mWxBwTNHbOEaTYQhKKNQBct0zJyA6d5Vq8IozSUfp835mHTXI9twlQwYQWByu2V7cwBoL+EwuD0FHKr368/byHZokNg3LRo2wILj9xzPqdPKXKGCo0P4R168ySikR+919vtVGj+2n/Uf/8AIP5zlXFR7fEwpco6v583Mn3iTh0bR76WFUDXkw5A9+hmcfw//UfVDSS/DIyjcoe17K6NhcEMOR18jPMzjKnJwmrNFdpowYOdr/bxBhLoRMjVcrkZD92tvnl6Te5Nxvy6/NgYnbQ3y5Gx/wC7SYyc/wDH5MG3sVUo4em1PEL2Ja5F/FbXlqisss0ZRT+dVuZjo7on928V11YCvgZCc2AbEB1yFj6Tp0cXWi/6lmu69/0bY1XzLdu/eVKsL0nDW1A1HiNROlTqwqK8Wb1JPY25sMiAIAgCAIAgCAIAgCAIAgCAIAgCAIBjr1QilmyABJ8pGclGLk+QIjhqkW9pXb4qrZdlGQH50lHAwbzVZbyfkYRNzoGTR3pumlXAFQZjRhqPPp2lbEYWlXtnWxGUU9yub74TIJfZ/wD6c/I8x2PznKxXCWnmofj2NU6fNEVX4errTFRUJJFyoGYPNWQ659JoeArQhnS17t/s1zIOm1qR9HdNZ6ftUpnUhlA0I5FDmOuUjHC1nHPGP49URyu10bZ4WruiVEprcgGw91geYKtaWFgqripJL9PzM9nK10by8HVnpqborkZgggqedsNwf8y2sFJwWyf4/RLsm0a1Hg/baJD0nTENMLEHwzFvWav9FXg7wauFSmtUXfcu0VXp/wBemUqKbMMrN/yUgkWP8zp0JTlH+orP5qb4t21N+biQgCAIAgCAIAgCAIAgCAIAgCAIAgEFxHWLlNmT4qhu3ZRn9r+U52Nm5tUY7swTVGkFUKuQAAHlL8YqMVFcjJ7kgIAgCAIAgCAIAgCAIAgCAIAgCAIAgCAIAgCAIAgCAau8dtWjTLty0HU8gJqrVo0oOTBG8O7GxLbRV/uVNB/tXkPztKmDpSd60935IwicnQMiAIAgCAIAgCAIAgCAIAgCAIAgCAIAgCAIAgCAIAgHmo4UEnQC58BMSkoq7BXdnpttdX2jgiih91T+49T+dpyqaljKmeX8F5/Of4BZJ1gIAgCAIAgCAIAgCAIAgCAIAgCAIAgCAIAgCAIAgCAIAgHxFAFgLDoJhJJWQPsyBAEAQBAEAQBAEAQBAEAQBAEAQBAEAQBAEAQBAEAQBAEAQBAEAQBAEAQBAEAQBAEAQBAEAQBAEAQ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30364" y="-1622425"/>
            <a:ext cx="3209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47851" y="3081338"/>
            <a:ext cx="283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No chiral carbon atoms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2776" name="irc_mi" descr="http://www.mpbio.com/images/product-images/molecular-structure/02101820.pn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1196976"/>
            <a:ext cx="2144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http://chemsumer-report.wikispaces.com/file/view/glycerin_bottle.jpg/178494341/179x239/glycerin_bott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4" y="3843338"/>
            <a:ext cx="19907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5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9964" y="4748214"/>
            <a:ext cx="2160587" cy="1417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6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33797" name="Text Box 2"/>
          <p:cNvSpPr txBox="1">
            <a:spLocks noChangeArrowheads="1"/>
          </p:cNvSpPr>
          <p:nvPr/>
        </p:nvSpPr>
        <p:spPr bwMode="auto">
          <a:xfrm>
            <a:off x="1658939" y="3252788"/>
            <a:ext cx="30257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Cholesterol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798" name="AutoShape 4" descr="data:image/jpeg;base64,/9j/4AAQSkZJRgABAQAAAQABAAD/2wCEAAkGBxMTEhQUEhQWFhUXGRgZGBcYGBQaGBYZGBUYHRgYFxYYISggHBolGxgaITEhJSkrMC4uGB8zODMsNygtLisBCgoKDg0OGxAQGywkICQsLDQ0LCwsLCwsLC8sLCwsLCwsLCwsLCwsLCwsLCwsLCwsLCwsLCwsLCwsLCwsLCwsLP/AABEIAOcA2gMBEQACEQEDEQH/xAAbAAEAAgMBAQAAAAAAAAAAAAAABQYDBAcCAf/EADwQAAIBAgMGAwcDAwMDBQAAAAECAAMREiExBAUGQVFhcYGREyIyobHB8AdC0SMz4RRSYoKy8RUkcpLC/8QAGgEBAAIDAQAAAAAAAAAAAAAAAAIEAQMFBv/EADQRAAIBAgQDBwQBAwUBAAAAAAABAgMRBBIhMQVBURNhgaHB0fAicZGxMiNC8RQVM1Lhkv/aAAwDAQACEQMRAD8A7jAEAQBAEAQBAEAQBAEAQBAEAQBAEAQBAEAQBAEAQBAEAQBAEAQBAEAQBAEAQBAEAQBAEAQBAEA+Bhn217RcH2AIAgCAIAgCAIAgCAIAgCAIAgCAIAgCAIAgCAIAgCAIBi2quKaM7aKCx8ALyM5KMXJ8jDdlcrnAe1tVSu7/ABNUufNRpOdwycpxnKW7l6I10ne5aJ0zaIAgCAIAgCAIAgCAIAgCAIAgCAIAgCAIAgCAIAgCAIBV/wBQd4LT2Y07+/VyAHQEFvCc7iVZRpZOb+M1VZWjY0/0ze9OuOjg+RFh/wBs1cJf0SXeRo8y6TrG8QBAEAQBAEAQBAEAQBAEAQBAEAQBAEAQBAEAQBAEA1t5batGk9V74UFzbU9h3murUVODm+Rhuyucw403qtfaEem2KmEFvS7Ajkc7HwnnsdWjVq3i7qyKtSV5aE1+m21U0Bplr1apyUAmwRSbsdBe5lvhcoRvG+suX2J0WloX6dosCAIAgCAIAgCAIAgCAIAgCAIBG7+3p/p0WoVxLjCt1AIOY73tK2KxHYRU7XV9fsRlLLqb9KoGUMpuCAQeoOksRkpK6JHuZAgCAIAgCAIAgFK4z36jCtsuYcYCDybNWK9jacjH4qDjOjz09GaKs1rE54mh6j72nDRWRa/09oBapq1GCqBhBJAxM5sAvXn6idLhkV2jqN2W3izdR3uzps9CWhAEAQBAEAQBAEAQBAEAQBAEAiOK9mNTZaoUXYAMB3Ug/QGVMdTc6EkvliFRXiVzgbfoRWpVmCqtihPLEc19T8jObwzFqKdOb05exqpTtoy9TulgQBAEAQBAEAxbVtKU1L1GCqLXJ0FzYfMyM5xgs0nZGG7bnJeLR/7uq2oLXBByK2UggjsZ5fG37eTKdT+TIllte+mL6X+t5WIEtwjsftdpps1giEOxJsAF0zPU2HrLeCpZ6yvstfniTpq8jrwM9QXT7AEAQBAEAQBAEAQBAEAQBAEA1N7bKatGogJBZTYg2IPLPxmqtDPTcVzRGSurHGqtNlJDAhlOh11sfn9549pq8WUWdF4Z4mQ0qFOq39ViUHl8JbxyHcz0ODx0HCEJv6np7X+5ap1FZJlrnUNwgCAIAgCAVzjtwdkqLcXvTJHMKagF7dLzn8Sf9CS+37NVb+Jyyo11HY2/PSebWhUFUXwjkBc+eX0Akgzb3PsB2ivTpj9x5aBRqfITbQpOrUUF8XMzFZnY7Ui2AA0GU9atC+fYAgCAIAgCAIAgCAIAgCAIAgGHa6ONGS5XECLgkEX5gjmJGcc0XHa5hq6scf3glRKrJVJZgbEkkk+fO4nj6sZxm1PdFGV09TUxlWW3LMHzyMgrrVGNjqW5uJqdet7IDMIpxcma3vqPD7Genw+OhVqZF0/yXI1E3Yn5eNggCAIAgHL/ANQtoYbWbEiyKp7hrmx6/wCJ53iUn27t0SKtV/UVd2uWHXMfWc6xpPlRrtYaDXyFr/nWZsCQ3BWqvWWnSYp7Rgpw5HDck562tcnwljDZ86hB2vYnC97I7TPVF0QBAEAQBAEAQBAEAQBAEAQBAEA5LxTtVRqpXaFXGhw4lFiR+0kXscsx4zyuNqVJVWqiV15lOpdvUh3Y27jMeH59TKiNZv7h20UdpSoxsqtc21tYgj5zfhaipVozfJkoO0rnTOG9+LtdNmC4SrEEXvl+0+Y+hnpMJiliItpWsy3CeZEvLRMQBAMW1VMKOw5KT6C8jJ2i2YZxre2832nC1QD2iqFLD94BNjbkbG08rXrus1KW/wCynKWbU0KS++h5WufBdfkJq5EVuYwb5eZMAtP6e7RbaAqUcTnWozf20HxYVA1PW/MCdHh00qmVK7fPojdS3OqT0BZEAQBAEAQDxWqqoLMQoGpJAA8zMNpK7BVt88cUqZw0B7Z9Lj4Ael9WPYes59fiMIaQ+p+RrlVS2JvcRrmni2kgO2eAAAIOQ6k9bmWqHaON6m75dCUb21JGbyQgCAIAgCAIBQv1Bb31DURmPdqBiCR+5WW2YHyuJweLSSkk4/Z/tFetvsUorbP9v59pyEyueGyLW0IuPM/npM8gyz8Hb6p7KKrVCfeCBVAzJBbPwAPzl/AYmGHUnLnb1N1KajudMRgQCNDmJ6RO5aPUyBAIjiXeybPTU1FJV2wHDa4BVrmx10+crYqvGjFOWz0ITkorU5Ay2awNwcr9RpeeWZTPKj3W8h6nP5CE9QjGqjy5nr4dpkyjo/6a+zwVMFNgww43a3vE3sqgaAW+c7nC3DK8q15v2LFG3Ius6puEAQBAIffHElHZ3SmxxO7KMIt7oJAxN0ErVsXTpSUXu/mpCU1EqHFXGbuxpbMcKXsag+JvA8l76zmYriEpPJTdl1NU6vJFZ3nvStXwLUZiFVVVbmxIUDE3c69TeU6lWdSym9ktPnM1OTZc+BuFWQivtC2Yf20P7erEHTtOlgcE4vtJr7L1N1OnzZep1jeIAgCAIAgCAIBAcZtSFD+qjst8mTDdG5HPlylDiLp9l/UTa7uRrq2tqcxcDVcx+cp5YpmAjI25Z+A+4vabORnkEOa+A+v+ZhoHWOEt6pWoKqm5pLTVj1OAX9DceU9VgqyqU0lySv8AguQd0TktkxAKl+oyYtnW1iVdSw6BlcAntecviqvSXc/3c1VtjmZ08/z7zgFU91VNgB+67H6fW/qJlGeR62aliyyCiwBJsBc8zFruxhHXuF9lpU9nUUmDg3JcaM17EjsLWHhPUYOnCnSSg79/VlyCSWhLS0TEAjdq35Qp1fZM9nws5HQKLm562zt2miWJpxlkb1tci5pOxz3auL6zbT7UfCoYIhJsoIIBYDVuZ9JwpcQqOrnW2tkVnVea5WqlZnZnYlmJvc6kn8vKbbk7s1t3Z8S+i2J5vyHmdPGSS5IwWjhjg417NUIFO9zYgs/gNVHc59p0MNgXU1k9P37G6FNvc6dQohFCrkFAA1OQ7md1JJWRaWhkmQIAgHwsBqZhtIH2ZAgCAIBj2igrqUcAqwsQecjOEZxcZK6Zhq5ybfW7lo1SKdRHF8rEEix0YcjPI4igqU7KSa8/EpzhZ6ETfO+nUfW01IijxU90nsPtYfaSWrM21Lh+m+8lRzQIzqZ37quQt3970E63DK6jLs3z9PjN9KXI6NO6bxAOdfqXRZKyVFJAanhIzzwtex7e8PScLisWqilyat+CvV3uUxv3eR/PIzkmg91dbclABP1+ZMB9Da3fsTV6i06Y1yA6dST0tqZOlSlVmoRMxWZ2R2TYdlWlTSmuigAfz56z1tOChFRXIupWVjPJmSu744pp0nq0R/cSmWU8i9sk8bWMo18bCm5Q5pefQ1yqJaHLWrlmd3Yk5km+pPXxM83JuTuype5gY3GXPMk8h/5+kJGD4tQclv3PP86Sa0Mm7uvdtXanwJhNuWJVA8v4Bm6lRqVnaJJQbOqcMcOU9kTLOowGNvsO156DDYaNGOm/MtQgoom5ZJiAIAgGrvPYVrU2Rueh6EaETTiKEa1Nwlz8u8jKN1Yp53ztOxv7OoMajTFzH/BtfWcFYvE4OfZ1NV39O5mjPKDsyybq4go11JDYSouytYEAanuO86+Gx9Gum07Nbp/NjdGopEojggEEEHQjMHwMuJpq6JnqZAgFG453CgvtCsqXPvAm2I9VPU20Os4fEsEv+WLt1Xt3mirDmUeoOuY5ETimhmKsl1HYgeI5fx5CTTHI3tybUKVVapBIRgbC1zbQecnRqKnUjN8jMXZ3Otbl2721FKmVyM7aXBINvSeqw9VVaamW4yzK5vTcSOc/qVXf26IT7hQEDoxLgm/fK/gJweKzfaKHKyf7K9Z62KdQALKD1sfAa/KctmnmfGa5J0GZPiYMbkzwluhtprgG4Rc3sSPd6X7nL16S1g6DrVLcufzvNlON2deAnqC2QvFW/wAbJTBAxOxyXsNSfp4mU8Xi1QS5tkJzyo5Xt+0+0rPUP7mZ+WhJI+oE83Ulnm5dWVG7u5qFcs8hcX/gDr2kUYR5qXPLCO+viepkjNwioWAZmte1wL274bi8lGzeplM6rw3whs9DDUsalTIhnFsPgnI+Oc9DhsHTp2lu+/2LMaaWpZ5dNggCAIAgCAaG+d1ptFMo+v7W5qev+JWxWGhiIZZeD6EZwUlY5nvHYauzuVcEGxGIaMpyOfMW/wAzytWhUoSyz07+pTcXF6m5uXiKrs6Ogzy90HPC1xmO1tR5zfhcdUoJx3XLufsShUcdC47u4qoPTRnYIWbAQdA1ib3/ANuWs7lDiNKcFKWmtvH2LEaiaJ6dA2Gvt+xJWptTqC6sM/5HcTXVpRqwcJbMw1dWOScQbt/01Y0g4PMXBFwdL3y9Dy5Ty+Kw3Yzy3uVZxtoaCEXscr5EfQ+srIgghIFrZ3z8v/Mw9TBe+BN8XYbNbIBji5lsRPph+k7fC8StKNuTfmWKUv7S7ztm85jx7vBatUrhKvSLKdLMAwwkH1y7zznEa0alS1tY3RWqyuys0v3ntl4nL7n0nPNSPCL10H5aLmDpH6ctei9qYUXF3vcu1s+WQAtYd53uFNdm7Lx6stUdi07btIp03qNoilj5CdKpNQi5PkbG7HIN+72faSrvkbBbDTJmOXr8p5bEYh155n0Kk5ZmRxW9zouhP2+Wk0dxAEsdBhA05W73POStYXChQfeN/Ujx1z8Jjdg6LwXuLZSgrqfam+RZMIUjop5jrczvYHC0Uu0TzPvXoWacI7lxnUNwgCAIAgCAIAgFM413C7f1qRZhqyXY2/5KPqJxOJ4OUv6kLvqvVepoqwe6KOG63/O/MThaFc+VBYEdMx0I/LQCx7i4pqU6lJajXpBQpHa5s3iL27gTp4biE4SipP6dv/fD9G6FRqxft37xp1gxptfCxU9iD9DyM9BSrQq3yPZ2LCknsaPE+402mkfdBqKDgN7Z9Ceh7zTi8NGtDbVbGJRujkNem6EqykEZWOoPj9p5hxs7PcqtGZXxANzvY/Y+Y+hkJIi0bm694vQf2iAY/eAvmBcWvbnkTlNlGs6E863MxlldzsdN7gHqAfWewTurl05ZxrTttbnk1iO4ZRY+oM8vxCNsTLvs/Iq1f5FfXJPFvko/lvlKm5r5GfYaIdlDMqLe2JjkOpkoQzyUb272ErnYt0bNTp0UWkbpYEH/AHXzxees9Zh4QhTUYbfNS7FJLQiuNt606OzujZvUUqq+ORY9AJox1eEKbi93yIzkkjl1BMQFzawBv05n7TzDepU5npAxsEGQ5/cmZinfQxfoe1oIM3Ysei5+rHpJvKt3f7GC68J8P7PUHtMYqW/YARhuMg18z9J2cFhKUlmbv3dPvzLFOnF6l1pUwoCqAAMgALAeAnWSSVkWD3MgQBAEAQBAEAQBAOY8SbsrpUZnVSCbhkUBCO4AyPifWeUx2HqwqOUlp1S0+fcqVItPUhbEarl0zlG5rPFtCNB8uxmeQN7dG9qmzs5p6kc9NQQbc+nmZYw2JnQbceaJxk47HTty7yXaKS1BkTkw6Eajw/kT1GFxCr01NfGWoyzK5Acf7nx0vaoill+PLNl8R0+kpcTw6lT7RLVb9bEKkdLnOKQwvnocj2PK/nznAvdGg2aa528fz5TU9iB1rh7bhWoKwBUZqAdbLkCfET2GErKtSUl9vwXYO6OU73QrUqISfdYgdrMRYdrzy1S6qST5NrzKktzUcfCO1z/1Z+trCRMMn+E9wHaKgZx/TWxboeYUdz9PKXMDhXXnd/xW/sTpwzPuL1xJvcbPSshGMghdPdA1Nu31nbxmJVGFo7vyLE5ZUcx3ttVSsy42LPYAknlbK/ln5medq1ZTeab1KrbZitlZRl1NrHvc5TUr7kW+h6Cj97k9lz+ZymW1/c7/AGMFs4T3DRrDHjVgCLooOIHozN9vWdbA4OFRZ2/Bepup009S97PQVBZFCjoBaduMVFWSLKSWxkkjIgCAIAgCAIAgCAIBi2qkXRlDFCRYMLXHcXkZxcotJ2MNXRznenC+0UyzfGuZLg/NgTe/rPLYjhtek2/5Lr7lWVOSIQYhmLH0+8oXIanj2fMA35jt2kjNjZ3dvGpRZGRrYScuRBtqOhsJtpYidJ3g9jMZNHT90b3pbShKG/JlOo7EdJ6uhiaddfS/ui1GSlsc44v3cKVdlFMopzU3uGB6ZZDtynnMbRVGs1FWXzYrzjZkWhyB56HxH+M5Slua2dC4M2wewamv9xQW0yF74Rfnp856DhVVdg4LdXf5LFJ6WKFvbaTVqF8IVnJuBpiNr2v1NzOJOp2k3Uta5ok7s1yt2JGfTyyz9JC+mph7l73Kr7HsjVqjMWf4EJOFcWhwaAnXwE7eHcsLhXUnu9l9+7zLELwjdlRrbUz2xEtclrE8iSbeZJPnOVKo5tZn8/8ATQ22azEgnS51Y/QXzsJrbk3cwzGCv7iW8P5Mw3rqRLfwluCjXAqF7qvxUwrA36M518uk6+CwVOqlNu66W9TfTpp6l62XZUprhpqFXoB+ZztwhGCtFWRYSS2MrGwuchJmTX/9QpYGqe0TAuRbEMII5E9ZDtIZc11YxdEbV4r2UUTW9pdMRUWBuxGuFTnz10ml4ykoZ76Ec8bXNTdnGlCoj1Kn9FA2FcRuz5XNlUX6aXmunjqcouUtEYVRM+Nx5sV7Y2PgjfeP9wodX+GO1ieV482Qth/qeODL01+Uj/uNG9tfwO1iWXZ66uoZdDmLgg+hzEvRkpK6NidzJMgQBAEAQDT3pu2ntCYKgJGosSCD1mmvQhWjlmRlFSVmc+4j3B/piMONweeAhVHd72Jnm8ZgOw2bfh6leVPKQGE9CPMShZELGQe9qCD16+P8wDc3Ttz0Kodcm5jkbjn2M2UK8qFRTjyMxbi7l12epT3hspDqDVQaA4TitkQeQM79KcMfQtJfUv318Tempx1OeYGpuyOpU6EHUEafneefqQcbxe6NDXIuP6et79e+lhc+BnV4N/Of2XqbaPMqm8aeGs4/2sx9L2Pmbes5lRZZyXe/2amrSJHhHY8ddboGC+8+IkKoHXr4f5lnA089dXV0tX0RmmryPvEO93r1GsxwEgIvQC+fjYk/9Uli8TKvLf6b6env4mZzbdiFZ9QNTrb6DtKJr2FHZyxAVLseWZPoP4mY3btFXZhIuvC3DjLd9qpoFAut2IIt/uQHDa3WdvA4HL9VaK8X6bfksU6f/ZElX4v2aniVQSFXLCAATe1l7am/aW58QowTt/n7Eu1iisbZx1tDYymFARZbC5BvrcjM8uQz0nOlxSrK9lb0NbrMgNr31XqUhSeozAsWa5PvE2tiPQdNBK08TUnHK3p+yDnJqxpVNsYotIN/TUk25XbU9zNblJxUW9ERvpYxEWtiyUaA6ny1Ezla3BjrPi79BawHYATLd9QWfhfhOrtN8eKjTFiDg+PrhJIP1Gcu4XCTqrXRfbc2QptnR9zbgobMLUkGLm5zY+f2E7FHD06S+lePMsRgoknN5IQBAEAQBAEAGAVjenBdKq7OHcM2ZvZh5DUes5lfhkKsnJSabNbpp6lF3juWtRYh6RAubNnYjOxvpOHXw1Sk2mnbyNLi0a1NjzFx4g+hEquxE3Nj2pqbB0axUg+Yv8Q7gkeclTqTpyUoPULTVFh4g2dNtoCvRA9qgBqKPitnp3Fr+E6+IyYul21P+S3Xz5Y3StJXRocHVb7Sl9GDgjlfBb88ZU4dLLiEut/0Qp/yIWrSsxAHPCPUnL0HrKdtbIgTVaq2zKaCGzMp9sed2Ast+WEZHuzS85uhF0lu19T+/Lw/bJ3yqyIB6l8l8z162tylKTTNZIbq3V7VWb2i01S2LFcGx0IABxes30cO6kXLMopdSUY3Jrde+hsyslINUGdmfDrfkq5hdTmTpyl+jjI0I5Kab6Xt6cvElGoorQhN6bzqVmxO5ORyvYZ9tLW5eMp18VUq7s1ubZGtdtL268zaV1dkTA9O2bEC2g18yBJJGbGuzrpmevK/iczaTjbmNDyrHkVXwv8AU5zN+hk39m3DtNT4UY352f1vb5yzDC1Z6pBRbOg8G8Mmkt9po0i4N1a13HjfLzE62FwvZr60r+ZYpwtui3y+bRAEAQBAEAQBAEAwja6dyMa3GR94ZGQ7SPVGLo0q+/8AZ1BOMEgHIXubcvGaJ4yjFN5tjGdEPW41p2OGmScrBiADnnKE+M07PLFsh2qKxvivs1d/arTdHPxnFfkLEKf8cpzcTiqNZ5lFp89fnoa5STI50AYBMTCwsxsM+Yw3Mpzy/wBrv91b3I6cjf3ftr7PUDjI6EH4WHMHp+aSdGrUw9RSS9n3EouzuSGyUkTaqNWn/aqNkOdNrWZG8Li3aXaUIRxFOrD+Lf4dtvYklZ3RH7E4U+2IBwk4AdMeRxN2UWPjaVaTyXrPrp3v2X7sRS5mP/SvVu7HDTJ96o9/fN87DVs+QmYwlNZ5aLq/mr+xi1zNS2inTuKVPE2VncA26kJ8IPQG5klUhBfRHX/s/bZebMXS2NapUHvYnPvWJJJJYi9iR2ucu81yle+Z3+bv2MamB9rpgWW576X7Z6fOMytZIxZGtU2s6ABfEX+v8SKkY0NepUdtTi7X+wmbszqapIHVZJGD21N8ja4OmXxeB5zOVrdGS3bl4GXaKa1DUdL/ABK1IhgediTYjvadWjw5TipXa7rG2NK+pf8AdG7l2ektJCxVebMWP+B2GU69OmqcVFG+KsrG7NhkQBAEAQBAEAQDzUS4tcjuNZhq4ILefDC1Tf21QHucQ9DY/OVKuDU9czNbhfmQe1cGVUF6bCoenwfMmUp8NktY6+XqQdNkBvHZKlIgVUCk6AtiPjkZzK8ZU/8Akhbx9mQatuaTEnQDztl9ZUzRfIwewhOmfgPuZrzIwewDpYeV/rMXQMtKu6fDl1AOviDcesnCbi/p0JI3Wo1lpmo9LAmJbC+Es2diq2y56ACWp060aee2VXXK131t7WRsSZrhirkEYWXlUUthJz+EAg63FwRnMU26btKya6pu3h156mD1tFM1DibaaJP/ACNQEdhjWwkpx7R37RN99/Yw9eZhr7rcAXqUyDbSqmQ62vIuhK+so/8A0iOVmtvLdb0he9NxyKOpv5jTzETw8oOza8HcjJWNbaNjqDDhAfFay3FwehOWfyhUvqtdeBhozUNz7QyqaYW5y9matIsDfQqSPlfWblhJSdk0/FXJKLLNS/T9qiKz1PZuR7ylVYqedmRrEeQl+PCXvmt3Wv6mzsSc2fgrZsCrVXG4GbgumLuUVrAy6uH0bLMrvxXlcn2aJnde7KWzpgorhW97XY5n/wCRMtU6UaccsVoTSS2NybDIgCAIAgCAIAgCAIAgCAIB4qUVb4lB8QD9ZhxT3QsRu3cPUKrKzKfdFgFNlHXIZSrWwVGq1mWxBwTNHbOEaTYQhKKNQBct0zJyA6d5Vq8IozSUfp835mHTXI9twlQwYQWByu2V7cwBoL+EwuD0FHKr368/byHZokNg3LRo2wILj9xzPqdPKXKGCo0P4R168ySikR+919vtVGj+2n/Uf/8AIP5zlXFR7fEwpco6v583Mn3iTh0bR76WFUDXkw5A9+hmcfw//UfVDSS/DIyjcoe17K6NhcEMOR18jPMzjKnJwmrNFdpowYOdr/bxBhLoRMjVcrkZD92tvnl6Te5Nxvy6/NgYnbQ3y5Gx/wC7SYyc/wDH5MG3sVUo4em1PEL2Ja5F/FbXlqisss0ZRT+dVuZjo7on928V11YCvgZCc2AbEB1yFj6Tp0cXWi/6lmu69/0bY1XzLdu/eVKsL0nDW1A1HiNROlTqwqK8Wb1JPY25sMiAIAgCAIAgCAIAgCAIAgCAIAgCAIBjr1QilmyABJ8pGclGLk+QIjhqkW9pXb4qrZdlGQH50lHAwbzVZbyfkYRNzoGTR3pumlXAFQZjRhqPPp2lbEYWlXtnWxGUU9yub74TIJfZ/wD6c/I8x2PznKxXCWnmofj2NU6fNEVX4errTFRUJJFyoGYPNWQ659JoeArQhnS17t/s1zIOm1qR9HdNZ6ftUpnUhlA0I5FDmOuUjHC1nHPGP49URyu10bZ4WruiVEprcgGw91geYKtaWFgqripJL9PzM9nK10by8HVnpqborkZgggqedsNwf8y2sFJwWyf4/RLsm0a1Hg/baJD0nTENMLEHwzFvWav9FXg7wauFSmtUXfcu0VXp/wBemUqKbMMrN/yUgkWP8zp0JTlH+orP5qb4t21N+biQgCAIAgCAIAgCAIAgCAIAgCAIAgEFxHWLlNmT4qhu3ZRn9r+U52Nm5tUY7swTVGkFUKuQAAHlL8YqMVFcjJ7kgIAgCAIAgCAIAgCAIAgCAIAgCAIAgCAIAgCAIAgCAau8dtWjTLty0HU8gJqrVo0oOTBG8O7GxLbRV/uVNB/tXkPztKmDpSd60935IwicnQMiAIAgCAIAgCAIAgCAIAgCAIAgCAIAgCAIAgCAIAgHmo4UEnQC58BMSkoq7BXdnpttdX2jgiih91T+49T+dpyqaljKmeX8F5/Of4BZJ1gIAgCAIAgCAIAgCAIAgCAIAgCAIAgCAIAgCAIAgCAIAgHxFAFgLDoJhJJWQPsyBAEAQBAEAQBAEAQBAEAQBAEAQBAEAQBAEAQBAEAQBAEAQBAEAQBAEAQBAEAQBAEAQBAEAQBAEAQ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30364" y="-1622425"/>
            <a:ext cx="3209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9288" y="2592388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3800" name="Picture 1" descr="http://upload.wikimedia.org/wikipedia/commons/thumb/9/9a/Cholesterol.svg/1280px-Cholestero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836614"/>
            <a:ext cx="35814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95550" y="2349500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1450" y="2232025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00375" y="2349500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16275" y="2205038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16275" y="1916114"/>
            <a:ext cx="431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3613" y="1844675"/>
            <a:ext cx="431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27450" y="1481139"/>
            <a:ext cx="4333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40976" name="Picture 4" descr="http://www.e-medalert.com/new-cholesterol-formula/img/arterie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5"/>
          <a:stretch>
            <a:fillRect/>
          </a:stretch>
        </p:blipFill>
        <p:spPr bwMode="auto">
          <a:xfrm>
            <a:off x="1919288" y="4356100"/>
            <a:ext cx="2914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88164" y="836614"/>
            <a:ext cx="936625" cy="1030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pic>
        <p:nvPicPr>
          <p:cNvPr id="18437" name="irc_mi" descr="http://web.stanford.edu/group/virus/toga/2005/Acetyl_salicylic_acid_chemical_structure_png_files/Acetyl1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093789"/>
            <a:ext cx="20240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2"/>
          <p:cNvSpPr txBox="1">
            <a:spLocks noChangeArrowheads="1"/>
          </p:cNvSpPr>
          <p:nvPr/>
        </p:nvSpPr>
        <p:spPr bwMode="auto">
          <a:xfrm>
            <a:off x="2782888" y="3421064"/>
            <a:ext cx="1052512" cy="401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Aspirin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70076" y="3968750"/>
            <a:ext cx="28797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No chiral carbon atoms</a:t>
            </a:r>
            <a:endParaRPr lang="zh-CN" altLang="zh-CN" sz="20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48133" name="Picture 5" descr="https://encrypted-tbn1.gstatic.com/images?q=tbn:ANd9GcRiVq2CuMVtHFOjGH1QfGK6ry2kjNZQoPmqnVpqUGi1p4RP0GA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4941889"/>
            <a:ext cx="19224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77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12125" y="873125"/>
            <a:ext cx="1512888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40013" y="1916114"/>
            <a:ext cx="431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pic>
        <p:nvPicPr>
          <p:cNvPr id="19462" name="irc_mi" descr="http://upload.wikimedia.org/wikipedia/commons/thumb/f/f0/Aspartame.svg/1280px-Aspartame.svg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877888"/>
            <a:ext cx="330993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2"/>
          <p:cNvSpPr txBox="1">
            <a:spLocks noChangeArrowheads="1"/>
          </p:cNvSpPr>
          <p:nvPr/>
        </p:nvSpPr>
        <p:spPr bwMode="auto">
          <a:xfrm>
            <a:off x="2697164" y="2997200"/>
            <a:ext cx="15144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Aspartame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19513" y="1844675"/>
            <a:ext cx="431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5" name="AutoShape 5" descr="data:image/jpeg;base64,/9j/4AAQSkZJRgABAQAAAQABAAD/2wCEAAkGBxQTEhUUExQUFhUXGB0YFxcYGBgXHBwYHRgdGBgcIBgYHCggHRwmHB4dIjEkJikrLi4uGB8zODMsNygtLisBCgoKDg0OGxAQGy4lHyY0LDAyNzE2LDQyMDg3LC0tNS8yLS4sLDQtMC0sLiwsLCwwLzUtNy4sLCw0NCwwLC00LP/AABEIAMcA/QMBIgACEQEDEQH/xAAcAAACAgMBAQAAAAAAAAAAAAAABQYHAgMECAH/xABPEAABAwEFBAQJBwkGBAcAAAABAgMRAAQFEiExBkFRYRMicYEHCBQykaGxwdEjJEJ0krLwMzQ1UmJygqKzFVNzg9LhJUOTwhZUY2Sj0/H/xAAaAQEAAwEBAQAAAAAAAAAAAAAAAwQFAgEG/8QANhEAAgECAwQHBwIHAAAAAAAAAAECAxEEITEFEkFREyIyYXGBkRShscHR4fEjchUzNEJSovD/2gAMAwEAAhEDEQA/ALxooooAoorlvC3tsoLjqglCdSZ35DIZmgOqioyjbiyq8wuK/gj7xFdTW0aFCQkjtUkeqTQDyik5v9vepA7VgVi5tE2N6P8AqD4UA6oqOq2qb/Y/6g+FdDN/oVvR/wBQfCgHVFLheiZiUT++PhQ5eYG4HsWD7qAY0UgtO1TLX5QLTzgKH8pmnbDwWkKSZCgCDxBEg0BsooooAor4axmgM6K4bferTObrqG50xKAnsGprksm01mdno3QuNYSqPTEUA5orjTeCDvrgtm07DfnFXcmffQDuioq5t5ZQJJc+yPjWqyeEKyuKCU9JJMZpHxoCX0VyptgImcq1/wBpo/WoDuopU5fzCdXAO4+4V02S8G3fya0q7PhQHZRWE1nQBRRRQBRRRQBUe24UjyRxK/pQAOcz7jT9ao1qrNt7+FodShsy2mQI3nKT7h2c6AW3fZWv7tJ7c/bT1hTIAAabka9RPwpXYbPkPTTizWCZwjOesN/ooDei1tj/AJaOQwj4UG8Ej/lp9Ar6mwE7j3yPbWh9qN1AZKvJE5oTlyH43102O+UHMITHYKTuKAJyy/E/jlW2zwcwkSdw/GtAS26Lc24spwAZZSBur7exaSoBTaDI3oHfnFKbtbwrS4Acs+7Q09vqzJWlKuB3cD+BQESvVmzrMdEgHkkJ9kVO7tcSppBTEYREZDIREbo07qhF42RP0Zy/G78ZV0bL3wGnOicVCF5pJyAVvHIH29tATmivgNfaADWuszS++LzbszDj7phttJUo8huHEnQcyKAp3xgb3LT9lS0sBfRrKxAJCSoYDnpMK9FVPZ7/ALSmcL7onXCsp+7RtTfjlttTtoc1cVIH6qRklI7BA9Nc6rN8khYBzUUq7RmPV7KHSi3e3AYC+rQR+cWg9rzn+qudy1uHV109q1n2msAkBOue4VgqhyDjqo89X2lVoS8oHJSh2KPxrJVaKAdWa8XIhLz2X/qOD/uq3PB7eDa7COkb6RxKlpK1KUTMymTO4KFU1ZU5ebHvqyfA3eCEvO2dYnGMaP3kwFDvTB/hNAQG0XzaMUdO7I1lajnv1NWb4C9oVuWpxh5yT0eJoECSZGPOMzA9RqBeEG7egtz6EghIVKZ1KVALBPEySJ5Umuy8V2d1t9ow40oKSd2W48iJB5E0B7FrbSfZq+m7ZZmrS35riZjelWiknmDI7qcUAUUUUAUUUUAp2pdCbK4TvGH0kCqfuloKdJPGrU26ciykZ9ZQA9Z91VfcPn99AT9uxJJJTA4eiq5at1suy0Om2JctFnwpR5Q2JLQJWpHVIgnrGZ4ASYAqyrAeORGs5bpqHbY32qyWxSn1r6BxlOBB6zDqU4haGVIOQcUDiSrLMJByNAP9jtoW7UFth1Dy2sJ6RIjGhQ6qij6CxBSpO4jLIil+0+1fQuqaaQhSk5KUqSAeAA1IGp3Gt+wV1WWx2u1MspBchtxKwoqlhwkoBEwFJVIy1GAnfUZu7Z121qddxJSjpFSpUmVFRJAA11qGtKSsompsylQk5VK/Zj8zvuPaIOuJbeSlM5JUNJ4EHjxqdWRgYDhiYyyn3+yqpvS5lMkwrFhzKgMMZ5HU1aeytp6Vltf6yQT27/WK8pSlnGWp7tCjQW7Ww/ZeXn9zn2DLSEu2YYkutrJW2shUbgUGBKDAMxOYmpNakShXKq/2gtHQXywtJ89KAvmFFSM+6PsirAeOSx+ya7hJu6fAq4qiobk46SV/qKrPZgdY4fgTUd2usATBgRP431J7NEzvpNtkeoO2pCoSu7HwtpCxoUg+quqlWy6gbM3HAj0KINNaA+GqL8Ym/VhTFjSSEFPTORliMlKAeQgntI4Vehrzl4xP6Qa+rp++ugK4uptKnUpVBBkCdJg4Z74p2G8VmUAgJUHPNE5GADkeJqMpMGalK21PoJEpeAHSI0xRmk9tRVMrGhg7ShKKWdn53XxWthXZkytIAzxDLTfT20WNl8qwHA4CQRpnzTv7RShMqPB1J+0R/wB3tpithNpHSNnA8nzhpn27u2uajzT0LGCinGUN1SvnZ6u3J8JIX2qxFMIdAQdEuDzTwCo9uvbSm0NKSopUII3VI2b2Uk9FaU65YiPaND2iuPad9BWnD5wBCsiMt2o7a9hKV7MjxOHo9E6kJZrKz18Hz8Tlsr05HUD0012bvHyW02d6R8k4lR3dSYX/ACFVILGuVZ8IrrLczzqYyy0PDvZgm2sLEfKMZ/wLIHqVVVrYIUAM8Wg58KsTwn2/p2bqf/Xshn94KQFeuokwE9DJCZ6VGZAJGYiDMxmZgUBZPi/XstLtpsSvNCemSNYUFBC47ZSe6rwFeevAaP8Ai72UfN3Mv81uvQgoD7RRRQBRRRQEb28CvJstMYnjoYj+KKq+4R1+/nVo7du4bNvkrEdoBV7qq65Fy5J3maAnT9hS+y4yvFgdQUKjWCIkHjnUU2qsb1laQy5ZvLbtSyhKhI8oaUkEdKCACMt+nZvd37b1tsBLSgl509G2oiQnIqWuIzwoSpXcKjR8FsoTa7HeDqrSeul1SgUrMTPSIzAPGVCgO7wPtWBs2hNjWtxZCFFxeRLSicKSmAEqSqQqJB6pnOB9Rfa7A+/Z1oxNFxS0jRQCjiBB0IiPRTPwa2ptQfK7M2xb21Bu1QkJKtSheEHCAoZ5CCQTpFd+2ez4taQ4ggOpGR3KTqASPSDzqKqm1eOqL+Aq0oycKy6svdyZF3b9YXinEMQIMpnURuJro2a2wbstmS2ULWtJVAEAQVEiVE89wqI2qyLbJStJSRxGXp0os1lW4QltC1k6BKSr2VVdWd7n0MNm4RU2r3i7PX/uY7sNrctl4tLX5ynUmBoEp60DkADVxunrRxBHqqqdnGV2G32cO4MTghSQZKAvJMnQKmO4mrTtaoUntE9lT4fR31MjbLTnBQ7NsvU4mDnSzalacIxCR/uONNG9SOdJtr2yUjCJzk95iasGMO9kFHyVEgCCrThiMTzp3SnZcjyZuI0MxnnJmm1AfDXnPxif0g19XT99dejTXnPxhxN4s/V0/wBRdAVvdFm6R5Cd0yewZn2U3ve3HpyWyAUdWeJnOeI3VwXA4EOk6whZHaBNczCpzJmfbUdryzLiq9Hh0o6t39NPiSZtbVqGfVdG8a5cOI9dcl42N1v5VJhQMKUneNyo57x30pZaJUAnUxEcZqRWG2ug4V4XBMEpUFKTnGYGoqOScNNORfoVqeJX6qal/kuff395hd97odAQ6Bi3SAQT7jS7am0NrUnCZUJCjBHCBnv1po7Z7I6ozhCgYOeAzOeWlLNqg3jQUkYo60Gch5pPOuYbu/kmT4x1fZZKcoy0zWr+4ms6c+2mAV6aX2aVLAAJJyAAJJO4ADU1IV3Da2kY3bNaEI/XU04lI7SU5d9Wj50aXk7ju2xTqy5aG+wLKHgPWfRS4AobiFEFaSc8oyjIQqe//fNZKbPgUNVocBxaBSVIzHEwOyKwtIlAg+ctJ13lQ79eFcybVialBSUr8ETfwHtn+1Hj9HydfGZ6VuNeVX8KofwFIi3vTqGVf1EVfNdEIUUUUAUUUUBHtufzRX7yfbVUXB5/fVrbcrAs0ExKwB6z7Aaqi4j8poNaAmDo+cWOf1nY/e6E+7F6ahtqs9psdrtLl1lSktLCrRYiSRhWkLDiEb0Kk+b1kkEZiphejS+hQ60nG4yoOpTvUAClxIz1LZWBzik2y94sWq+lP2PEpBsUWg4VJHSdIAkEEedhCR3dtAM9nL4atVrbtLIgWmyOpeTvS4w43hBjeA4RO8RSLZ3albHyTkqan+JHZxHL0VPbPssyza12pAwLdbKFoGSZKkkrjco4QDxia570uFhTCWcCQBoQBiBA1xRqd/GTUU4SbTiy/g8RRhGUK0bp28tcxQLUgnHKSgjInSK5bftp0aSizAFWhc3D91O88zl21FbzsLjB6NRJRMgjQns412bPbOPWo9QBKN7itO4aqPZ6RUE6s31UszWw2z8NSj01Se9Hhy8+/uPmzjC7RbWpKlKLgWpRkmEnEok93sq5Lw1rhuK4GrEmGkFa1DrrJAJA9g4AV13iuM93fU1Gm4LPUy9pYyOJqLcXVWSNAnpJ3RpzMGaS7ZqhA13U6T5wP7P+3upFtsqEAxv5cs/xwqYziQbGp+aoyjNU8+uc+VPKS7IOTZUdUpjEM98KPWHI06oANecvGI/SDP1cffXXow1508Yf9INfVx99dAV7cBh2YkpQogdg+E11OuScLmYOaHAOthOhMecOI11pbddp6N1CzoDn2HI+qm94s9EopUMTKpUjOCJ1wq3dmhyqN9ov0s6F1onn58+56X4HIMTTg4pIPIjURyI9tODYUfnDWJX0koG5W/PXI7qUA9IpCUA5AIEmTrOZ7/VXbY1KaUQhxtRmFIJKZPIqAE868ndq/EkwjgpNSV43yfFPu5+HmLlupdOF2Er3ORGfBQ9+orgtLCkKKVCCNRUvcdszivlUhLg1CxhPp0NLNrFtqUjCQVQQqM8ssPvryFS8rWO8TglGk6m+nb1fiuZ33S+bFY27Q3labU4tDbkAlpprCFlBIyWtSoxagJMRNabuv61Nr6RFoeC95UtSweSkrJCxxBmttxt+W2VNkSUi0sOKcs6VHD0qHAOlbBJjGFJCgCc5UK2WbZC3qVgFldQR5ynUltCRvKlqhIA7amMk77+syAorbSEt2izotCUD/lnEMaRyCkrjkQN1KLU6EIQYKglQOWRjEDkc4nTfTe97ShdoDTSgtpqz+ToWJ6+FpRUsDgXCqORFIrSZsyjn56c84zI5x6q5avYlpz3U1zLH8BjuO32hYkBTJIBMkfKI3wKvWqG8X9Pzp7/AP9RFXzXREFFFFAFFFFARfb9wizgBMgrzPDIn16VVtxnr99Wn4QHQLNh3qWI7gVe6qquP8plxoCxbCchWnapxTNjccZPRrKkkqRAJJUAcxqYymtl2qyHDhWy/br6ZhTSOqFuJPEJEgk88hXM77rsT4aUY1ouWl1crX/xFav8AzDv2q+K2gtR1tDv2qnA8H9ny67x/iSP+2tFp2HsyElRW6AM81JAHfhqp0NQ+k/iWAekf9UQR63OLELWpQOsmazsd5PNCG3VoHBKiK6bS3ZUqISpxY4iPaRTC6mbuWQHVvtk7zGH0gGO+ot131Lar01D+VK37fkZ7L33aFWthKn3VJLgBSVEgiDlFWnblSPiI9W6k10bE2RC232lOKKSFJOMFJ4HIZinF4bzrwj4z8KuUYyiusfN7TxFGtUTpKyS5WNaNE949c++o9tu5hSk5a61IWx1Ungo+yo9ts7CU5AyRrB31MZpKtmDNla/d95ppSnZX81a7D7TTagPhrzn4xP6QZ+rj7669GGvOfjEfpBn6uPvroCq6lNx2lLzXQOajzTvgaRzHsqLU0uWz9IoJCsJgkHmNK4qRui3ga0qdVJK98muZ0WmyLYWDuBBSoaGDPceVMnbubtALjasKj5ydRPMbq32K9Erlp6MU4T+qojLuNYP3FhViYWUHgSfbr6ZqBzf92T+JsQwkHFuit+D1je0ovuEIfz6J6cIyB3oP+nlXHa7MptRSrd6ORHKnFsuW0OKleEmIKpHrgZ1ltSwEhkT1gnCTxAiD6ZqVTV0kZ1XCVFTlOaa3bWvq89DtTsw3/ZIvArWXDaeiwAJKAnicpnvjMVwLtzq0hC3XVoGiFLWpI4dVRjdUt8Hd73a3YnbPbrQ9Dy5XZw2VIyjA4laElSViNyhoMjXYi79nZytdtGcx0a/aWalM0iF1vlD7SiCQFpyGpBMHLLdlSy02slBbgAYu+RlUkvZuyItjfkTjjjQKDicThVixjEIgZabuNJ9qWAh91IEfLL+8TQFh+L+fnb2eXQGR/mIq+xVC+L+fnTv+Af6iKvoUAUUUUAUUUUBGtvj80P76ffVT3L5/fVqeENsmzAg5JWCe8FI9ZFVVcx6/fuoCwrvOQ9fZT9nSo9YN1P206GSABmMooD4ExOufEkyfdVc7f3yVulhJIQ35wH0l6meIToOc1ZQIMEZioDs9crbyn7Q6As9M4Ak5gQrUjec6hrJytFGls2dOk5Vqivu6eLIKDWQNT55oBWSQBoIEDsyFSa52EqTCkpUOBAPtqL2XvNL+Pq/Y9/2Ij4Nb+U2+LOtR6NycA3JXE5cAYjtirFvI6a51D9sNn2rOpi0spDag82FJTkkyoZgbj2camF4kTG/X8GpaKlG8XwM3aU6dVxr01be18UfLOPkzyUPhUR28ADaYyiABAg5jv41MbKPk1dtQ3wgEhtInhPt7qmM0mGyZHkrUcD6ZNN6T7JD5o1PA+iTlTigPhrzn4xP6QZ+rj7669GGvOfjE/pBn6uPvroCq6aXLZQ4oIxFORII1kZilYpvcDiQuFGAsFE8J0M/jWuZ9lk2GUXVipaXMrbYVtqhwwCfPiQeJ7eVbPLHmSBIUkjqz1gRxSdR2UyFrU0eitAxoOQXGo5jf7Rzrei6UKSQlUtqEpGuFXFJ9oqF1Musa0MFJzfs7afJuzXjzXeL17UkCOjE8cWXspHbrat1WJZ5AbgOQotVnUHCiJUDhy3ma2XrZQ0pLeqgkFZ/aOcdgEVJGMIvIo18Tia0H0snZZeZJ/BxsG5eS1qxhqztR0jsSZicKQcpjUnIVKdsdg7Mx5CLG6pZtLhb6RxxKkHSDKQAM59lbdnkqXsraE2eS4HT0oR52DpEKVpmR0eo3gGsL6sy3LruJtoEuKUoIA/Wn3a8o5VIUSK33cC7Fbiy4ZUlSOsBAUkwUqAzIyy11BrTt+3Fqd5qB9KamvhhUk3q0EkFQQ0F8jjJA7cJB7xUR8JMi2ZjIoHtI91AS7xfvzt3/AAD/AFEVfgqgvF/I8sd4mzk+hxv41fooAooooAooooCN7fOAWQg/SUAO0Sr2CqjuXzz29ndzq3dvkzY18lJ+9FVDcw6/f+M6AsG70+b3zOnLOJ//AEVImZgZdonMVHLujLFmIz+jl2+j100vO2iy2YuEFYQAImCZIT5xmvG7K51GLlJRWrGKkb99Vpb7wdsFrfQkAtuKLmE5AhRkEHcdR3U/ufbFpxQbbs78kyEpwqj+YQO2u3ay402psE9RxPmkwY4pMajvqKfXV4PNGlhl7LUcMTHqy1+uRDF7SoUZKFjOYBBHPhTaw7dNtDJpxR5lKR76h9pux1CikoJjenrD1VtZua0KSVBlwpSJJiMuw5nuqu6tXQ147P2e+tfL9xIF36/eNqYQUdRLgWGkZ+b1iSoxuETkM+dWXbTiAMETqDuI9VRfwX2Sz9CpxCip45OZQUDUAcjx390VKrZpw5b++rFFPdu+JjbTnDpeihG0Y5fc2WL8mrLefYKhXhAT1ASoAAZCJKlYkjsGUnuqdWNPyXcagvhET1E9tTGaSzY4HyRqTORjkJMCndIdi24sjeeSpUBwBOnv76fUB8VXnPxif0gz9XH3116MNec/GJ/SDP1cffXQFV0wu6z9JlIAAKlE7gNchS+mdzWoNrCjmkyFD9k6/jlXjvbIkoqLqJT0H7b0AM2mCkjqLnIjdnqDzrosd1lsqwuKwKGkZg7iDp6s6T3rYFogpJW19EyThBzjs519u63OKHRJWQqJbOs5ThM7uB3VWcG43izehiYwrblaDuuy+PhfK65GN0WU+Vqx5qRKieegPrmubadgpfUojJQBB7AAfWK6tmXCX14iZKTM6ziE1x39blOrP6iSQkdmRPfXav0nkVKjpew97k2vv5DfwfbcPXa8SgBxpyOkaJgGPNIMdVQ479Dys97wy2YNgsWNYcAOEL6NKEk65okxO4ATWHgg2cs1tuhTdpaSseULg6KScKM0rGYNcDngxfsVvsrjQ8os3Tt4iQMSE4h56dCP2hlxAqcyCCN2ly12xDi3JW68gqUOONOkbgBEcgKYeFD8ukjSIJ5zMc4ChPaKme2NkSdoG0pSAA2hRgRohat3ZUO8JzQStoJAAg5ARwoCSeL+r528P/bn+oir7FUF4v5+eu6Z2dW7PJxvfwq/hQBRRRQBRRRQEe28HzJztT94VUFzefOmfp9dXDtwPmbnan7wqnbljpDl2576An93K0z/AAREeutPhBcJszTaMy86lIGUEgEj1wK2XevzZI9PPIa8fbWG2T/RrsK1zhRaJUqIEaz2xmajq9llzAf1EXyu/RNj24LkRZGghIlR/KLylSvhwHCum3HqmOyu1wmJEH8ceFcVv0nl6uHprtJJWRWqTlOTlJ5sg1sVK+cwPhUr2fEgRO48e0VE7WvrKSDIOZ6umY3nQc6lmz+YOQg7hpmd3KvTgRXg35BebTiOq1aMlpGklWFXrKVcs6l9rbUHCouEp0DeEQOYVEknfmRyFQfwo2oF2ztpVJQFKOckEqAAP2T6KsG0pJIHGoafakkaOMTdGlUlq016PI7GEwgDlUA8IKoQnSZGZ3ZzVgq0PZVe+EBMpQDxEbt8CpjOJPsMn5ok4iZJMcM9Pf31IaQ7Fz5I3iEax2YjT6gPhrzn4xP6QZ+rj7669GGvOfjEfpBr6un766ArOx2bGqMQSACSdYA1pkm6VJWUrUAkJK8QBMpG8DjyrmuGC6Eq0WlSPSMvXXRZbUtpwByTglBBz6uhAndv9FcSbvZFylCluKU1q7X+vx8hxdNpCG1QrpEpIMAEKSk6yk7t+R41uatNkCsYLYVrOY9XGuO8LEUoSqzjqTiJSSVSPNP7ozpcGenCinJxIkgCAsaE/vceNQbkZZ3NWWJq0N2k4ptaXzXPqvXQysVrHlmJOSVqI7lf7xSl10+adxPdnn66MeFQUNxB9Gdbr1bh1caE4h2KGL31YSszGnNzp582/X8Fr+D3aWys3HamXLQhD6i9gQTCiVNgJjtNY7C+Fl1jC1bcTzWgd1dR25/KD+bmaqFg50xYVNdFcup11u1305aGXAtpuyJViScpMJAOXAqkZeqoJ4UlfKN9/uqXeB2w4LHan1kBTiw02FEAHACrLeZKogfq1C/CUo9IgGCRMxIGu4E0BKPF+Hzt3/AP9RFX5VB+L9+du/4B/qIq/KAKKKKAKKKKAQbcJmxucik/zAVTdzZrMAkzMb+7dVzbbKHkbsxnhieOIVTFyq654zrQE+u0ZjPIiMxygjXPv411bZ3at+yrwwrAOkSIOKU5KHOUk5Ru55cN3qzHcdOGcx8KmViUSkERB57o1HPkeFeSjvKxJRqulNTXArbZnbtTKUtvguIAhK0nrJHMHJQHce2pM7tZZHE5PJGWisSTPeIqObabGLbUp6zpKmjJUgDNHGBvT2adlQmqfSTp5M+lWBwmMXSwdm9bfNEqtN6NhZKVjeJBkFPCAKYM7atsIIaSXF7p6qRzO89gFQMCt1ms63FBCElSzokCSaPESeSPYbGw8HvSbaQ5uZDlttzeMlSlrxLPBKesewQIHaKudLUr5DPsOlR3YXZbyRBccgvLGcZ4E/qg8eJ+FSttOp41PRg4q71Zj7UxMK1RRp9mKsjG0GEqjgeVVz4QXApAwnEEnrEGYKSEkHPWSKsS2mEHuHrqufCIPk8oCUmeGalaAb95NTGaTHYdqLG2ZJxSrWd5qQUg2HnyNskzOKOzEf8Af00/oD4a85+MT+kGfq4++uvRhrzn4xP6QZ+rj766Aq1tZBBGoMipXbbKLS2l5vz46w4xqO0esVEqcXDeRaOclB84e8c6jmnqtUXsFVppulV7Evc+DNt2XspnI5o3pORHGOB5U9Zvaz5qxJSd8iD7M6xt11tvjGggKP0hoe0fg0gtN0uo1QVDinP2Z1D+nU7mae9jcErRW/Dg9fx8DgvFaVOKUkdUqJHYTW+8kyhhfFBSf4VEeyKwau5xxQCUK7SCB66ZbTthCWWx9FJ93tM1M2t5JGXGjOVKpVkrLL1v+RQyUgHeo5DOI5xHvrc2SkEx7642POFSnZG7+mtTSIxJCgpQOQKUkEieeQ76kKRfmy90CzXaywUnpA10i8jGJwlSszlMmImYFUf4SV/OI4D2k16KvN6GwJbGpI0MapAGLX8RnXmvbxzFaXP2SE+qgJt4v5+eO/4Cv6jdX7VAeL6Pnjv+Ar+oir/FAFFFFAFFFFAINuG5sbmQMQf5gPTnVM3KPlDp2Vde2KSbG8Egk4ZgcAQT6hVH3S8kLViVG8GPbyoCwbsV1hu9I7/xzqY2OAI0BgaHU5e6Kr677UJBxZaTEwfxu31NLuvBOAErSCEyrMATAzk6D1UA6KPTUYvu4mHQVOtNdIc5TKDE8jJjjUiU9mIOUTug9+vopHeFrVCyUoCZKQZ63VJ1HDeDzrxpPU7hUlB3i2vAre03S2FkJBImIkzO/SppsfZ0InAkJJ1iJPf8ajVoWA5iEgjQ8TPDdTq5LUATOYPHnxrxQitEdzxFWorTk2T2ziOrKjOk/GuiYrhsLpKQSInTOcq3KcrohMLwcMACJ1Hbu9tV/wCEnNAjcc+yphb7zbQvrLSIG8jtqvdu75adgJUFHl20BYOwP5k1/F39Y51IqR7FMqRY2UrSUqgkg5HNROm6nlAfDXnLxiD/AMRa+rp++uvRpqh/GBuB5doYtCEyjo+jJ0AUFEgTzBoCl66GNK2OXU8nVtfcJ9lZt2J0atOj+BXwoDosNvW0eqct6ToadWfaNs+clSTy6w+NR0pI1Ch2gj3VoIA31HOlGWpdw20cRh1aEsuTJXadpWkjq4lHhEes1FLfbFOrK1ancNANwrU6RWE0hSjDQYraFbEq03lyRsYHWFWn4N7BgAcV5zmY/c3enM+iq3uWzhx5AWoJRPWJMCOHfpVmM3uhuClSYGuHMDcBIyGQy7KkKRblvsDRYKilGYKlSJz1mTXmK+Xca3Fz5zhUOQJkeqrXvTbTHY3kJK1rWkpbCG1ZYhh1AzgGZqrzc9ocEJs72u9BT96KAn/i+k+WuiMvJzn/AJjdegRVM+BLZa0Wd9x95GBJawDMEyVpVu5Jq5RQH2iiigCiiigPihNQ7aPwe2a0YlNpDTpzlI6pPNGnog1MqKA85Wu6S04ptRWlaCQRJ1B1z3cKGUOJ8154cM6v68LmYf8AyrSFncSkT6daUubD2M6NqT+6tY9poCoWbU8jR93vk+01mbzf/vVd4q1VbA2Y6KeH8ST7UmtR8HzH96//APH/APXQFY/2k6dVn7IPtoFtd3OqHYkCrPT4P2P71/0t/wCitidg2P7x/wC0j/RQFYu3naVD86tQ4BKiB6q5iHVav2tX+aqrbGw9n3qeP8Q9ya2s7F2QaoUr95xZ9UxQFNN3NjWlMLUtZAGJZUSdBVs7NbB2azYVKSHXRniUJCT+ynTvMmpDYbqZZ/JNIRzCQD6da7aA+AV9oooD4a532ErSUrSlSSIKVAEEcwcjXQaxw0BWW2+yCGALRZkEDFC0CSADoobwN0aZjSuzZq1pWgSgEgaA5eirBw1zru5smS2gnjhE+mKAjr9mbUM2x6E+8VG7xsTEmWv5RVhLuho/RjsKh7DXMvZxg6pP21/GgKttd22aDDcfwj4Uqs91NYvNB5FNXIdlrOfoH7SvjXxvZWzDRB+0r40BDbFdtnCR8in7Ca6EXeydGo/hSKmabjaH0T9pXxrai62x9Aekn30BDrS00gQG847Oyu+4dn0q+UdQM/NT7zUnTYkDMITPYK3YaA1tNBIhIAHACBW+sMNZ0AUUUUAUUUUAUUUUAUUUUAUUUUAUUUUAUUUUAUUUUAUUUUAUUUUAUUUUAUUUUAUUUUAUUUUAUUUUAUUUUAUUUUB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630363" y="-1439863"/>
            <a:ext cx="3810000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005264"/>
            <a:ext cx="2722562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32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2401" y="1700214"/>
            <a:ext cx="1008063" cy="693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95476" y="3052763"/>
            <a:ext cx="283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No chiral carbon atoms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pic>
        <p:nvPicPr>
          <p:cNvPr id="20486" name="irc_mi" descr="http://upload.wikimedia.org/wikipedia/commons/9/98/Chloroacetic-acid-2D-skeletal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971551"/>
            <a:ext cx="25511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2"/>
          <p:cNvSpPr txBox="1">
            <a:spLocks noChangeArrowheads="1"/>
          </p:cNvSpPr>
          <p:nvPr/>
        </p:nvSpPr>
        <p:spPr bwMode="auto">
          <a:xfrm>
            <a:off x="2135189" y="2393950"/>
            <a:ext cx="2478087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Chloroethanoic acid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02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11900" y="1700214"/>
            <a:ext cx="1079500" cy="7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1851025"/>
            <a:ext cx="43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21510" name="Text Box 2"/>
          <p:cNvSpPr txBox="1">
            <a:spLocks noChangeArrowheads="1"/>
          </p:cNvSpPr>
          <p:nvPr/>
        </p:nvSpPr>
        <p:spPr bwMode="auto">
          <a:xfrm>
            <a:off x="1919289" y="2997200"/>
            <a:ext cx="2808287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2,3-dimethyl pentane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511" name="irc_mi" descr="http://wtt-pro.nist.gov/wtt-pro/image.png?cmp=2.3-dimethylpentan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9" y="1328739"/>
            <a:ext cx="19573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91401" y="1773238"/>
            <a:ext cx="1008063" cy="692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95476" y="3052763"/>
            <a:ext cx="283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No chiral carbon atoms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22534" name="Text Box 2"/>
          <p:cNvSpPr txBox="1">
            <a:spLocks noChangeArrowheads="1"/>
          </p:cNvSpPr>
          <p:nvPr/>
        </p:nvSpPr>
        <p:spPr bwMode="auto">
          <a:xfrm>
            <a:off x="1917700" y="2393950"/>
            <a:ext cx="24765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Propene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2535" name="irc_mi" descr="http://www.essentialchemicalindustry.org/images/stories/630_Polypropene/PolyPropene_03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9" y="1046164"/>
            <a:ext cx="2141537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4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56589" y="1851025"/>
            <a:ext cx="1368425" cy="865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1920875" y="2797175"/>
            <a:ext cx="2808288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Thirosine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3558" name="irc_mi" descr="http://0.tqn.com/d/chemistry/1/7/E/R/1/Tyrosine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1120775"/>
            <a:ext cx="28622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9513" y="1511300"/>
            <a:ext cx="431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3252" name="Picture 4" descr="http://upload.wikimedia.org/wikipedia/commons/thumb/c/ce/AminoAcidball.svg/1280px-AminoAcidbal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3563938"/>
            <a:ext cx="304641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1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3838" y="2359025"/>
            <a:ext cx="1008062" cy="132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47851" y="3389313"/>
            <a:ext cx="283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No chiral carbon atoms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581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24582" name="Text Box 2"/>
          <p:cNvSpPr txBox="1">
            <a:spLocks noChangeArrowheads="1"/>
          </p:cNvSpPr>
          <p:nvPr/>
        </p:nvSpPr>
        <p:spPr bwMode="auto">
          <a:xfrm>
            <a:off x="1847850" y="2997200"/>
            <a:ext cx="24765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Binol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4583" name="irc_mi" descr="http://upload.wikimedia.org/wikipedia/commons/4/4d/BINOL-2D-skeletal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947738"/>
            <a:ext cx="20256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1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rc_mi" descr="http://www.drugfuture.com/Pharmacopoeia/usp32/pub/data/images/v32270/cas-50-35-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928689"/>
            <a:ext cx="330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36613"/>
            <a:ext cx="4602163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27801" y="2492375"/>
            <a:ext cx="1655763" cy="1081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5" name="Title 1"/>
          <p:cNvSpPr>
            <a:spLocks noGrp="1"/>
          </p:cNvSpPr>
          <p:nvPr>
            <p:ph type="title"/>
          </p:nvPr>
        </p:nvSpPr>
        <p:spPr>
          <a:xfrm>
            <a:off x="1703388" y="144464"/>
            <a:ext cx="8253412" cy="763587"/>
          </a:xfrm>
        </p:spPr>
        <p:txBody>
          <a:bodyPr/>
          <a:lstStyle/>
          <a:p>
            <a:pPr algn="l" eaLnBrk="1" hangingPunct="1"/>
            <a:r>
              <a:rPr lang="en-US" altLang="zh-CN" sz="2500">
                <a:ea typeface="宋体" panose="02010600030101010101" pitchFamily="2" charset="-122"/>
              </a:rPr>
              <a:t>Check your answers…</a:t>
            </a:r>
            <a:endParaRPr lang="zh-CN" altLang="en-US" sz="2500">
              <a:ea typeface="宋体" panose="02010600030101010101" pitchFamily="2" charset="-122"/>
            </a:endParaRPr>
          </a:p>
        </p:txBody>
      </p:sp>
      <p:sp>
        <p:nvSpPr>
          <p:cNvPr id="25606" name="Text Box 2"/>
          <p:cNvSpPr txBox="1">
            <a:spLocks noChangeArrowheads="1"/>
          </p:cNvSpPr>
          <p:nvPr/>
        </p:nvSpPr>
        <p:spPr bwMode="auto">
          <a:xfrm>
            <a:off x="1920875" y="2797175"/>
            <a:ext cx="2808288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Thalidomide</a:t>
            </a:r>
            <a:endParaRPr lang="zh-CN" altLang="zh-CN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9513" y="1655764"/>
            <a:ext cx="431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5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*</a:t>
            </a:r>
            <a:endParaRPr lang="zh-CN" altLang="en-US" sz="25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5300" name="Picture 4" descr="http://topnews.net.nz/data/Thalidomide-Pi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578225"/>
            <a:ext cx="3038475" cy="1709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Office Theme</vt:lpstr>
      <vt:lpstr>Spot the chiral centres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  <vt:lpstr>Check your answers…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 the chiral centres</dc:title>
  <dc:creator>Chris</dc:creator>
  <cp:lastModifiedBy>Chris</cp:lastModifiedBy>
  <cp:revision>1</cp:revision>
  <dcterms:created xsi:type="dcterms:W3CDTF">2017-09-30T09:12:35Z</dcterms:created>
  <dcterms:modified xsi:type="dcterms:W3CDTF">2017-09-30T09:12:47Z</dcterms:modified>
</cp:coreProperties>
</file>