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442" r:id="rId2"/>
    <p:sldId id="653" r:id="rId3"/>
    <p:sldId id="696" r:id="rId4"/>
    <p:sldId id="695" r:id="rId5"/>
    <p:sldId id="679" r:id="rId6"/>
    <p:sldId id="699" r:id="rId7"/>
    <p:sldId id="697" r:id="rId8"/>
    <p:sldId id="698" r:id="rId9"/>
    <p:sldId id="700" r:id="rId10"/>
    <p:sldId id="701" r:id="rId11"/>
    <p:sldId id="710" r:id="rId12"/>
    <p:sldId id="702" r:id="rId13"/>
    <p:sldId id="703" r:id="rId14"/>
    <p:sldId id="704" r:id="rId15"/>
    <p:sldId id="707" r:id="rId16"/>
    <p:sldId id="706" r:id="rId17"/>
    <p:sldId id="708" r:id="rId18"/>
    <p:sldId id="709" r:id="rId19"/>
    <p:sldId id="711" r:id="rId20"/>
    <p:sldId id="712" r:id="rId21"/>
    <p:sldId id="713" r:id="rId22"/>
    <p:sldId id="714" r:id="rId23"/>
    <p:sldId id="715" r:id="rId24"/>
    <p:sldId id="716" r:id="rId25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02C6"/>
    <a:srgbClr val="66FFFF"/>
    <a:srgbClr val="5E0A58"/>
    <a:srgbClr val="FF99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282" autoAdjust="0"/>
  </p:normalViewPr>
  <p:slideViewPr>
    <p:cSldViewPr>
      <p:cViewPr varScale="1">
        <p:scale>
          <a:sx n="62" d="100"/>
          <a:sy n="62" d="100"/>
        </p:scale>
        <p:origin x="16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94" y="-114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/>
          <a:lstStyle>
            <a:lvl1pPr algn="r">
              <a:defRPr sz="1300"/>
            </a:lvl1pPr>
          </a:lstStyle>
          <a:p>
            <a:fld id="{AC9963ED-7B53-4359-ACA3-D72DFD35B8FF}" type="datetimeFigureOut">
              <a:rPr lang="en-GB" smtClean="0"/>
              <a:pPr/>
              <a:t>19/03/2018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9" y="9517547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 anchor="b"/>
          <a:lstStyle>
            <a:lvl1pPr algn="r">
              <a:defRPr sz="1300"/>
            </a:lvl1pPr>
          </a:lstStyle>
          <a:p>
            <a:fld id="{FCC02A20-88BE-4DC3-981B-F75F358C9B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218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/>
          <a:lstStyle>
            <a:lvl1pPr algn="r">
              <a:defRPr sz="1300"/>
            </a:lvl1pPr>
          </a:lstStyle>
          <a:p>
            <a:fld id="{B59CB398-DD71-4FB3-9AFE-11C88379A9B1}" type="datetimeFigureOut">
              <a:rPr lang="en-GB" smtClean="0"/>
              <a:pPr/>
              <a:t>19/03/2018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4" tIns="48307" rIns="96614" bIns="4830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4"/>
            <a:ext cx="5510530" cy="4509135"/>
          </a:xfrm>
          <a:prstGeom prst="rect">
            <a:avLst/>
          </a:prstGeom>
        </p:spPr>
        <p:txBody>
          <a:bodyPr vert="horz" lIns="96614" tIns="48307" rIns="96614" bIns="4830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 anchor="b"/>
          <a:lstStyle>
            <a:lvl1pPr algn="r">
              <a:defRPr sz="1300"/>
            </a:lvl1pPr>
          </a:lstStyle>
          <a:p>
            <a:fld id="{659000F3-3C8D-4961-ADF7-62DB7051DA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04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066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RAD = Reducing Agents Donate</a:t>
            </a:r>
          </a:p>
          <a:p>
            <a:r>
              <a:rPr lang="en-GB" dirty="0"/>
              <a:t>OAT =</a:t>
            </a:r>
            <a:r>
              <a:rPr lang="en-GB" baseline="0" dirty="0"/>
              <a:t> Oxidising Agents Take (accept)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wer_swoosh_graphic_element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H="1" flipV="1"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 descr="lower_swoosh_graphic_element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2" name="Picture 11" descr="back_ground_ele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1371600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 descr="atom_element_larg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3118149" y="44624"/>
            <a:ext cx="7474125" cy="79723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3836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798637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chemeClr val="tx1">
                  <a:lumMod val="95000"/>
                  <a:lumOff val="5000"/>
                </a:schemeClr>
              </a:buCl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57200"/>
            <a:ext cx="6858000" cy="6397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0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27C7EAA-BE4A-4D34-B99B-1C24A78B0F77}" type="datetimeFigureOut">
              <a:rPr lang="en-GB" smtClean="0"/>
              <a:pPr/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39"/>
            <a:ext cx="1219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639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133600" y="274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133600" y="1330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133600" y="2040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133600" y="3388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133600" y="4097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133600" y="4876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-76200" y="579435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96635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905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505199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505199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2560637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2865437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039" y="2865437"/>
            <a:ext cx="4041775" cy="4068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494212" y="2560638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-76200" y="6258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1430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spcBef>
          <a:spcPct val="0"/>
        </a:spcBef>
        <a:buClr>
          <a:schemeClr val="accent6">
            <a:lumMod val="50000"/>
          </a:schemeClr>
        </a:buClr>
        <a:buFont typeface="Arial" pitchFamily="34" charset="0"/>
        <a:buNone/>
        <a:defRPr sz="3600" b="1" kern="1200" baseline="0">
          <a:solidFill>
            <a:schemeClr val="accent6">
              <a:lumMod val="50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VuZi9quHNAhXBAsAKHWRkCTkQjRwIBw&amp;url=http://content.time.com/time/nation/article/0,8599,2002509,00.html&amp;psig=AFQjCNFukLLkAY6xRZcFuAVHTGvg6Q-C6A&amp;ust=1467980141149843" TargetMode="External"/><Relationship Id="rId2" Type="http://schemas.openxmlformats.org/officeDocument/2006/relationships/hyperlink" Target="http://www.google.co.uk/url?sa=i&amp;rct=j&amp;q=&amp;esrc=s&amp;source=images&amp;cd=&amp;cad=rja&amp;uact=8&amp;ved=0ahUKEwiQ-vuqquHNAhVMD8AKHXBwBaIQjRwIBw&amp;url=http://www.larkmead-school.com/students-learn-drill-oil/&amp;psig=AFQjCNFukLLkAY6xRZcFuAVHTGvg6Q-C6A&amp;ust=146798014114984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nickrossi.bandcamp.com/track/secret-agent&amp;ei=abbHVPXgLcb5ULarhIAN&amp;bvm=bv.84349003,d.d24&amp;psig=AFQjCNEudeUTBkOvw4DA7-H7LXElzdpXvg&amp;ust=142246089799741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3768" y="2492896"/>
            <a:ext cx="7524328" cy="860425"/>
          </a:xfrm>
        </p:spPr>
        <p:txBody>
          <a:bodyPr/>
          <a:lstStyle/>
          <a:p>
            <a:pPr algn="ctr"/>
            <a:r>
              <a:rPr lang="en-GB" sz="4000" dirty="0"/>
              <a:t>Redox Recap</a:t>
            </a:r>
            <a:endParaRPr lang="en-US" sz="4000" baseline="-25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tandard hydrogen electrode">
            <a:extLst>
              <a:ext uri="{FF2B5EF4-FFF2-40B4-BE49-F238E27FC236}">
                <a16:creationId xmlns:a16="http://schemas.microsoft.com/office/drawing/2014/main" id="{39AE908F-A4DA-4626-9997-AD143A118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7101293" cy="611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96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A4B82C-87DC-4F98-ACC3-63B8DBB70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conditions are required for a standard hydrogen electrode?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D946A-F120-413D-BF99-1E7872938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199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CF2F54-221F-4BB7-AAB8-B12375E0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Measuring a standard electrode potential</a:t>
            </a:r>
          </a:p>
        </p:txBody>
      </p:sp>
      <p:pic>
        <p:nvPicPr>
          <p:cNvPr id="4098" name="Picture 2" descr="Image result for standard hydrogen electrode">
            <a:extLst>
              <a:ext uri="{FF2B5EF4-FFF2-40B4-BE49-F238E27FC236}">
                <a16:creationId xmlns:a16="http://schemas.microsoft.com/office/drawing/2014/main" id="{1B6675CC-47B0-4518-A67B-5B5A7FCA8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501408" cy="50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052279-3458-4818-B6F0-5E3761E744AD}"/>
              </a:ext>
            </a:extLst>
          </p:cNvPr>
          <p:cNvSpPr/>
          <p:nvPr/>
        </p:nvSpPr>
        <p:spPr>
          <a:xfrm>
            <a:off x="251520" y="3789040"/>
            <a:ext cx="1008112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Half cell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B7D37BC-BA96-4A66-A319-2F4EDACEB355}"/>
              </a:ext>
            </a:extLst>
          </p:cNvPr>
          <p:cNvSpPr/>
          <p:nvPr/>
        </p:nvSpPr>
        <p:spPr>
          <a:xfrm>
            <a:off x="7740352" y="3789040"/>
            <a:ext cx="1008112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Half cell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EDD9310-55D1-4ABD-829A-A7D992DDEA20}"/>
              </a:ext>
            </a:extLst>
          </p:cNvPr>
          <p:cNvCxnSpPr/>
          <p:nvPr/>
        </p:nvCxnSpPr>
        <p:spPr>
          <a:xfrm flipH="1">
            <a:off x="6948264" y="4365104"/>
            <a:ext cx="792088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EE36FEF-98A6-4D41-9BD7-A045ACB19E53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259632" y="4149080"/>
            <a:ext cx="1944216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2AE67EA-CD11-4E45-8EB4-4199D90639CA}"/>
              </a:ext>
            </a:extLst>
          </p:cNvPr>
          <p:cNvSpPr/>
          <p:nvPr/>
        </p:nvSpPr>
        <p:spPr>
          <a:xfrm>
            <a:off x="6570017" y="1039245"/>
            <a:ext cx="2340669" cy="11837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Conc. sol KNO</a:t>
            </a:r>
            <a:r>
              <a:rPr lang="en-GB" baseline="-25000" dirty="0"/>
              <a:t>3</a:t>
            </a:r>
            <a:r>
              <a:rPr lang="en-GB" baseline="30000" dirty="0"/>
              <a:t> </a:t>
            </a:r>
            <a:r>
              <a:rPr lang="en-GB" dirty="0"/>
              <a:t>–liquid or gel. Allows the movement of ions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173B54-A460-4964-B095-EEBA2DDD9E8C}"/>
              </a:ext>
            </a:extLst>
          </p:cNvPr>
          <p:cNvCxnSpPr>
            <a:cxnSpLocks/>
          </p:cNvCxnSpPr>
          <p:nvPr/>
        </p:nvCxnSpPr>
        <p:spPr>
          <a:xfrm flipH="1">
            <a:off x="5508104" y="2056693"/>
            <a:ext cx="1064885" cy="1444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042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CF2F54-221F-4BB7-AAB8-B12375E0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Measuring a standard electrode potential</a:t>
            </a:r>
          </a:p>
        </p:txBody>
      </p:sp>
      <p:pic>
        <p:nvPicPr>
          <p:cNvPr id="4098" name="Picture 2" descr="Image result for standard hydrogen electrode">
            <a:extLst>
              <a:ext uri="{FF2B5EF4-FFF2-40B4-BE49-F238E27FC236}">
                <a16:creationId xmlns:a16="http://schemas.microsoft.com/office/drawing/2014/main" id="{1B6675CC-47B0-4518-A67B-5B5A7FCA8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8" y="1268760"/>
            <a:ext cx="6501408" cy="50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2AE67EA-CD11-4E45-8EB4-4199D90639CA}"/>
              </a:ext>
            </a:extLst>
          </p:cNvPr>
          <p:cNvSpPr/>
          <p:nvPr/>
        </p:nvSpPr>
        <p:spPr>
          <a:xfrm>
            <a:off x="6638216" y="1039245"/>
            <a:ext cx="2272470" cy="33258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Want no flow of electrons around the external circuit </a:t>
            </a:r>
            <a:r>
              <a:rPr lang="en-GB" dirty="0">
                <a:sym typeface="Wingdings" panose="05000000000000000000" pitchFamily="2" charset="2"/>
              </a:rPr>
              <a:t> tell the difference in potential between both half cells when both reactions are in equilibrium.</a:t>
            </a:r>
            <a:endParaRPr lang="en-GB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173B54-A460-4964-B095-EEBA2DDD9E8C}"/>
              </a:ext>
            </a:extLst>
          </p:cNvPr>
          <p:cNvCxnSpPr>
            <a:cxnSpLocks/>
          </p:cNvCxnSpPr>
          <p:nvPr/>
        </p:nvCxnSpPr>
        <p:spPr>
          <a:xfrm flipH="1" flipV="1">
            <a:off x="4355976" y="1412776"/>
            <a:ext cx="2217014" cy="643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724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85BB43-7478-4C32-AFD0-9990CD9BA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800" dirty="0"/>
          </a:p>
          <a:p>
            <a:pPr marL="0" indent="0" algn="ctr">
              <a:buNone/>
            </a:pPr>
            <a:endParaRPr lang="en-GB" sz="4800" dirty="0"/>
          </a:p>
          <a:p>
            <a:pPr marL="0" indent="0" algn="ctr">
              <a:buNone/>
            </a:pPr>
            <a:r>
              <a:rPr lang="en-GB" sz="4800" dirty="0"/>
              <a:t>H</a:t>
            </a:r>
            <a:r>
              <a:rPr lang="en-GB" sz="4800" baseline="30000" dirty="0"/>
              <a:t>+</a:t>
            </a:r>
            <a:r>
              <a:rPr lang="en-GB" sz="4800" dirty="0"/>
              <a:t> (</a:t>
            </a:r>
            <a:r>
              <a:rPr lang="en-GB" sz="4800" dirty="0" err="1"/>
              <a:t>aq</a:t>
            </a:r>
            <a:r>
              <a:rPr lang="en-GB" sz="4800" dirty="0"/>
              <a:t>) + e</a:t>
            </a:r>
            <a:r>
              <a:rPr lang="en-GB" sz="4800" baseline="30000" dirty="0"/>
              <a:t>-</a:t>
            </a:r>
            <a:r>
              <a:rPr lang="en-GB" sz="4800" dirty="0"/>
              <a:t> ↔ ½ H</a:t>
            </a:r>
            <a:r>
              <a:rPr lang="en-GB" sz="4800" baseline="-25000" dirty="0"/>
              <a:t>2</a:t>
            </a:r>
            <a:r>
              <a:rPr lang="en-GB" sz="4800" dirty="0"/>
              <a:t> (g)</a:t>
            </a:r>
          </a:p>
          <a:p>
            <a:pPr marL="0" indent="0" algn="ctr">
              <a:buNone/>
            </a:pPr>
            <a:endParaRPr lang="en-GB" sz="4800" dirty="0"/>
          </a:p>
          <a:p>
            <a:pPr marL="0" indent="0" algn="ctr">
              <a:buNone/>
            </a:pPr>
            <a:endParaRPr lang="en-GB" sz="4800" dirty="0"/>
          </a:p>
          <a:p>
            <a:pPr marL="0" indent="0" algn="ctr">
              <a:buNone/>
            </a:pPr>
            <a:endParaRPr lang="en-GB" sz="4800" dirty="0"/>
          </a:p>
          <a:p>
            <a:pPr marL="0" indent="0" algn="ctr">
              <a:buNone/>
            </a:pPr>
            <a:r>
              <a:rPr lang="en-GB" sz="4800" dirty="0"/>
              <a:t>Mg</a:t>
            </a:r>
            <a:r>
              <a:rPr lang="en-GB" sz="4800" baseline="30000" dirty="0"/>
              <a:t>2+</a:t>
            </a:r>
            <a:r>
              <a:rPr lang="en-GB" sz="4800" dirty="0"/>
              <a:t> (</a:t>
            </a:r>
            <a:r>
              <a:rPr lang="en-GB" sz="4800" dirty="0" err="1"/>
              <a:t>aq</a:t>
            </a:r>
            <a:r>
              <a:rPr lang="en-GB" sz="4800" dirty="0"/>
              <a:t>) + 2e</a:t>
            </a:r>
            <a:r>
              <a:rPr lang="en-GB" sz="4800" baseline="30000" dirty="0"/>
              <a:t>-</a:t>
            </a:r>
            <a:r>
              <a:rPr lang="en-GB" sz="4800" dirty="0"/>
              <a:t> ↔ Mg (s)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7B9027-E101-4F92-B859-F3CE58BF2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Equations</a:t>
            </a:r>
          </a:p>
        </p:txBody>
      </p:sp>
    </p:spTree>
    <p:extLst>
      <p:ext uri="{BB962C8B-B14F-4D97-AF65-F5344CB8AC3E}">
        <p14:creationId xmlns:p14="http://schemas.microsoft.com/office/powerpoint/2010/main" val="2526945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30F8F-1218-4EC5-8E79-64066CD4F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988840"/>
            <a:ext cx="7772400" cy="1362075"/>
          </a:xfrm>
        </p:spPr>
        <p:txBody>
          <a:bodyPr/>
          <a:lstStyle/>
          <a:p>
            <a:pPr algn="ctr"/>
            <a:r>
              <a:rPr lang="en-GB" dirty="0"/>
              <a:t>WHAT DO POSITIVE AND NEGATIVE STANDARD ELECTRODE POTENTIALS MEAN?</a:t>
            </a:r>
          </a:p>
        </p:txBody>
      </p:sp>
    </p:spTree>
    <p:extLst>
      <p:ext uri="{BB962C8B-B14F-4D97-AF65-F5344CB8AC3E}">
        <p14:creationId xmlns:p14="http://schemas.microsoft.com/office/powerpoint/2010/main" val="1489917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85BB43-7478-4C32-AFD0-9990CD9BA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52596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GB" sz="4800" dirty="0"/>
          </a:p>
          <a:p>
            <a:pPr marL="0" indent="0">
              <a:buNone/>
            </a:pPr>
            <a:endParaRPr lang="en-GB" sz="4800" dirty="0"/>
          </a:p>
          <a:p>
            <a:pPr marL="0" indent="0">
              <a:buNone/>
            </a:pPr>
            <a:r>
              <a:rPr lang="en-GB" sz="4000" dirty="0"/>
              <a:t>H</a:t>
            </a:r>
            <a:r>
              <a:rPr lang="en-GB" sz="4000" baseline="30000" dirty="0"/>
              <a:t>+</a:t>
            </a:r>
            <a:r>
              <a:rPr lang="en-GB" sz="4000" dirty="0"/>
              <a:t> (</a:t>
            </a:r>
            <a:r>
              <a:rPr lang="en-GB" sz="4000" dirty="0" err="1"/>
              <a:t>aq</a:t>
            </a:r>
            <a:r>
              <a:rPr lang="en-GB" sz="4000" dirty="0"/>
              <a:t>) + e</a:t>
            </a:r>
            <a:r>
              <a:rPr lang="en-GB" sz="4000" baseline="30000" dirty="0"/>
              <a:t>-</a:t>
            </a:r>
            <a:r>
              <a:rPr lang="en-GB" sz="4000" dirty="0"/>
              <a:t> ↔ ½ H</a:t>
            </a:r>
            <a:r>
              <a:rPr lang="en-GB" sz="4000" baseline="-25000" dirty="0"/>
              <a:t>2</a:t>
            </a:r>
            <a:r>
              <a:rPr lang="en-GB" sz="4000" dirty="0"/>
              <a:t> (g)		</a:t>
            </a:r>
            <a:r>
              <a:rPr lang="en-GB" sz="4000" i="1" dirty="0"/>
              <a:t> E°</a:t>
            </a:r>
            <a:r>
              <a:rPr lang="en-GB" sz="4000" baseline="-25000" dirty="0"/>
              <a:t> </a:t>
            </a:r>
            <a:r>
              <a:rPr lang="en-GB" sz="4000" dirty="0"/>
              <a:t>=  0.00V</a:t>
            </a:r>
          </a:p>
          <a:p>
            <a:pPr marL="0" indent="0">
              <a:buNone/>
            </a:pPr>
            <a:endParaRPr lang="en-GB" sz="4800" dirty="0"/>
          </a:p>
          <a:p>
            <a:pPr marL="0" indent="0">
              <a:buNone/>
            </a:pPr>
            <a:endParaRPr lang="en-GB" sz="4200" dirty="0"/>
          </a:p>
          <a:p>
            <a:pPr marL="0" indent="0">
              <a:buNone/>
            </a:pPr>
            <a:r>
              <a:rPr lang="en-GB" sz="4200" dirty="0"/>
              <a:t>Mg</a:t>
            </a:r>
            <a:r>
              <a:rPr lang="en-GB" sz="4200" baseline="30000" dirty="0"/>
              <a:t>2+</a:t>
            </a:r>
            <a:r>
              <a:rPr lang="en-GB" sz="4200" dirty="0"/>
              <a:t> (</a:t>
            </a:r>
            <a:r>
              <a:rPr lang="en-GB" sz="4200" dirty="0" err="1"/>
              <a:t>aq</a:t>
            </a:r>
            <a:r>
              <a:rPr lang="en-GB" sz="4200" dirty="0"/>
              <a:t>) + 2e</a:t>
            </a:r>
            <a:r>
              <a:rPr lang="en-GB" sz="4200" baseline="30000" dirty="0"/>
              <a:t>-</a:t>
            </a:r>
            <a:r>
              <a:rPr lang="en-GB" sz="4200" dirty="0"/>
              <a:t> ↔ Mg (s) 	</a:t>
            </a:r>
            <a:r>
              <a:rPr lang="en-GB" sz="4200" i="1" dirty="0"/>
              <a:t>E°</a:t>
            </a:r>
            <a:r>
              <a:rPr lang="en-GB" sz="4200" i="1" baseline="-25000" dirty="0"/>
              <a:t> </a:t>
            </a:r>
            <a:r>
              <a:rPr lang="en-GB" sz="4200" dirty="0"/>
              <a:t>=  -2.37V</a:t>
            </a:r>
          </a:p>
          <a:p>
            <a:pPr marL="0" indent="0">
              <a:buNone/>
            </a:pPr>
            <a:endParaRPr lang="en-GB" sz="4200" dirty="0"/>
          </a:p>
          <a:p>
            <a:pPr marL="0" indent="0">
              <a:buNone/>
            </a:pPr>
            <a:endParaRPr lang="en-GB" sz="4200" dirty="0"/>
          </a:p>
          <a:p>
            <a:pPr marL="0" indent="0">
              <a:buNone/>
            </a:pPr>
            <a:r>
              <a:rPr lang="en-GB" sz="4200" dirty="0"/>
              <a:t>Cu</a:t>
            </a:r>
            <a:r>
              <a:rPr lang="en-GB" sz="4200" baseline="30000" dirty="0"/>
              <a:t>2+</a:t>
            </a:r>
            <a:r>
              <a:rPr lang="en-GB" sz="4200" dirty="0"/>
              <a:t> (</a:t>
            </a:r>
            <a:r>
              <a:rPr lang="en-GB" sz="4200" dirty="0" err="1"/>
              <a:t>aq</a:t>
            </a:r>
            <a:r>
              <a:rPr lang="en-GB" sz="4200" dirty="0"/>
              <a:t>) + 2e</a:t>
            </a:r>
            <a:r>
              <a:rPr lang="en-GB" sz="4200" baseline="30000" dirty="0"/>
              <a:t>-</a:t>
            </a:r>
            <a:r>
              <a:rPr lang="en-GB" sz="4200" dirty="0"/>
              <a:t> ↔ Cu (s) 	</a:t>
            </a:r>
            <a:r>
              <a:rPr lang="en-GB" sz="4200" i="1" dirty="0"/>
              <a:t>E°</a:t>
            </a:r>
            <a:r>
              <a:rPr lang="en-GB" sz="4200" i="1" baseline="-25000" dirty="0"/>
              <a:t> </a:t>
            </a:r>
            <a:r>
              <a:rPr lang="en-GB" sz="4200" baseline="-25000" dirty="0"/>
              <a:t> </a:t>
            </a:r>
            <a:r>
              <a:rPr lang="en-GB" sz="4200" dirty="0"/>
              <a:t>=  +0.34V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7B9027-E101-4F92-B859-F3CE58BF2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Equations</a:t>
            </a:r>
          </a:p>
        </p:txBody>
      </p:sp>
    </p:spTree>
    <p:extLst>
      <p:ext uri="{BB962C8B-B14F-4D97-AF65-F5344CB8AC3E}">
        <p14:creationId xmlns:p14="http://schemas.microsoft.com/office/powerpoint/2010/main" val="1827168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3BE3A7-851D-491E-AA0C-4E289804A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40768"/>
            <a:ext cx="8305800" cy="5040560"/>
          </a:xfrm>
        </p:spPr>
        <p:txBody>
          <a:bodyPr/>
          <a:lstStyle/>
          <a:p>
            <a:r>
              <a:rPr lang="en-GB" dirty="0"/>
              <a:t>Negative sign indicates the equilibrium position of the reaction is further to the left than the equilibrium position of the reaction in the hydrogen electrode</a:t>
            </a:r>
          </a:p>
          <a:p>
            <a:endParaRPr lang="en-GB" dirty="0"/>
          </a:p>
          <a:p>
            <a:r>
              <a:rPr lang="en-GB" dirty="0"/>
              <a:t>This means it releases electrons more readily than hydrogen</a:t>
            </a:r>
          </a:p>
          <a:p>
            <a:endParaRPr lang="en-GB" dirty="0"/>
          </a:p>
          <a:p>
            <a:r>
              <a:rPr lang="en-GB" dirty="0"/>
              <a:t>Positive sign indicates the equilibrium position of this reaction is further to the right than the equilibrium position of the reaction in the hydrogen electrode.</a:t>
            </a:r>
          </a:p>
          <a:p>
            <a:endParaRPr lang="en-GB" dirty="0"/>
          </a:p>
          <a:p>
            <a:r>
              <a:rPr lang="en-GB" dirty="0"/>
              <a:t>This means it releases electrons less readily than hydrogen.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5A8DB5-A73D-4596-8313-42F290EA8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the values mean…</a:t>
            </a:r>
          </a:p>
        </p:txBody>
      </p:sp>
    </p:spTree>
    <p:extLst>
      <p:ext uri="{BB962C8B-B14F-4D97-AF65-F5344CB8AC3E}">
        <p14:creationId xmlns:p14="http://schemas.microsoft.com/office/powerpoint/2010/main" val="84385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85BB43-7478-4C32-AFD0-9990CD9BA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52596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GB" sz="4800" dirty="0"/>
          </a:p>
          <a:p>
            <a:pPr marL="0" indent="0">
              <a:buNone/>
            </a:pPr>
            <a:endParaRPr lang="en-GB" sz="4800" dirty="0"/>
          </a:p>
          <a:p>
            <a:pPr marL="0" indent="0">
              <a:buNone/>
            </a:pPr>
            <a:r>
              <a:rPr lang="en-GB" sz="4000" dirty="0"/>
              <a:t>H</a:t>
            </a:r>
            <a:r>
              <a:rPr lang="en-GB" sz="4000" baseline="30000" dirty="0"/>
              <a:t>+</a:t>
            </a:r>
            <a:r>
              <a:rPr lang="en-GB" sz="4000" dirty="0"/>
              <a:t> (</a:t>
            </a:r>
            <a:r>
              <a:rPr lang="en-GB" sz="4000" dirty="0" err="1"/>
              <a:t>aq</a:t>
            </a:r>
            <a:r>
              <a:rPr lang="en-GB" sz="4000" dirty="0"/>
              <a:t>) + e</a:t>
            </a:r>
            <a:r>
              <a:rPr lang="en-GB" sz="4000" baseline="30000" dirty="0"/>
              <a:t>-</a:t>
            </a:r>
            <a:r>
              <a:rPr lang="en-GB" sz="4000" dirty="0"/>
              <a:t> ↔ ½ H</a:t>
            </a:r>
            <a:r>
              <a:rPr lang="en-GB" sz="4000" baseline="-25000" dirty="0"/>
              <a:t>2</a:t>
            </a:r>
            <a:r>
              <a:rPr lang="en-GB" sz="4000" dirty="0"/>
              <a:t> (g)		</a:t>
            </a:r>
            <a:r>
              <a:rPr lang="en-GB" sz="4000" i="1" dirty="0"/>
              <a:t> E°</a:t>
            </a:r>
            <a:r>
              <a:rPr lang="en-GB" sz="4000" baseline="-25000" dirty="0"/>
              <a:t> </a:t>
            </a:r>
            <a:r>
              <a:rPr lang="en-GB" sz="4000" dirty="0"/>
              <a:t>=  0.00V</a:t>
            </a:r>
          </a:p>
          <a:p>
            <a:pPr marL="0" indent="0">
              <a:buNone/>
            </a:pPr>
            <a:endParaRPr lang="en-GB" sz="4800" dirty="0"/>
          </a:p>
          <a:p>
            <a:pPr marL="0" indent="0">
              <a:buNone/>
            </a:pPr>
            <a:endParaRPr lang="en-GB" sz="4200" dirty="0"/>
          </a:p>
          <a:p>
            <a:pPr marL="0" indent="0">
              <a:buNone/>
            </a:pPr>
            <a:r>
              <a:rPr lang="en-GB" sz="4200" dirty="0"/>
              <a:t>Mg</a:t>
            </a:r>
            <a:r>
              <a:rPr lang="en-GB" sz="4200" baseline="30000" dirty="0"/>
              <a:t>2+</a:t>
            </a:r>
            <a:r>
              <a:rPr lang="en-GB" sz="4200" dirty="0"/>
              <a:t> (</a:t>
            </a:r>
            <a:r>
              <a:rPr lang="en-GB" sz="4200" dirty="0" err="1"/>
              <a:t>aq</a:t>
            </a:r>
            <a:r>
              <a:rPr lang="en-GB" sz="4200" dirty="0"/>
              <a:t>) + 2e</a:t>
            </a:r>
            <a:r>
              <a:rPr lang="en-GB" sz="4200" baseline="30000" dirty="0"/>
              <a:t>-</a:t>
            </a:r>
            <a:r>
              <a:rPr lang="en-GB" sz="4200" dirty="0"/>
              <a:t> ↔ Mg (s) 	</a:t>
            </a:r>
            <a:r>
              <a:rPr lang="en-GB" sz="4200" i="1" dirty="0"/>
              <a:t>E° </a:t>
            </a:r>
            <a:r>
              <a:rPr lang="en-GB" sz="4200" dirty="0"/>
              <a:t>=  -2.37V</a:t>
            </a:r>
          </a:p>
          <a:p>
            <a:pPr marL="0" indent="0">
              <a:buNone/>
            </a:pPr>
            <a:endParaRPr lang="en-GB" sz="4200" dirty="0"/>
          </a:p>
          <a:p>
            <a:pPr marL="0" indent="0">
              <a:buNone/>
            </a:pPr>
            <a:endParaRPr lang="en-GB" sz="4200" dirty="0"/>
          </a:p>
          <a:p>
            <a:pPr marL="0" indent="0">
              <a:buNone/>
            </a:pPr>
            <a:r>
              <a:rPr lang="en-GB" sz="4200" dirty="0"/>
              <a:t>Cu</a:t>
            </a:r>
            <a:r>
              <a:rPr lang="en-GB" sz="4200" baseline="30000" dirty="0"/>
              <a:t>2+</a:t>
            </a:r>
            <a:r>
              <a:rPr lang="en-GB" sz="4200" dirty="0"/>
              <a:t> (</a:t>
            </a:r>
            <a:r>
              <a:rPr lang="en-GB" sz="4200" dirty="0" err="1"/>
              <a:t>aq</a:t>
            </a:r>
            <a:r>
              <a:rPr lang="en-GB" sz="4200" dirty="0"/>
              <a:t>) + 2e</a:t>
            </a:r>
            <a:r>
              <a:rPr lang="en-GB" sz="4200" baseline="30000" dirty="0"/>
              <a:t>-</a:t>
            </a:r>
            <a:r>
              <a:rPr lang="en-GB" sz="4200" dirty="0"/>
              <a:t> ↔ Cu (s) 	</a:t>
            </a:r>
            <a:r>
              <a:rPr lang="en-GB" sz="4200" i="1" dirty="0"/>
              <a:t>E°</a:t>
            </a:r>
            <a:r>
              <a:rPr lang="en-GB" sz="4200" i="1" baseline="-25000" dirty="0"/>
              <a:t> </a:t>
            </a:r>
            <a:r>
              <a:rPr lang="en-GB" sz="4200" dirty="0"/>
              <a:t>=  +0.34V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7B9027-E101-4F92-B859-F3CE58BF2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Equations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AC85F0-FF9D-4AC0-9573-A38F9C940F75}"/>
              </a:ext>
            </a:extLst>
          </p:cNvPr>
          <p:cNvSpPr/>
          <p:nvPr/>
        </p:nvSpPr>
        <p:spPr>
          <a:xfrm>
            <a:off x="5868144" y="332656"/>
            <a:ext cx="3096344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Which is the best reducing agent and why?</a:t>
            </a:r>
          </a:p>
        </p:txBody>
      </p:sp>
    </p:spTree>
    <p:extLst>
      <p:ext uri="{BB962C8B-B14F-4D97-AF65-F5344CB8AC3E}">
        <p14:creationId xmlns:p14="http://schemas.microsoft.com/office/powerpoint/2010/main" val="1505564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C73CB5-B5BF-4C14-AB1A-F6F741477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potential difference is measured when no electrons are flowing through the external circuit.</a:t>
            </a:r>
          </a:p>
          <a:p>
            <a:endParaRPr lang="en-GB" dirty="0"/>
          </a:p>
          <a:p>
            <a:r>
              <a:rPr lang="en-GB" dirty="0"/>
              <a:t>The potential difference measured under these conditions is called </a:t>
            </a:r>
            <a:r>
              <a:rPr lang="en-GB" b="1" dirty="0"/>
              <a:t>electromotive force (</a:t>
            </a:r>
            <a:r>
              <a:rPr lang="en-GB" b="1" dirty="0" err="1"/>
              <a:t>emf</a:t>
            </a:r>
            <a:r>
              <a:rPr lang="en-GB" b="1" dirty="0"/>
              <a:t>) </a:t>
            </a:r>
            <a:r>
              <a:rPr lang="en-GB" dirty="0"/>
              <a:t>of the cell.</a:t>
            </a:r>
          </a:p>
          <a:p>
            <a:endParaRPr lang="en-GB" b="1" dirty="0"/>
          </a:p>
          <a:p>
            <a:r>
              <a:rPr lang="en-GB" dirty="0"/>
              <a:t>The symbol is </a:t>
            </a:r>
            <a:r>
              <a:rPr lang="en-GB" i="1" dirty="0"/>
              <a:t>E° </a:t>
            </a:r>
            <a:r>
              <a:rPr lang="en-GB" i="1" baseline="-25000" dirty="0"/>
              <a:t>cell</a:t>
            </a:r>
            <a:r>
              <a:rPr lang="en-GB" i="1" baseline="30000" dirty="0"/>
              <a:t> </a:t>
            </a:r>
          </a:p>
          <a:p>
            <a:endParaRPr lang="en-GB" i="1" baseline="30000" dirty="0"/>
          </a:p>
          <a:p>
            <a:r>
              <a:rPr lang="en-GB" dirty="0"/>
              <a:t>Sometimes it is called standard cell potential.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9F22D5-F7F8-4136-838D-B1CD8C9DF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Electromotive force (</a:t>
            </a:r>
            <a:r>
              <a:rPr lang="en-GB" dirty="0" err="1"/>
              <a:t>emf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69466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620688"/>
            <a:ext cx="830580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1. What does OIL RIG stand for?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2. What is an oxidising agent?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3. What is a reducing agent?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4. What are the oxidation states of each of the elements/ions the following: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</a:t>
            </a:r>
            <a:r>
              <a:rPr lang="en-GB" sz="1600" baseline="-250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2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	Li	O</a:t>
            </a:r>
            <a:r>
              <a:rPr lang="en-GB" sz="1600" baseline="-250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2	</a:t>
            </a:r>
            <a:r>
              <a:rPr lang="en-GB" sz="1600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NaCl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	MgCl</a:t>
            </a:r>
            <a:r>
              <a:rPr lang="en-GB" sz="1600" baseline="-250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2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	</a:t>
            </a:r>
            <a:r>
              <a:rPr lang="en-GB" sz="1600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HClO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	BF</a:t>
            </a:r>
            <a:r>
              <a:rPr lang="en-GB" sz="1600" baseline="-250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3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	H</a:t>
            </a:r>
            <a:r>
              <a:rPr lang="en-GB" sz="1600" baseline="-250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2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</a:t>
            </a:r>
            <a:r>
              <a:rPr lang="en-GB" sz="1600" baseline="-250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2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	H</a:t>
            </a:r>
            <a:r>
              <a:rPr lang="en-GB" sz="1600" baseline="-250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2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SO</a:t>
            </a:r>
            <a:r>
              <a:rPr lang="en-GB" sz="1600" baseline="-250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4</a:t>
            </a:r>
          </a:p>
          <a:p>
            <a:pPr marL="0" indent="0">
              <a:buNone/>
            </a:pPr>
            <a:endParaRPr lang="en-GB" sz="1600" baseline="-250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</a:t>
            </a:r>
            <a:r>
              <a:rPr lang="en-GB" sz="1600" baseline="-250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2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SO</a:t>
            </a:r>
            <a:r>
              <a:rPr lang="en-GB" sz="1600" baseline="-250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4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	SO</a:t>
            </a:r>
            <a:r>
              <a:rPr lang="en-GB" sz="1600" baseline="-250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2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	H</a:t>
            </a:r>
            <a:r>
              <a:rPr lang="en-GB" sz="1600" baseline="-250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3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PO</a:t>
            </a:r>
            <a:r>
              <a:rPr lang="en-GB" sz="1600" baseline="-250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4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	</a:t>
            </a:r>
            <a:r>
              <a:rPr lang="en-GB" sz="1600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CuO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	CuSO</a:t>
            </a:r>
            <a:r>
              <a:rPr lang="en-GB" sz="1600" baseline="-250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4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	Fe</a:t>
            </a:r>
            <a:r>
              <a:rPr lang="en-GB" sz="1600" baseline="-250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2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</a:t>
            </a:r>
            <a:r>
              <a:rPr lang="en-GB" sz="1600" baseline="-250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3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	</a:t>
            </a:r>
            <a:r>
              <a:rPr lang="en-GB" sz="1600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FeO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	</a:t>
            </a:r>
            <a:r>
              <a:rPr lang="en-GB" sz="1600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NaH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	Li</a:t>
            </a:r>
            <a:r>
              <a:rPr lang="en-GB" sz="1600" baseline="-250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2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5. Write 2 half equations and the full equation for magnesium burning in air to give magnesium oxide.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Half equation 1: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Half equation 2: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Full equation: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What species has been oxidised?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What species has been reduced?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What species is the oxidising agent?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What species is the reducing agent?</a:t>
            </a:r>
          </a:p>
          <a:p>
            <a:pPr marL="0" indent="0">
              <a:buNone/>
            </a:pPr>
            <a:endParaRPr lang="en-GB" sz="1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GB" sz="1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GB" sz="1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GB" sz="1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GB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639763"/>
          </a:xfrm>
        </p:spPr>
        <p:txBody>
          <a:bodyPr/>
          <a:lstStyle/>
          <a:p>
            <a:r>
              <a:rPr lang="en-GB" dirty="0"/>
              <a:t>Starter Questions</a:t>
            </a:r>
          </a:p>
        </p:txBody>
      </p:sp>
    </p:spTree>
    <p:extLst>
      <p:ext uri="{BB962C8B-B14F-4D97-AF65-F5344CB8AC3E}">
        <p14:creationId xmlns:p14="http://schemas.microsoft.com/office/powerpoint/2010/main" val="1644878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ACB406-5498-4B3B-B15D-B8134C6C9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600" dirty="0"/>
              <a:t>The standard electrode potential of a half-cell is the </a:t>
            </a:r>
            <a:r>
              <a:rPr lang="en-GB" sz="3600" dirty="0" err="1"/>
              <a:t>emf</a:t>
            </a:r>
            <a:r>
              <a:rPr lang="en-GB" sz="3600" dirty="0"/>
              <a:t> of a cell containing the half-cell connected to the standard hydrogen electrode. Standard conditions of 298K, 100kPa pressure of gases and solution concentrations of 1 moldm</a:t>
            </a:r>
            <a:r>
              <a:rPr lang="en-GB" sz="3600" baseline="30000" dirty="0"/>
              <a:t>-3</a:t>
            </a:r>
            <a:r>
              <a:rPr lang="en-GB" sz="3600" dirty="0"/>
              <a:t> apply.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FC422B-2560-47E8-B47E-29FE311E6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Definition</a:t>
            </a:r>
          </a:p>
        </p:txBody>
      </p:sp>
    </p:spTree>
    <p:extLst>
      <p:ext uri="{BB962C8B-B14F-4D97-AF65-F5344CB8AC3E}">
        <p14:creationId xmlns:p14="http://schemas.microsoft.com/office/powerpoint/2010/main" val="880372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23B51-D550-4C10-9E91-27D99E38E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492896"/>
            <a:ext cx="8305800" cy="33738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800" dirty="0"/>
          </a:p>
          <a:p>
            <a:pPr marL="0" indent="0" algn="ctr">
              <a:buNone/>
            </a:pPr>
            <a:r>
              <a:rPr lang="en-GB" sz="4800" dirty="0"/>
              <a:t>1/2 Cl</a:t>
            </a:r>
            <a:r>
              <a:rPr lang="en-GB" sz="4800" baseline="-25000" dirty="0"/>
              <a:t>2 </a:t>
            </a:r>
            <a:r>
              <a:rPr lang="en-GB" sz="4800" dirty="0"/>
              <a:t>(g) + e</a:t>
            </a:r>
            <a:r>
              <a:rPr lang="en-GB" sz="4800" baseline="30000" dirty="0"/>
              <a:t>-</a:t>
            </a:r>
            <a:r>
              <a:rPr lang="en-GB" sz="4800" dirty="0"/>
              <a:t> ↔ Cl</a:t>
            </a:r>
            <a:r>
              <a:rPr lang="en-GB" sz="4800" baseline="30000" dirty="0"/>
              <a:t>-</a:t>
            </a:r>
            <a:r>
              <a:rPr lang="en-GB" sz="4800" dirty="0"/>
              <a:t> (</a:t>
            </a:r>
            <a:r>
              <a:rPr lang="en-GB" sz="4800" dirty="0" err="1"/>
              <a:t>aq</a:t>
            </a:r>
            <a:r>
              <a:rPr lang="en-GB" sz="4800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A3081-2199-45B4-A209-8CDC420FA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20" y="908720"/>
            <a:ext cx="8229600" cy="639763"/>
          </a:xfrm>
        </p:spPr>
        <p:txBody>
          <a:bodyPr/>
          <a:lstStyle/>
          <a:p>
            <a:pPr algn="ctr"/>
            <a:r>
              <a:rPr lang="en-GB" sz="4000" dirty="0"/>
              <a:t>How would you measure the standard electrode potential of the following redox system?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36751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23B51-D550-4C10-9E91-27D99E38E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492896"/>
            <a:ext cx="8305800" cy="33738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800" dirty="0"/>
          </a:p>
          <a:p>
            <a:pPr marL="0" indent="0" algn="ctr">
              <a:buNone/>
            </a:pPr>
            <a:r>
              <a:rPr lang="en-GB" sz="4800" dirty="0"/>
              <a:t>1/2 Cl</a:t>
            </a:r>
            <a:r>
              <a:rPr lang="en-GB" sz="4800" baseline="-25000" dirty="0"/>
              <a:t>2 </a:t>
            </a:r>
            <a:r>
              <a:rPr lang="en-GB" sz="4800" dirty="0"/>
              <a:t>(g) + e</a:t>
            </a:r>
            <a:r>
              <a:rPr lang="en-GB" sz="4800" baseline="30000" dirty="0"/>
              <a:t>-</a:t>
            </a:r>
            <a:r>
              <a:rPr lang="en-GB" sz="4800" dirty="0"/>
              <a:t> ↔ Cl</a:t>
            </a:r>
            <a:r>
              <a:rPr lang="en-GB" sz="4800" baseline="30000" dirty="0"/>
              <a:t>-</a:t>
            </a:r>
            <a:r>
              <a:rPr lang="en-GB" sz="4800" dirty="0"/>
              <a:t> (</a:t>
            </a:r>
            <a:r>
              <a:rPr lang="en-GB" sz="4800" dirty="0" err="1"/>
              <a:t>aq</a:t>
            </a:r>
            <a:r>
              <a:rPr lang="en-GB" sz="4800" dirty="0"/>
              <a:t>)</a:t>
            </a:r>
          </a:p>
          <a:p>
            <a:pPr marL="0" indent="0" algn="ctr">
              <a:buNone/>
            </a:pPr>
            <a:endParaRPr lang="en-GB" sz="4800" dirty="0"/>
          </a:p>
          <a:p>
            <a:pPr marL="0" indent="0" algn="ctr">
              <a:buNone/>
            </a:pPr>
            <a:endParaRPr lang="en-GB" sz="4800" dirty="0"/>
          </a:p>
          <a:p>
            <a:pPr marL="0" indent="0" algn="ctr">
              <a:buNone/>
            </a:pPr>
            <a:r>
              <a:rPr lang="en-GB" sz="4800" i="1" dirty="0"/>
              <a:t>E° </a:t>
            </a:r>
            <a:r>
              <a:rPr lang="en-GB" sz="4800" dirty="0"/>
              <a:t>= +1.36V</a:t>
            </a:r>
          </a:p>
          <a:p>
            <a:pPr marL="0" indent="0" algn="ctr">
              <a:buNone/>
            </a:pPr>
            <a:endParaRPr lang="en-GB" sz="4800" dirty="0"/>
          </a:p>
          <a:p>
            <a:pPr marL="0" indent="0" algn="ctr">
              <a:buNone/>
            </a:pPr>
            <a:endParaRPr lang="en-GB" sz="4800" dirty="0"/>
          </a:p>
          <a:p>
            <a:pPr marL="0" indent="0" algn="ctr">
              <a:buNone/>
            </a:pPr>
            <a:endParaRPr lang="en-GB" sz="4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A3081-2199-45B4-A209-8CDC420FA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20" y="908720"/>
            <a:ext cx="8229600" cy="639763"/>
          </a:xfrm>
        </p:spPr>
        <p:txBody>
          <a:bodyPr/>
          <a:lstStyle/>
          <a:p>
            <a:pPr algn="ctr"/>
            <a:r>
              <a:rPr lang="en-GB" sz="4000" dirty="0"/>
              <a:t>How would you measure the standard electrode potential of the following redox system?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656749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23B51-D550-4C10-9E91-27D99E38E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492896"/>
            <a:ext cx="8305800" cy="33738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800" dirty="0"/>
          </a:p>
          <a:p>
            <a:pPr marL="0" indent="0" algn="ctr">
              <a:buNone/>
            </a:pPr>
            <a:r>
              <a:rPr lang="en-GB" sz="4800" dirty="0"/>
              <a:t>Fe</a:t>
            </a:r>
            <a:r>
              <a:rPr lang="en-GB" sz="4800" baseline="30000" dirty="0"/>
              <a:t>3+</a:t>
            </a:r>
            <a:r>
              <a:rPr lang="en-GB" sz="4800" dirty="0"/>
              <a:t>(</a:t>
            </a:r>
            <a:r>
              <a:rPr lang="en-GB" sz="4800" dirty="0" err="1"/>
              <a:t>aq</a:t>
            </a:r>
            <a:r>
              <a:rPr lang="en-GB" sz="4800" dirty="0"/>
              <a:t>) ꓲ Fe</a:t>
            </a:r>
            <a:r>
              <a:rPr lang="en-GB" sz="4800" baseline="30000" dirty="0"/>
              <a:t>2+</a:t>
            </a:r>
            <a:r>
              <a:rPr lang="en-GB" sz="4800" dirty="0"/>
              <a:t> (</a:t>
            </a:r>
            <a:r>
              <a:rPr lang="en-GB" sz="4800" dirty="0" err="1"/>
              <a:t>aq</a:t>
            </a:r>
            <a:r>
              <a:rPr lang="en-GB" sz="4800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A3081-2199-45B4-A209-8CDC420FA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20" y="908720"/>
            <a:ext cx="8229600" cy="639763"/>
          </a:xfrm>
        </p:spPr>
        <p:txBody>
          <a:bodyPr/>
          <a:lstStyle/>
          <a:p>
            <a:pPr algn="ctr"/>
            <a:r>
              <a:rPr lang="en-GB" sz="4000" dirty="0"/>
              <a:t>How would you measure the standard electrode potential of the following redox system?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4196232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FA30C-E47B-4611-B472-35937F0FE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Pages 88 and 89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F8645-EAAD-46CB-8F21-D8568D42F1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46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OIL RIG</a:t>
            </a:r>
          </a:p>
        </p:txBody>
      </p:sp>
      <p:sp>
        <p:nvSpPr>
          <p:cNvPr id="5" name="AutoShape 4" descr="data:image/jpeg;base64,/9j/4AAQSkZJRgABAQAAAQABAAD/2wCEAAkGBxMSEhUSExMVFRUXFxUWFxUXGBcYGBcVFRUXFxcXFRUYHSggGBolHRUVITEhJSkrLi4uFx8zODMtNygtLisBCgoKDg0OGxAQGi0mHyYtLS0tLS0tLS0tLS0uLS0tLS0tLS0tLS0tLS0tLS0tLS0tLS0tLS0tLS0tLS0tLS0tLf/AABEIAMABBgMBIgACEQEDEQH/xAAbAAACAwEBAQAAAAAAAAAAAAADBAECBQAGB//EAD0QAAEDAwIDBQUGBQQCAwAAAAEAAhEDEiEEMQVBURMiYXGRMoGhsfAGFEJTwdEjUmKS4TNyovEVQySTwv/EABkBAAMBAQEAAAAAAAAAAAAAAAECAwAEBf/EACgRAAICAgIABQQDAQAAAAAAAAABAhEDIRIxBBMiQVEycaGxFJHBYf/aAAwDAQACEQMRAD8AjSuA7oxHVNNpZzMnocIz+FsMSTI+KseHPyWu25L0tHAxepQjLQZ8d/cgM1gDwHXB07Rv4pxrHxJwfd8VB1biYLYOwJ5+SdCMK64ODpMEbTzWvpayxfvDpDS0efJNU3AdfMFBxCmaWro03A3AbFYY4e4AwT5nYBP1Kw3mT8Ew1/dkRyQTaC9nnhVdTJBDidp5QkjXBfkEY59Vu6ujc6eXPzWfxHSCMgeHVVi0I0Iu4kGmAfBLVtcH4EnOTySGt05aYAwczP1KX0bSDEwrqCqyTm7of7FxdM+5Uq0O8MIzqwaCeaCNRPmtszotVoB2494+WFXTUXAYIjpCh1Ugo9GuIjotujasHqdM52UOnSKYa4uEyR4KtWqYiJWTZtEtaj3BuAcJRriVcExHJBoNhS+QuD0IHKkTzC1GsP20hB7Tdc1pGQguKyRrJaMqamFQ1CgPqJkhbOqZQHUZRQ4rnOTCidShCXqMT1WUE0iUwrES1UfThaQoKjtO3+olCwozCxcm3UVyAbZ9htkQcodNhGxgdFxqQfNHukS3f65rzaO0sxkjkg6jQNdB2IRqVY4kEHyVKtUg52+uaKuwaM7VUbMkyDiFVhxjdPP1TT0QnlsTHoqWLQvRdjJjzVWVLcyY6DYItSo2DjEx6pf7vIIacdD+6JidRrGxhw8UpV1QfsD70Cto4JifLdAcRtnbb/KdRQjbLawtLZEe/r5rMfSuExC0W0wf+01SpfhCe6FqzzppE4I25nKsNPHjK2tVSJkbFJ1KXjKZSsVxoSqQh2eKda3qEN1I7wmTBQGnUIVhO6ktQ5Kxg4hUFVdTaXEAEAkgBxFwBOxI5xus+nxDUdv2FZ7avcD9gCxxDXwy2MFr2nM81LJkcZJVdlIQ5Rbvo0aZz1TDiYndRRcIyEwH9AE7FQGlQLhIwoqaUzEJmnUgo4qSd5KDbDSMetTc3klXhei1FEOgykKum6hNGQriZJaoTvYQubjZPYlChYd4VS09E3VJVBSJWswm5oVYJT50qqRC1goCzTgrld1dclpjWj0jOMjAJLfE5+K1NFrRycDOcFfOywp7Q659MQMjp08illgVaCs29n0ulUBG+V1RpheF0HFA0Zc4ZmIlPVPtS6LWgHzUXgleiqyxrZrttc4hwjxH7I7aEbGRyC8lU1Zf/EZ3XTkAmD+i2OFcTc/wdORyhGWNpGjNNj4mYcMKBSgeCcp6ymcS2ekq1RoI392IU7KUZpI3GUDUUQd1piizfmh16RgxjzRUgNGFUpQJB2+tkvkjy8VoVqJHPzKRdWbJxJGD5wDkeRHqrIkxumDiTJjCHU0pB6ofbx9QmKFbumd/NamjWmKO0pPIqXU3DE+qbZPQx1/wqPZ1ytZqEHiSqWeCcIHRCcEyFL6HSXvADi3D3TbcRYxzsN5nurM+0PCnU9WKrWuLT2MneLqVNpk+Acc+XRbfBjFWTMBlYmN47Gpt4rS1RLe0fAtDabXNDcgO0jdm8hjPlGVy55NSR04VcTzVqvHii2rhTXWcxzRjdQHKXUlUsWNZIcQd0yarSIhJFisxkINGsK+kEF1FHawphjELo3Znfd1dwt5Snn0Ch9gjyNRmVXE7BUboickwtU0Y2Q3acnmjyFozexYPFSnxpm81y3I1CNTRQg9ivSVtMPoJGtpUYzBKBlCiu7FO9lCtlPYtCTaceSO0FuxRY8FYMQbGAgdd+q1NDqDFpMjlulAwKwYklsZaNWjqJdE4TDryMGR4FYdiPS1D2iAVNw+B1P5GtS53MQvOigRqKj5Nr4BHK5rWwQIxgHrutz74SIcAfh8ln14u6E5aOeIBj4eqnNU4t+z/AMZSDu6+CTTXAFMtpqbF0WQKUqzhzV+0JUCmrimhoIOVx8kUsXWoBEXcTfSqCyARiSJw8Wnw2cVja77XvoV6jKrO0p9zAgY7JoALYggYjaM7rdfww1KkjJMGJiLc7nEQ1eN+3HBqzKznWG1zWOkA4BAHfH4ff1UM7hxfydOFM9y0CMfUYVhCjTUgGgDaPPfO53ROzVkczBEKrqSP2S7s0bABZT5qXsCK9vRVDCiYA0wisrBS6khmmtpgC3qjqquzyUPahQQd6l7ioEq4RBYAErkexcsYpSrubsU0zUB3tCPHdAsRKdNFpATZY6K72SCl6ukcNwnGNITdN+MpeTQ1JmH2akMWvU0YORhLVNG4ckVNMzixMNVgEaxSGI2AHC61FtXWoGA2pPV0+80+D2/J5A/+seq07UprqeAeYcP+Rs//AGVLL0VxdhaQPP65ohaq0MgHw+SNCotoR6YO1cGooC6FgFAFBCJaptWMH4SB2rZ270+RaQUHjrDIdabezpjFrowYHdwmOGECtTkT3tusgiFoahhuG3s0ZpxBd3qmA4uxiRz8OS4/EOpHXhXpMDTtAaBIkYIBkt6B3TEHyI6o4aEtptM1rnlv4nST1jug+gCZAV8bcopshkSjJpEmmuLVIKuITiiOq1AY6m0gzUda2BIkNLsnlhpRwwhL8Uqd+na24tdfExktc0TvvJz4EnAK0ISxndjSjVCjhKrYmxTUiiOqeydCULifBOdgqupBG0ahP3KWtRSxVsTClrAuVbVKFGs61SGp+poXNy6AOsoDmDkgpJhaooypCZpOB8EvarinhBoKY3YPBVdjr6pa1WIlLQ3IiqQhFqKWLrUQAbV1qNautRsAK1LcRb3Cf5e9/b3v0T1qpXpy0hJk+lj4/qQpQeJs5icQcNGN4g8hhM2pCiSLHimSbd4khrmh788hIafctQNS4p2qvobLCqfyDtU2olqm1VskCtXWo1q61Yxbh7YqBwBJa2oRAkyKbiI8jB80xxdobUp4qA/w7XB4kCZO/dHu6BLNpB0gzEOOCRs0xJHImB70LjmjNB7Oxpsd2jaeXw1gqO2ENzsWk7Y67Lh8SvUdvh/pFNAO7MzJOfembUnwl9Uh3agdpJMNiCC4+zHPG3KVoxldWJrikc2VepgoVahiPGP+z4IzjBEjBnPIERv6/AqK1GTHqedsmAfPOPNLkm2+Ee/0NjikucuhPR6aCXmST13A5e8/45JwBWtU2qsYqKpEpScnbIkrrlMKLUaBZ3aeCqT4KbVBCNAsqWhULEQhVLUUBsrYpXWrkaBYwUSk+I7oMdVYsRGUlNlECewuzjPIY+Cp2cYWrpdFMfoU4OEg5ypPIkUWNswGUCeR9FxpR1W+dLa4RLQOkH1nko1FG/d3ih5ofLMLsScqWsgbApt1IkwMojNGTjmn5C8RBtMHnCoaa1qVOmAQ4d7b/IS9Si0eKykZxEzSU1tMQDJG07g+PJaFSo0gCwCPrKWqjHKPfsg3a2FJJmJp+4x42im4QWuJx2wZDthLQPRaNOmSJjkF5rivGREWlndqMNRxi4Cm60CTjLnQTtC9TRILQQZBAgjIIjeVxeBySm529Xr7bOrxcFFR/P4B2KbUW1SGL0Lo4qA2qtV1olG0zr/ZB+GZEiIOcEH6Ku6gDh7XEHkCGmeXeLTA9xSSn6Xx7HjH1K+jD1nE8VKbQQe4Lsc3tdP/AAXmvtbxzVNpNqCq8Frw2RgW2RBgRs1oz0Xo6nEaOnqPdWoOpF0BhNQ17ocRaAAy0nOZx0XnePcVa+kWf/IqSWf6jHWi2Wm255guLvCPFcMs9ri1s7ViS2no8vX+0NRxE2loHsgBhywAy5gBdn+afivW/ZX7T1azix1Mvae8Xz3muJcS0mIcMiNo9AsShw2q+xhptggETaIB5hrzPXZev4RwEBr9PTPZwwh72g5L2ub3XT7UzPTaBcUI5Gn6ezOKa9XRulow48iYE+1OQR+nryCmnSiepMnz2+QHomDSiG9Me/af096mxd2KHFWcWWVugNqi1HtXWq1kqAWrrUa1dYsagFqgtRyxRYiAXtVS1M2KCxEAtYuR7FyNi0eh12nZEgZPRLaeiQZhDOodOcojNaRyXGoySo63JXZpdmI6eKntSBk+9ZlXXud4IDqjjzKVYm+wvIl0PV64O0pc1UuCVYH6hUUEhedlmzMojakZlLwpARoHILeCcCSeSINBUJ9n5eaUa57KjXtFwbMtuiem7SOucJjR6ivXcaYdRAb3mvEkNqGTbUl8mRsQOc9I5suVwdIvjxqasR4rraenNr5wYMcvInuuzIwcEQkqvFNNUYWF5beCMjr0cMJP7Q/eNXTp1WguYL5cRTbaJGIG+Wnqd1h6Dg1V9SmHktYHCXWkRyEXYJz8Qo/ybTTf6K+TW0hDXcMcKoZSrNLX1JY97gGtMZBEEDE+q97wPQ9lRaKjw87l8tDZiIbtjGMLz9fg5bTp1KzWPnUOaQX7tZbgk7Ezst3Saqk1gY8CkW3C2lJa4Cph2SXTDRsJPhzjinHFcktvorODyJJ9IeD6dzQHDvGAJBk9BCf+42VAAbj5RktB8t3D0KBr+D02jS23ugl8tEm4NjIc4EAADeYWlxZjqb2k2m8Ykm4ANAPdHWPgqfypyXqEXh4xejzQ4LXo6dpqX0y1vdh5b3sAQKZ7wnr1Kj7PCpWFVtRxLmjDjcRm+CAcO5HPVLcf1jnf6moq2irSaSKhLWi2o8kMa4lotbJEEwR0QK9R+iptsrGKpD3PtLrmvaIsvbIEDY7pfMc1Vf0NwUXdmZxPjNWnVdTAYLKhDXBok24bgyPHxQOI0g9rBWrAOdL7u/cLdwKbe7yOY57815r7Sayt94qAuFSKjmybRLm2y42gY/ibqeGcUe0uqVHNOS0MI3O4mT7IxJjwQkl7Lf3DFv3Z6Ph+i7GGiXVniZi4tBBiASOcY655CfYUKTKVQU2NALy4uPeBYRkh5c3cFwByYJhfODo+1ezUVHBzmFzjJBa4McHxI5Nu8YAzuvQav7WU3Q8UvZbUuBOHFzSBLh42T/tT47XQs6fZ7FzMnLXeLXBw8Rc0xPI+Sixec+z32uo1g4PNj4DyJNpLgLyycgXE49/Nehbq2FwYDJLbgYNsTB720+C9DHkUo3Zwzg1Ki1q61XoiRI2k/MolqpZNoBYosTFiixawC9qgsTNiixGwC1iixMliixGwCxYuTBYuRsBQBEBPVGFJviu7MKHJFeLA2rrUezxUwtyNxAhqkNRgwq/ZFbkFIXDFPZ+COG+Cs3yCHINC5aYMCZBbB2hwLTM+BKy+EaI6W5pE03uAtYWgjIaHSWHu5zEC7/cFvF3klaNdtR1RgYTY4NdgZa6WvtO42BkQRGFx+JV02dXh3VpGZreMPosAdQc2m23vuqXG3tGgQyOnwnmk9RxbWvFS7RUmCm2oRVdSrGneyq1gDXuIDgRJ8R4IfGmsZSIqXkuLXiRvTgGAIMOhhG8AhwWtoqtWro29p2rKLabWkuIttZZ/EHdE9wjPVrlzKjq2Dfw/VV9Np3tNFtch7nMAbTaBg92Wvnuvbgg84Wfo21QRSNZoglji2rEuuAIaQGExJ2G8CZlN1tO/WaWgwMYTUq6vFQmwN7UgEkZjAgZ5LPZoamiNKi91J1QkFxohzmWu1Fwi8YMDw88Skl3Y0ej0nGuxq08vDmsa0OPeIJtc03AAkzO2dsrP47xCl95pntHAucw2w8kwXNDJOGiQ7BSnEOLCymxgvaRS7R5aebKzaktxJ7wB5j5X4pqqdXWtqNq02sY2Qb2gPL3Obkk8gbvcjaBQpU19HUNqU6bHu7J0VIY0S1ra7jN9SIw7I67GcZv2r+0g1emoDsnNDe5kgutpsaWmB+E3A/27StjhXF6YY5jrRJe0l1SkDa/tAXkl/eAv6chg5WD9ttLQaKTdPUp1C51V77X3wXNYADGG7HHmqQ7En1s81r2RVDuZqZ6yW0pM+5IOAbYCN2uOc7E/oFbiOrdc+WEw9rsdR2ZOJnAYfVTo3hwIce8wlmc90nY48feJVXtkVpBtTqWlrabWw0kg8pkkzA3kyT6bJLidIdkSMHtGkyY5P/dMuotJNjmmXSZObt9hyhK6yqHsc0AS1zbgDEwHg5Mx6I1SNdsT0rXsBcMez8RufrmvVcI0Oorj+G+m2Li5ziWwI7p7reRmfcsLg+ha9pbcA6fOdhOSPorR4Zxt2kJaIdc5t07QBIGOR3PvWgq2+jS3pdn1b7N6d7dO0VMvl10TuXE7HbdadiHwyqKjS8bE3bz7TWu/VOWrsi6WjilbdsXsXWI9q61NYKF7FFiYLVFqNgoXsUWJhzI3Xdiei3I3FixYuWhp2UxN7XnpbtC5I8yQywtigqBXDwsgV/FXGo8VPgV5GuHBWDWrKbqB1RG6gfzIcWFSRp2BT2YWd96HVcdWP5kOMg3E0ezUdks7794lcNf5o8ZGuJoGijVKr7Q3BIBAJcRvvgeAAWUdeM5Kt9/HU+iEsbl2GMlHoyOLM1Opc3TOGlaWYBeyq+9oAwe8MOGcc2vH4V5/R8X1zdKGn7q2jTvi5lUioKRl1P2i2YbAabZGAd49VxStcG1GT2tM3N/qjdh8CMfRWNodUfudSkGTPbFxcMC4kxnd3kMfKLxUyqysxOI8S15aGuGmpWGpFOmwNsDHG7u4IcXU7sEyDK8XxDUVq9R1WqSXBu4ENtALoDR4E/Fey4tQtbUe03EGqSM4Da7qfdBPMNAjPtc15knBFsQytMgmf4JE2/ry3zCk1Wh1KxGpoKhOYtbbc65vd7S0Mht0uMubtOD0ylrKk1Kbi7utJIncS1uY3Bleg4Zp6lOtWcwSAKRcwnvGakix+IcDImRuc8ippSKjCWg3NpFrsH2GlpBnnER1yJ2khqgpmKdRUjeQ2Z5lsD8QM48Rj5LU1FK1zSRDXPayzEh1xBk8gRBHPPLdKafhrqbO1YO8CBfJ7pNze6AM+y6XHyjmdXT0g6tbbkv2E2ktqvc0g/hfJE8jJ255ILF6ukAe9sYaSSe9hsXciPopegKgquJLgC2YuI5tjHkd/NbHEqZa52Mki6dibSA3xA5/7vBZj2ue8WgyWtwN8uEQec91UrZO7Qp2tSSRVOXEd4iO6SAJIP6rT0PCq1ek5/aU/b7My0GX2hwY0NbJORtnfCX4Xpy6CIcZdvlpgOJu9wPovWcA4SWTVYA97XeyS5mHsYXdm5p7h3HiAATiU8YOQrkkYHDOEvDqtOr2VM0gCSWFxyJIhpEugjn6rS4F9izq3OfeGMEAkAkEwDiTnwOJbBxMJvT6AV9ZVBYQwOpPddN4tYO5kk95xyZOG4OQvZ6R5pC2nDW7wAAJ6x1VFisR5KNT7N8Np6SiKI7wBJmAzeOQPvnnK0hqBOWBYLuI1DzHoEI6t/8AMVRYybkekragHNg+XyQqlYf0jxledfqXH8R9UBzkyxgcv+Hpv/INDY/hz15/FDHEczc0+krzRKoSj5aBzZ6N3Ed5I8wY9UF3Em83/Mrz5cqucjwQObN12vad3/NcvPXeKlHigcmeKGvqfmP/ALnfuiN19T81/wDc791jiqUUVExK2bDeIVfzX/3O/dXHEqv5r/7nfuscVsb/ACVm1ijRuRsjidX81/qVYcUrfmv9SsUO81YvPj8/RY3I2hxWt+Y71Vhxat+Y5YZqnr8FN56oB5G7/wCYrfmH4Lhxit+YfgsMPdH1+y4OehYbZ6HTcZqOe2n2ju0dkABsWNBuJJAG8c+vuz6PFKzWECo0MNxIt27QlwxExDmnxBkLz+upl0lzQe6WZAMA5kTz6FLNr1QCMwWsb4wxoaznGGho8gFyTb53eqOmLjwr3N3iOue+i9rawe8h7nhjf9OdUcOOCO9adh7XMLI0esfWeAypTBcKoDXlw3Z3s2xtPPyykHvc0uIDu/F2dyH3TAEe5KV6kmQ202hmIgi2wkgAd4tiTzMnmuWXJy2dcZQ46PaafSawOqEPokuDAYcT7JBEyxYbuIfdjVaHXPczsyRkB4ILxPOO6JHRZGnrOFxLy0ut2aCDHUyIjwCA9u8HAmBnoBtG5A+ARb6Aq2adJ9cuIFp712YLfZ7pEg4hxPkVtferX06t9tYuADQQWls5kQNxPvjK89U4lVhoupkNBDR2dMQJJ/kHMk+89Sg1KxJDsXYPda1gGdhaAOaXYXR7Hi2qfLheAHVGkwOrZjf+YN9PNY7Nc9kEPH4SCZ5Wkcj/ADMWRrtdVqEl+5t2/pmPn8EiJ6fX0AqcvgRR+T1XDdTbRLmvb3XkkgE90tNwyN7buXNbXD+J6mCGOG4nDdwI5t8F4TT6yo0OaPZddLcbuaWz1xK3OH8fe0PhmXGd9t+QVsM10yWWD9jbfxmpRfWrF3elgdAaTbDQMeE/Fbf3/UfzH0b+y+bPrvcYG5a4PJJ7znEm4jERd8F6SlxpxHsjkPaJVsU7bsllh1R6U63UfzH/AI/sq/fa/wDOfh+ywm8VeRICu3XPPL4j5DC6NENmz97rH/2fXoh1NbWH/sPqsl2qfOZ/66mEM6g7gT7yiLs1X66r+Y71Qjrqn5jvVZbqs5/x81Ha7b/NGhW2aB19T8x3qUF3Ean5j/7v8pJ9bw+YQnVfEeG6INjp19T+d/8Acf3XLONQdQPP/K5YOwfUkhTA8fl5pbtOon1+CYbU5AR7t/cVNMdoPR8B9eYVqWeUDyI/ZKE8xPoiCdh6Q71lGwcR00+hE+JVXRzt/wAJYsaMk+gP6Ip9/X2R8y5GwUFDxyI8sKzX+X/I8+cIDauT3Sesx+6u2CNvl+6xqGDAMkZ8AfnIRqIbEGRnx/cpUVQAAB6Wx+6l2rA5AeYOfmoZC2MPVIP1+qAaI8PDZBdWE4I8iCMe79lPaeI8gR7sbrnaLFatIbR+nokHaMdE5WqRiPrzMegQmnO/yU3EaxcaFvRV+6Dp9eifbjkT6fupPifkfkhxNZmHRDp9eiq7TAcitAsnn/lAreUjzGP2WUTWIVWINoTdZ3u+aDhGjJlGtTNFqEEUDzTRQrYVjjunqNR3LPhv8kkPrmmaTR1nwjPuwV0QRKQ5Tqzgju7ny9UanP4QIP8AuEpZrSIJsjxn9wmS87j4EkeA2yroiwjmuPKPkPjPJBq4/C4/1AH5pSrqKhMYjn3XT75CN2jgIy33JrA0EdTa7Jb8OvnKAB+GCPI+mYXXh2/lvv7vrZAfSIHID/aCtZqCdmP6vMZn4qpbET7p3PwKHNv4hPg2MfsqVnP3DST17o9EbCos57wDn9f2XJZurdt8pP6rkvJD+Wz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1438" y="-1600200"/>
            <a:ext cx="45529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4" name="Picture 8" descr="http://img.timeinc.net/time/daily/2010/1007/360_oil_rig_070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055" y="2128344"/>
            <a:ext cx="6576665" cy="429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188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928670"/>
            <a:ext cx="8305800" cy="4525965"/>
          </a:xfrm>
        </p:spPr>
        <p:txBody>
          <a:bodyPr>
            <a:normAutofit/>
          </a:bodyPr>
          <a:lstStyle/>
          <a:p>
            <a:endParaRPr lang="en-GB" b="1" dirty="0"/>
          </a:p>
          <a:p>
            <a:r>
              <a:rPr lang="en-GB" b="1" dirty="0"/>
              <a:t>Oxidising agent:</a:t>
            </a:r>
          </a:p>
          <a:p>
            <a:r>
              <a:rPr lang="en-GB" dirty="0">
                <a:solidFill>
                  <a:srgbClr val="FF0000"/>
                </a:solidFill>
              </a:rPr>
              <a:t>A substance that can OXIDISE another substance (an electron acceptor)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Reducing agent:</a:t>
            </a:r>
          </a:p>
          <a:p>
            <a:r>
              <a:rPr lang="en-GB" dirty="0">
                <a:solidFill>
                  <a:srgbClr val="FF0000"/>
                </a:solidFill>
              </a:rPr>
              <a:t>A substance that can REDUCE another substance (an electron donor)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Oxidising Agents and Reducing Agents</a:t>
            </a:r>
          </a:p>
        </p:txBody>
      </p:sp>
      <p:pic>
        <p:nvPicPr>
          <p:cNvPr id="1026" name="Picture 2" descr="http://f1.bcbits.com/img/a3524212800_1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94312"/>
            <a:ext cx="1763688" cy="17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media.giphy.com/media/KQff4LJbY9mbC/giphy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5106040"/>
            <a:ext cx="2457144" cy="1636459"/>
          </a:xfrm>
          <a:prstGeom prst="rect">
            <a:avLst/>
          </a:prstGeom>
          <a:noFill/>
        </p:spPr>
      </p:pic>
      <p:pic>
        <p:nvPicPr>
          <p:cNvPr id="4100" name="Picture 4" descr="https://porridgeclub.files.wordpress.com/2011/12/scotts-oat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2204864"/>
            <a:ext cx="2882677" cy="1862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65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9001000" cy="639763"/>
          </a:xfrm>
        </p:spPr>
        <p:txBody>
          <a:bodyPr/>
          <a:lstStyle/>
          <a:p>
            <a:br>
              <a:rPr lang="en-GB" baseline="30000" dirty="0"/>
            </a:br>
            <a:r>
              <a:rPr lang="en-GB" dirty="0"/>
              <a:t>You can work these out because some elements have FIXED OXIDATION STATES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007592"/>
              </p:ext>
            </p:extLst>
          </p:nvPr>
        </p:nvGraphicFramePr>
        <p:xfrm>
          <a:off x="395535" y="1397000"/>
          <a:ext cx="8496945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Oxidation state in compounds and 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Exceptions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FF0000"/>
                          </a:solidFill>
                        </a:rPr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</a:rPr>
                        <a:t>-1 in METAL HYDRIDES e.g., </a:t>
                      </a:r>
                      <a:r>
                        <a:rPr lang="en-GB" sz="2000" dirty="0" err="1">
                          <a:solidFill>
                            <a:srgbClr val="FF0000"/>
                          </a:solidFill>
                        </a:rPr>
                        <a:t>NaH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Li, Na,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FF0000"/>
                          </a:solidFill>
                        </a:rPr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Mg, Ca ,Ba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FF0000"/>
                          </a:solidFill>
                        </a:rPr>
                        <a:t>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FF0000"/>
                          </a:solidFill>
                        </a:rPr>
                        <a:t>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FF0000"/>
                          </a:solidFill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FF0000"/>
                          </a:solidFill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</a:rPr>
                        <a:t>NOT 1- when combined</a:t>
                      </a:r>
                      <a:r>
                        <a:rPr lang="en-GB" sz="2000" baseline="0" dirty="0">
                          <a:solidFill>
                            <a:srgbClr val="FF0000"/>
                          </a:solidFill>
                        </a:rPr>
                        <a:t> with F or O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FF0000"/>
                          </a:solidFill>
                        </a:rPr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</a:rPr>
                        <a:t>NOT -2 when combined</a:t>
                      </a:r>
                      <a:r>
                        <a:rPr lang="en-GB" sz="2000" baseline="0" dirty="0">
                          <a:solidFill>
                            <a:srgbClr val="FF0000"/>
                          </a:solidFill>
                        </a:rPr>
                        <a:t> with F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2000" baseline="0" dirty="0">
                          <a:solidFill>
                            <a:srgbClr val="FF0000"/>
                          </a:solidFill>
                        </a:rPr>
                        <a:t>-1 in peroxides (H</a:t>
                      </a:r>
                      <a:r>
                        <a:rPr lang="en-GB" sz="2000" baseline="-250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GB" sz="2000" baseline="0" dirty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GB" sz="2000" baseline="-250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GB" sz="2000" baseline="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0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1C708-7474-4498-955B-BAFE17E07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5936" y="2204864"/>
            <a:ext cx="7772400" cy="860425"/>
          </a:xfrm>
        </p:spPr>
        <p:txBody>
          <a:bodyPr/>
          <a:lstStyle/>
          <a:p>
            <a:r>
              <a:rPr lang="en-GB" dirty="0"/>
              <a:t>Standard Electrode </a:t>
            </a:r>
            <a:br>
              <a:rPr lang="en-GB" dirty="0"/>
            </a:br>
            <a:r>
              <a:rPr lang="en-GB" dirty="0"/>
              <a:t>Potential</a:t>
            </a:r>
          </a:p>
        </p:txBody>
      </p:sp>
    </p:spTree>
    <p:extLst>
      <p:ext uri="{BB962C8B-B14F-4D97-AF65-F5344CB8AC3E}">
        <p14:creationId xmlns:p14="http://schemas.microsoft.com/office/powerpoint/2010/main" val="2906732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17D4AC-190C-4674-8C17-40239EF99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40768"/>
            <a:ext cx="8305800" cy="4968552"/>
          </a:xfrm>
        </p:spPr>
        <p:txBody>
          <a:bodyPr>
            <a:normAutofit fontScale="92500"/>
          </a:bodyPr>
          <a:lstStyle/>
          <a:p>
            <a:r>
              <a:rPr lang="en-GB" dirty="0"/>
              <a:t>Redox reactions</a:t>
            </a:r>
          </a:p>
          <a:p>
            <a:r>
              <a:rPr lang="en-GB" dirty="0"/>
              <a:t>Reactions are ALWAYS equilibrium</a:t>
            </a:r>
          </a:p>
          <a:p>
            <a:r>
              <a:rPr lang="en-GB" dirty="0"/>
              <a:t>Measuring how easy it is for metals to release their electrons into a solution</a:t>
            </a:r>
          </a:p>
          <a:p>
            <a:r>
              <a:rPr lang="en-GB" dirty="0"/>
              <a:t>Look at the potential difference between the metal and the metal solution</a:t>
            </a:r>
          </a:p>
          <a:p>
            <a:r>
              <a:rPr lang="en-GB" dirty="0"/>
              <a:t>Compare it to another metal and the metal solution</a:t>
            </a:r>
          </a:p>
          <a:p>
            <a:r>
              <a:rPr lang="en-GB" dirty="0"/>
              <a:t>Potential difference between the metal and metal solution is known as absolute potential difference</a:t>
            </a:r>
          </a:p>
          <a:p>
            <a:r>
              <a:rPr lang="en-GB" dirty="0"/>
              <a:t>Unable to do this! </a:t>
            </a:r>
          </a:p>
          <a:p>
            <a:r>
              <a:rPr lang="en-GB" dirty="0"/>
              <a:t>Have to create a reference electrode</a:t>
            </a:r>
          </a:p>
          <a:p>
            <a:r>
              <a:rPr lang="en-GB" dirty="0"/>
              <a:t>Measure the difference in potential between this reference electrode and the metal electrode.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701B55-1C68-449F-A3D7-5DB18B371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Standard Electrode Potential Intro</a:t>
            </a:r>
          </a:p>
        </p:txBody>
      </p:sp>
    </p:spTree>
    <p:extLst>
      <p:ext uri="{BB962C8B-B14F-4D97-AF65-F5344CB8AC3E}">
        <p14:creationId xmlns:p14="http://schemas.microsoft.com/office/powerpoint/2010/main" val="306725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431636-A0FA-4C03-8DD7-A3F14834A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40768"/>
            <a:ext cx="8305800" cy="525658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en-GB" dirty="0"/>
              <a:t>Reference</a:t>
            </a:r>
          </a:p>
          <a:p>
            <a:pPr>
              <a:lnSpc>
                <a:spcPct val="200000"/>
              </a:lnSpc>
            </a:pPr>
            <a:r>
              <a:rPr lang="en-GB" dirty="0"/>
              <a:t>Hydrogen gas</a:t>
            </a:r>
          </a:p>
          <a:p>
            <a:pPr>
              <a:lnSpc>
                <a:spcPct val="200000"/>
              </a:lnSpc>
            </a:pPr>
            <a:r>
              <a:rPr lang="en-GB" dirty="0">
                <a:solidFill>
                  <a:srgbClr val="FF0000"/>
                </a:solidFill>
              </a:rPr>
              <a:t>Pressure – 100kPa (1 bar)</a:t>
            </a:r>
          </a:p>
          <a:p>
            <a:pPr>
              <a:lnSpc>
                <a:spcPct val="200000"/>
              </a:lnSpc>
            </a:pPr>
            <a:r>
              <a:rPr lang="en-GB" dirty="0"/>
              <a:t>Bubbling over a piece of platinum – surface is porous (allows large surface area and equilibrium between hydrogen ions in the solution and hydrogen gas to establish quickly).</a:t>
            </a:r>
          </a:p>
          <a:p>
            <a:pPr>
              <a:lnSpc>
                <a:spcPct val="200000"/>
              </a:lnSpc>
            </a:pPr>
            <a:r>
              <a:rPr lang="en-GB" dirty="0"/>
              <a:t>Dipped into a solution of </a:t>
            </a:r>
            <a:r>
              <a:rPr lang="en-GB" dirty="0" err="1"/>
              <a:t>HCl</a:t>
            </a:r>
            <a:r>
              <a:rPr lang="en-GB" dirty="0"/>
              <a:t> or H</a:t>
            </a:r>
            <a:r>
              <a:rPr lang="en-GB" baseline="-25000" dirty="0"/>
              <a:t>2</a:t>
            </a:r>
            <a:r>
              <a:rPr lang="en-GB" dirty="0"/>
              <a:t>SO</a:t>
            </a:r>
            <a:r>
              <a:rPr lang="en-GB" baseline="-25000" dirty="0"/>
              <a:t>4</a:t>
            </a:r>
          </a:p>
          <a:p>
            <a:pPr>
              <a:lnSpc>
                <a:spcPct val="200000"/>
              </a:lnSpc>
            </a:pPr>
            <a:r>
              <a:rPr lang="en-GB" dirty="0">
                <a:solidFill>
                  <a:srgbClr val="FF0000"/>
                </a:solidFill>
              </a:rPr>
              <a:t>Hydrogen ion concentration of 1 moldm</a:t>
            </a:r>
            <a:r>
              <a:rPr lang="en-GB" baseline="30000" dirty="0">
                <a:solidFill>
                  <a:srgbClr val="FF0000"/>
                </a:solidFill>
              </a:rPr>
              <a:t>-3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GB" dirty="0">
                <a:solidFill>
                  <a:srgbClr val="FF0000"/>
                </a:solidFill>
              </a:rPr>
              <a:t>Temperature – 298K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16CFA8-1BB5-49DC-B8A1-A5A32A3AD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standard hydrogen electrode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8854FDE-6577-457F-9120-17A12F37D9B5}"/>
              </a:ext>
            </a:extLst>
          </p:cNvPr>
          <p:cNvSpPr/>
          <p:nvPr/>
        </p:nvSpPr>
        <p:spPr>
          <a:xfrm>
            <a:off x="5796136" y="4725144"/>
            <a:ext cx="2684984" cy="151216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Standard conditions</a:t>
            </a:r>
          </a:p>
        </p:txBody>
      </p:sp>
    </p:spTree>
    <p:extLst>
      <p:ext uri="{BB962C8B-B14F-4D97-AF65-F5344CB8AC3E}">
        <p14:creationId xmlns:p14="http://schemas.microsoft.com/office/powerpoint/2010/main" val="84388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7DDDC3-E68D-4BB0-AA9A-027EA4404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6000" dirty="0"/>
          </a:p>
          <a:p>
            <a:pPr marL="0" indent="0" algn="ctr">
              <a:buNone/>
            </a:pPr>
            <a:endParaRPr lang="en-GB" sz="6000" dirty="0"/>
          </a:p>
          <a:p>
            <a:pPr marL="0" indent="0" algn="ctr">
              <a:buNone/>
            </a:pPr>
            <a:endParaRPr lang="en-GB" sz="6000" dirty="0"/>
          </a:p>
          <a:p>
            <a:pPr marL="0" indent="0" algn="ctr">
              <a:buNone/>
            </a:pPr>
            <a:endParaRPr lang="en-GB" sz="6000" dirty="0"/>
          </a:p>
          <a:p>
            <a:pPr marL="0" indent="0" algn="ctr">
              <a:buNone/>
            </a:pPr>
            <a:r>
              <a:rPr lang="en-GB" sz="6000" dirty="0"/>
              <a:t>H</a:t>
            </a:r>
            <a:r>
              <a:rPr lang="en-GB" sz="6000" baseline="30000" dirty="0"/>
              <a:t>+</a:t>
            </a:r>
            <a:r>
              <a:rPr lang="en-GB" sz="6000" dirty="0"/>
              <a:t> (</a:t>
            </a:r>
            <a:r>
              <a:rPr lang="en-GB" sz="6000" dirty="0" err="1"/>
              <a:t>aq</a:t>
            </a:r>
            <a:r>
              <a:rPr lang="en-GB" sz="6000" dirty="0"/>
              <a:t>) + e</a:t>
            </a:r>
            <a:r>
              <a:rPr lang="en-GB" sz="6000" baseline="30000" dirty="0"/>
              <a:t>-</a:t>
            </a:r>
            <a:r>
              <a:rPr lang="en-GB" sz="6000" dirty="0"/>
              <a:t> </a:t>
            </a:r>
            <a:r>
              <a:rPr lang="en-GB" sz="6000" dirty="0">
                <a:sym typeface="Wingdings" panose="05000000000000000000" pitchFamily="2" charset="2"/>
              </a:rPr>
              <a:t>↔ 1/2 H</a:t>
            </a:r>
            <a:r>
              <a:rPr lang="en-GB" sz="6000" baseline="-25000" dirty="0">
                <a:sym typeface="Wingdings" panose="05000000000000000000" pitchFamily="2" charset="2"/>
              </a:rPr>
              <a:t>2</a:t>
            </a:r>
            <a:r>
              <a:rPr lang="en-GB" sz="6000" baseline="30000" dirty="0">
                <a:sym typeface="Wingdings" panose="05000000000000000000" pitchFamily="2" charset="2"/>
              </a:rPr>
              <a:t> </a:t>
            </a:r>
            <a:r>
              <a:rPr lang="en-GB" sz="6000" dirty="0">
                <a:sym typeface="Wingdings" panose="05000000000000000000" pitchFamily="2" charset="2"/>
              </a:rPr>
              <a:t>(g)</a:t>
            </a:r>
            <a:endParaRPr lang="en-GB" sz="6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D0AF31-1677-4715-A210-98E2492CD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Compare all reactions to…</a:t>
            </a:r>
          </a:p>
        </p:txBody>
      </p:sp>
    </p:spTree>
    <p:extLst>
      <p:ext uri="{BB962C8B-B14F-4D97-AF65-F5344CB8AC3E}">
        <p14:creationId xmlns:p14="http://schemas.microsoft.com/office/powerpoint/2010/main" val="925905369"/>
      </p:ext>
    </p:extLst>
  </p:cSld>
  <p:clrMapOvr>
    <a:masterClrMapping/>
  </p:clrMapOvr>
</p:sld>
</file>

<file path=ppt/theme/theme1.xml><?xml version="1.0" encoding="utf-8"?>
<a:theme xmlns:a="http://schemas.openxmlformats.org/drawingml/2006/main" name="PM_atom_molecule">
  <a:themeElements>
    <a:clrScheme name="Custom 3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00B050"/>
      </a:accent1>
      <a:accent2>
        <a:srgbClr val="0070C0"/>
      </a:accent2>
      <a:accent3>
        <a:srgbClr val="7030A0"/>
      </a:accent3>
      <a:accent4>
        <a:srgbClr val="00B050"/>
      </a:accent4>
      <a:accent5>
        <a:srgbClr val="0070C0"/>
      </a:accent5>
      <a:accent6>
        <a:srgbClr val="7030A0"/>
      </a:accent6>
      <a:hlink>
        <a:srgbClr val="00B0F0"/>
      </a:hlink>
      <a:folHlink>
        <a:srgbClr val="92D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7819</TotalTime>
  <Words>726</Words>
  <Application>Microsoft Office PowerPoint</Application>
  <PresentationFormat>On-screen Show (4:3)</PresentationFormat>
  <Paragraphs>155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Perpetua</vt:lpstr>
      <vt:lpstr>Segoe UI</vt:lpstr>
      <vt:lpstr>Wingdings</vt:lpstr>
      <vt:lpstr>PM_atom_molecule</vt:lpstr>
      <vt:lpstr>Redox Recap</vt:lpstr>
      <vt:lpstr>Starter Questions</vt:lpstr>
      <vt:lpstr>OIL RIG</vt:lpstr>
      <vt:lpstr>Oxidising Agents and Reducing Agents</vt:lpstr>
      <vt:lpstr> You can work these out because some elements have FIXED OXIDATION STATES </vt:lpstr>
      <vt:lpstr>Standard Electrode  Potential</vt:lpstr>
      <vt:lpstr>Standard Electrode Potential Intro</vt:lpstr>
      <vt:lpstr>The standard hydrogen electrode</vt:lpstr>
      <vt:lpstr>Compare all reactions to…</vt:lpstr>
      <vt:lpstr>PowerPoint Presentation</vt:lpstr>
      <vt:lpstr>What conditions are required for a standard hydrogen electrode?</vt:lpstr>
      <vt:lpstr>Measuring a standard electrode potential</vt:lpstr>
      <vt:lpstr>Measuring a standard electrode potential</vt:lpstr>
      <vt:lpstr>Equations</vt:lpstr>
      <vt:lpstr>WHAT DO POSITIVE AND NEGATIVE STANDARD ELECTRODE POTENTIALS MEAN?</vt:lpstr>
      <vt:lpstr>Equations</vt:lpstr>
      <vt:lpstr>What the values mean…</vt:lpstr>
      <vt:lpstr>Equations</vt:lpstr>
      <vt:lpstr>Electromotive force (emf)</vt:lpstr>
      <vt:lpstr>Definition</vt:lpstr>
      <vt:lpstr>How would you measure the standard electrode potential of the following redox system?</vt:lpstr>
      <vt:lpstr>How would you measure the standard electrode potential of the following redox system?</vt:lpstr>
      <vt:lpstr>How would you measure the standard electrode potential of the following redox system?</vt:lpstr>
      <vt:lpstr>Pages 88 and 89</vt:lpstr>
    </vt:vector>
  </TitlesOfParts>
  <Company>WHS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Blocks</dc:title>
  <dc:creator>waring</dc:creator>
  <cp:lastModifiedBy>Charlotte Murray</cp:lastModifiedBy>
  <cp:revision>958</cp:revision>
  <cp:lastPrinted>2014-01-14T14:28:45Z</cp:lastPrinted>
  <dcterms:created xsi:type="dcterms:W3CDTF">2011-03-27T12:01:19Z</dcterms:created>
  <dcterms:modified xsi:type="dcterms:W3CDTF">2018-03-19T18:47:24Z</dcterms:modified>
</cp:coreProperties>
</file>