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 id="271" r:id="rId15"/>
    <p:sldId id="266" r:id="rId16"/>
    <p:sldId id="267"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1507" autoAdjust="0"/>
  </p:normalViewPr>
  <p:slideViewPr>
    <p:cSldViewPr snapToGrid="0">
      <p:cViewPr varScale="1">
        <p:scale>
          <a:sx n="119" d="100"/>
          <a:sy n="119" d="100"/>
        </p:scale>
        <p:origin x="96"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A30658-5DE0-4623-899F-3387CE24DB1C}" type="datetimeFigureOut">
              <a:rPr lang="en-GB" smtClean="0"/>
              <a:t>08/04/2018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447DB7-DEC7-4836-824C-1E59D11872B4}" type="slidenum">
              <a:rPr lang="en-GB" smtClean="0"/>
              <a:t>‹#›</a:t>
            </a:fld>
            <a:endParaRPr lang="en-GB"/>
          </a:p>
        </p:txBody>
      </p:sp>
    </p:spTree>
    <p:extLst>
      <p:ext uri="{BB962C8B-B14F-4D97-AF65-F5344CB8AC3E}">
        <p14:creationId xmlns:p14="http://schemas.microsoft.com/office/powerpoint/2010/main" val="3869592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Want chloride ions</a:t>
            </a:r>
            <a:r>
              <a:rPr lang="en-GB" baseline="0" dirty="0" smtClean="0"/>
              <a:t> to release electrons, but this cannot happen. </a:t>
            </a:r>
            <a:endParaRPr lang="en-GB" dirty="0"/>
          </a:p>
        </p:txBody>
      </p:sp>
      <p:sp>
        <p:nvSpPr>
          <p:cNvPr id="4" name="Slide Number Placeholder 3"/>
          <p:cNvSpPr>
            <a:spLocks noGrp="1"/>
          </p:cNvSpPr>
          <p:nvPr>
            <p:ph type="sldNum" sz="quarter" idx="10"/>
          </p:nvPr>
        </p:nvSpPr>
        <p:spPr/>
        <p:txBody>
          <a:bodyPr/>
          <a:lstStyle/>
          <a:p>
            <a:fld id="{FD447DB7-DEC7-4836-824C-1E59D11872B4}" type="slidenum">
              <a:rPr lang="en-GB" smtClean="0"/>
              <a:t>11</a:t>
            </a:fld>
            <a:endParaRPr lang="en-GB"/>
          </a:p>
        </p:txBody>
      </p:sp>
    </p:spTree>
    <p:extLst>
      <p:ext uri="{BB962C8B-B14F-4D97-AF65-F5344CB8AC3E}">
        <p14:creationId xmlns:p14="http://schemas.microsoft.com/office/powerpoint/2010/main" val="4013743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Want chloride ions</a:t>
            </a:r>
            <a:r>
              <a:rPr lang="en-GB" baseline="0" dirty="0" smtClean="0"/>
              <a:t> to release electrons, but this </a:t>
            </a:r>
            <a:r>
              <a:rPr lang="en-GB" baseline="0" smtClean="0"/>
              <a:t>cannot happen. </a:t>
            </a:r>
            <a:endParaRPr lang="en-GB"/>
          </a:p>
        </p:txBody>
      </p:sp>
      <p:sp>
        <p:nvSpPr>
          <p:cNvPr id="4" name="Slide Number Placeholder 3"/>
          <p:cNvSpPr>
            <a:spLocks noGrp="1"/>
          </p:cNvSpPr>
          <p:nvPr>
            <p:ph type="sldNum" sz="quarter" idx="10"/>
          </p:nvPr>
        </p:nvSpPr>
        <p:spPr/>
        <p:txBody>
          <a:bodyPr/>
          <a:lstStyle/>
          <a:p>
            <a:fld id="{FD447DB7-DEC7-4836-824C-1E59D11872B4}" type="slidenum">
              <a:rPr lang="en-GB" smtClean="0"/>
              <a:t>12</a:t>
            </a:fld>
            <a:endParaRPr lang="en-GB"/>
          </a:p>
        </p:txBody>
      </p:sp>
    </p:spTree>
    <p:extLst>
      <p:ext uri="{BB962C8B-B14F-4D97-AF65-F5344CB8AC3E}">
        <p14:creationId xmlns:p14="http://schemas.microsoft.com/office/powerpoint/2010/main" val="3429897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Want chloride ions</a:t>
            </a:r>
            <a:r>
              <a:rPr lang="en-GB" baseline="0" dirty="0" smtClean="0"/>
              <a:t> to release electrons, but this </a:t>
            </a:r>
            <a:r>
              <a:rPr lang="en-GB" baseline="0" smtClean="0"/>
              <a:t>cannot happen. </a:t>
            </a:r>
            <a:endParaRPr lang="en-GB"/>
          </a:p>
        </p:txBody>
      </p:sp>
      <p:sp>
        <p:nvSpPr>
          <p:cNvPr id="4" name="Slide Number Placeholder 3"/>
          <p:cNvSpPr>
            <a:spLocks noGrp="1"/>
          </p:cNvSpPr>
          <p:nvPr>
            <p:ph type="sldNum" sz="quarter" idx="10"/>
          </p:nvPr>
        </p:nvSpPr>
        <p:spPr/>
        <p:txBody>
          <a:bodyPr/>
          <a:lstStyle/>
          <a:p>
            <a:fld id="{FD447DB7-DEC7-4836-824C-1E59D11872B4}" type="slidenum">
              <a:rPr lang="en-GB" smtClean="0"/>
              <a:t>13</a:t>
            </a:fld>
            <a:endParaRPr lang="en-GB"/>
          </a:p>
        </p:txBody>
      </p:sp>
    </p:spTree>
    <p:extLst>
      <p:ext uri="{BB962C8B-B14F-4D97-AF65-F5344CB8AC3E}">
        <p14:creationId xmlns:p14="http://schemas.microsoft.com/office/powerpoint/2010/main" val="4129221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D447DB7-DEC7-4836-824C-1E59D11872B4}" type="slidenum">
              <a:rPr lang="en-GB" smtClean="0"/>
              <a:t>18</a:t>
            </a:fld>
            <a:endParaRPr lang="en-GB"/>
          </a:p>
        </p:txBody>
      </p:sp>
    </p:spTree>
    <p:extLst>
      <p:ext uri="{BB962C8B-B14F-4D97-AF65-F5344CB8AC3E}">
        <p14:creationId xmlns:p14="http://schemas.microsoft.com/office/powerpoint/2010/main" val="4093673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3BD768C-3925-4593-98C6-7979432C5B1D}" type="datetimeFigureOut">
              <a:rPr lang="en-GB" smtClean="0"/>
              <a:t>08/04/2018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F2E4DB-E330-49E4-8101-A24B3C4DDEFE}" type="slidenum">
              <a:rPr lang="en-GB" smtClean="0"/>
              <a:t>‹#›</a:t>
            </a:fld>
            <a:endParaRPr lang="en-GB"/>
          </a:p>
        </p:txBody>
      </p:sp>
    </p:spTree>
    <p:extLst>
      <p:ext uri="{BB962C8B-B14F-4D97-AF65-F5344CB8AC3E}">
        <p14:creationId xmlns:p14="http://schemas.microsoft.com/office/powerpoint/2010/main" val="303034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BD768C-3925-4593-98C6-7979432C5B1D}" type="datetimeFigureOut">
              <a:rPr lang="en-GB" smtClean="0"/>
              <a:t>08/04/2018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F2E4DB-E330-49E4-8101-A24B3C4DDEFE}" type="slidenum">
              <a:rPr lang="en-GB" smtClean="0"/>
              <a:t>‹#›</a:t>
            </a:fld>
            <a:endParaRPr lang="en-GB"/>
          </a:p>
        </p:txBody>
      </p:sp>
    </p:spTree>
    <p:extLst>
      <p:ext uri="{BB962C8B-B14F-4D97-AF65-F5344CB8AC3E}">
        <p14:creationId xmlns:p14="http://schemas.microsoft.com/office/powerpoint/2010/main" val="3564391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BD768C-3925-4593-98C6-7979432C5B1D}" type="datetimeFigureOut">
              <a:rPr lang="en-GB" smtClean="0"/>
              <a:t>08/04/2018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F2E4DB-E330-49E4-8101-A24B3C4DDEFE}" type="slidenum">
              <a:rPr lang="en-GB" smtClean="0"/>
              <a:t>‹#›</a:t>
            </a:fld>
            <a:endParaRPr lang="en-GB"/>
          </a:p>
        </p:txBody>
      </p:sp>
    </p:spTree>
    <p:extLst>
      <p:ext uri="{BB962C8B-B14F-4D97-AF65-F5344CB8AC3E}">
        <p14:creationId xmlns:p14="http://schemas.microsoft.com/office/powerpoint/2010/main" val="26228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BD768C-3925-4593-98C6-7979432C5B1D}" type="datetimeFigureOut">
              <a:rPr lang="en-GB" smtClean="0"/>
              <a:t>08/04/2018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F2E4DB-E330-49E4-8101-A24B3C4DDEFE}" type="slidenum">
              <a:rPr lang="en-GB" smtClean="0"/>
              <a:t>‹#›</a:t>
            </a:fld>
            <a:endParaRPr lang="en-GB"/>
          </a:p>
        </p:txBody>
      </p:sp>
    </p:spTree>
    <p:extLst>
      <p:ext uri="{BB962C8B-B14F-4D97-AF65-F5344CB8AC3E}">
        <p14:creationId xmlns:p14="http://schemas.microsoft.com/office/powerpoint/2010/main" val="2194748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BD768C-3925-4593-98C6-7979432C5B1D}" type="datetimeFigureOut">
              <a:rPr lang="en-GB" smtClean="0"/>
              <a:t>08/04/2018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F2E4DB-E330-49E4-8101-A24B3C4DDEFE}" type="slidenum">
              <a:rPr lang="en-GB" smtClean="0"/>
              <a:t>‹#›</a:t>
            </a:fld>
            <a:endParaRPr lang="en-GB"/>
          </a:p>
        </p:txBody>
      </p:sp>
    </p:spTree>
    <p:extLst>
      <p:ext uri="{BB962C8B-B14F-4D97-AF65-F5344CB8AC3E}">
        <p14:creationId xmlns:p14="http://schemas.microsoft.com/office/powerpoint/2010/main" val="3518778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3BD768C-3925-4593-98C6-7979432C5B1D}" type="datetimeFigureOut">
              <a:rPr lang="en-GB" smtClean="0"/>
              <a:t>08/04/2018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F2E4DB-E330-49E4-8101-A24B3C4DDEFE}" type="slidenum">
              <a:rPr lang="en-GB" smtClean="0"/>
              <a:t>‹#›</a:t>
            </a:fld>
            <a:endParaRPr lang="en-GB"/>
          </a:p>
        </p:txBody>
      </p:sp>
    </p:spTree>
    <p:extLst>
      <p:ext uri="{BB962C8B-B14F-4D97-AF65-F5344CB8AC3E}">
        <p14:creationId xmlns:p14="http://schemas.microsoft.com/office/powerpoint/2010/main" val="3951894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3BD768C-3925-4593-98C6-7979432C5B1D}" type="datetimeFigureOut">
              <a:rPr lang="en-GB" smtClean="0"/>
              <a:t>08/04/2018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F2E4DB-E330-49E4-8101-A24B3C4DDEFE}" type="slidenum">
              <a:rPr lang="en-GB" smtClean="0"/>
              <a:t>‹#›</a:t>
            </a:fld>
            <a:endParaRPr lang="en-GB"/>
          </a:p>
        </p:txBody>
      </p:sp>
    </p:spTree>
    <p:extLst>
      <p:ext uri="{BB962C8B-B14F-4D97-AF65-F5344CB8AC3E}">
        <p14:creationId xmlns:p14="http://schemas.microsoft.com/office/powerpoint/2010/main" val="2274567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3BD768C-3925-4593-98C6-7979432C5B1D}" type="datetimeFigureOut">
              <a:rPr lang="en-GB" smtClean="0"/>
              <a:t>08/04/2018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F2E4DB-E330-49E4-8101-A24B3C4DDEFE}" type="slidenum">
              <a:rPr lang="en-GB" smtClean="0"/>
              <a:t>‹#›</a:t>
            </a:fld>
            <a:endParaRPr lang="en-GB"/>
          </a:p>
        </p:txBody>
      </p:sp>
    </p:spTree>
    <p:extLst>
      <p:ext uri="{BB962C8B-B14F-4D97-AF65-F5344CB8AC3E}">
        <p14:creationId xmlns:p14="http://schemas.microsoft.com/office/powerpoint/2010/main" val="3939433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BD768C-3925-4593-98C6-7979432C5B1D}" type="datetimeFigureOut">
              <a:rPr lang="en-GB" smtClean="0"/>
              <a:t>08/04/2018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F2E4DB-E330-49E4-8101-A24B3C4DDEFE}" type="slidenum">
              <a:rPr lang="en-GB" smtClean="0"/>
              <a:t>‹#›</a:t>
            </a:fld>
            <a:endParaRPr lang="en-GB"/>
          </a:p>
        </p:txBody>
      </p:sp>
    </p:spTree>
    <p:extLst>
      <p:ext uri="{BB962C8B-B14F-4D97-AF65-F5344CB8AC3E}">
        <p14:creationId xmlns:p14="http://schemas.microsoft.com/office/powerpoint/2010/main" val="1890400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BD768C-3925-4593-98C6-7979432C5B1D}" type="datetimeFigureOut">
              <a:rPr lang="en-GB" smtClean="0"/>
              <a:t>08/04/2018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F2E4DB-E330-49E4-8101-A24B3C4DDEFE}" type="slidenum">
              <a:rPr lang="en-GB" smtClean="0"/>
              <a:t>‹#›</a:t>
            </a:fld>
            <a:endParaRPr lang="en-GB"/>
          </a:p>
        </p:txBody>
      </p:sp>
    </p:spTree>
    <p:extLst>
      <p:ext uri="{BB962C8B-B14F-4D97-AF65-F5344CB8AC3E}">
        <p14:creationId xmlns:p14="http://schemas.microsoft.com/office/powerpoint/2010/main" val="2489216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BD768C-3925-4593-98C6-7979432C5B1D}" type="datetimeFigureOut">
              <a:rPr lang="en-GB" smtClean="0"/>
              <a:t>08/04/2018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F2E4DB-E330-49E4-8101-A24B3C4DDEFE}" type="slidenum">
              <a:rPr lang="en-GB" smtClean="0"/>
              <a:t>‹#›</a:t>
            </a:fld>
            <a:endParaRPr lang="en-GB"/>
          </a:p>
        </p:txBody>
      </p:sp>
    </p:spTree>
    <p:extLst>
      <p:ext uri="{BB962C8B-B14F-4D97-AF65-F5344CB8AC3E}">
        <p14:creationId xmlns:p14="http://schemas.microsoft.com/office/powerpoint/2010/main" val="2445700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D768C-3925-4593-98C6-7979432C5B1D}" type="datetimeFigureOut">
              <a:rPr lang="en-GB" smtClean="0"/>
              <a:t>08/04/2018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F2E4DB-E330-49E4-8101-A24B3C4DDEFE}" type="slidenum">
              <a:rPr lang="en-GB" smtClean="0"/>
              <a:t>‹#›</a:t>
            </a:fld>
            <a:endParaRPr lang="en-GB"/>
          </a:p>
        </p:txBody>
      </p:sp>
    </p:spTree>
    <p:extLst>
      <p:ext uri="{BB962C8B-B14F-4D97-AF65-F5344CB8AC3E}">
        <p14:creationId xmlns:p14="http://schemas.microsoft.com/office/powerpoint/2010/main" val="1486659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en-GB" dirty="0" smtClean="0"/>
              <a:t>Standard Electrode Potentials and Thermodynamic Feasibility</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017720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GB" dirty="0" smtClean="0"/>
              <a:t>Will copper react with dilute sulfuric acid?</a:t>
            </a:r>
            <a:endParaRPr lang="en-GB" dirty="0"/>
          </a:p>
        </p:txBody>
      </p:sp>
      <p:sp>
        <p:nvSpPr>
          <p:cNvPr id="3" name="Content Placeholder 2"/>
          <p:cNvSpPr>
            <a:spLocks noGrp="1"/>
          </p:cNvSpPr>
          <p:nvPr>
            <p:ph idx="1"/>
          </p:nvPr>
        </p:nvSpPr>
        <p:spPr/>
        <p:txBody>
          <a:bodyPr/>
          <a:lstStyle/>
          <a:p>
            <a:r>
              <a:rPr lang="en-GB" dirty="0" smtClean="0"/>
              <a:t>Cu</a:t>
            </a:r>
            <a:r>
              <a:rPr lang="en-GB" baseline="30000" dirty="0" smtClean="0"/>
              <a:t>2+</a:t>
            </a:r>
            <a:r>
              <a:rPr lang="en-GB" dirty="0" smtClean="0"/>
              <a:t> (</a:t>
            </a:r>
            <a:r>
              <a:rPr lang="en-GB" dirty="0" err="1" smtClean="0"/>
              <a:t>aq</a:t>
            </a:r>
            <a:r>
              <a:rPr lang="en-GB" dirty="0" smtClean="0"/>
              <a:t>) + 2e</a:t>
            </a:r>
            <a:r>
              <a:rPr lang="en-GB" baseline="30000" dirty="0" smtClean="0"/>
              <a:t>-</a:t>
            </a:r>
            <a:r>
              <a:rPr lang="en-GB" dirty="0" smtClean="0"/>
              <a:t> ↔ Cu (s)		E° = +0.34V</a:t>
            </a:r>
          </a:p>
          <a:p>
            <a:endParaRPr lang="en-GB" dirty="0" smtClean="0"/>
          </a:p>
          <a:p>
            <a:r>
              <a:rPr lang="en-GB" dirty="0" smtClean="0"/>
              <a:t>2H</a:t>
            </a:r>
            <a:r>
              <a:rPr lang="en-GB" baseline="30000" dirty="0" smtClean="0"/>
              <a:t>+</a:t>
            </a:r>
            <a:r>
              <a:rPr lang="en-GB" dirty="0" smtClean="0"/>
              <a:t> (</a:t>
            </a:r>
            <a:r>
              <a:rPr lang="en-GB" dirty="0" err="1" smtClean="0"/>
              <a:t>aq</a:t>
            </a:r>
            <a:r>
              <a:rPr lang="en-GB" dirty="0" smtClean="0"/>
              <a:t>) + 2e</a:t>
            </a:r>
            <a:r>
              <a:rPr lang="en-GB" baseline="30000" dirty="0" smtClean="0"/>
              <a:t>-</a:t>
            </a:r>
            <a:r>
              <a:rPr lang="en-GB" dirty="0" smtClean="0"/>
              <a:t> ↔ H</a:t>
            </a:r>
            <a:r>
              <a:rPr lang="en-GB" baseline="-25000" dirty="0" smtClean="0"/>
              <a:t>2</a:t>
            </a:r>
            <a:r>
              <a:rPr lang="en-GB" dirty="0" smtClean="0"/>
              <a:t> (g)			E° = 0.00V</a:t>
            </a:r>
          </a:p>
          <a:p>
            <a:endParaRPr lang="en-GB" dirty="0"/>
          </a:p>
        </p:txBody>
      </p:sp>
    </p:spTree>
    <p:extLst>
      <p:ext uri="{BB962C8B-B14F-4D97-AF65-F5344CB8AC3E}">
        <p14:creationId xmlns:p14="http://schemas.microsoft.com/office/powerpoint/2010/main" val="32091524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GB" dirty="0" smtClean="0"/>
              <a:t>Manganese (V) oxide and hydrochloric acid</a:t>
            </a:r>
            <a:endParaRPr lang="en-GB" dirty="0"/>
          </a:p>
        </p:txBody>
      </p:sp>
      <p:sp>
        <p:nvSpPr>
          <p:cNvPr id="3" name="Content Placeholder 2"/>
          <p:cNvSpPr>
            <a:spLocks noGrp="1"/>
          </p:cNvSpPr>
          <p:nvPr>
            <p:ph idx="1"/>
          </p:nvPr>
        </p:nvSpPr>
        <p:spPr/>
        <p:txBody>
          <a:bodyPr>
            <a:normAutofit/>
          </a:bodyPr>
          <a:lstStyle/>
          <a:p>
            <a:pPr marL="0" indent="0" algn="ctr">
              <a:buNone/>
            </a:pPr>
            <a:endParaRPr lang="en-GB" dirty="0" smtClean="0"/>
          </a:p>
          <a:p>
            <a:pPr marL="0" indent="0" algn="ctr">
              <a:buNone/>
            </a:pPr>
            <a:r>
              <a:rPr lang="en-GB" dirty="0" smtClean="0"/>
              <a:t>MnO</a:t>
            </a:r>
            <a:r>
              <a:rPr lang="en-GB" baseline="-25000" dirty="0" smtClean="0"/>
              <a:t>2</a:t>
            </a:r>
            <a:r>
              <a:rPr lang="en-GB" dirty="0" smtClean="0"/>
              <a:t> (s) + 4HCl (</a:t>
            </a:r>
            <a:r>
              <a:rPr lang="en-GB" dirty="0" err="1" smtClean="0"/>
              <a:t>aq</a:t>
            </a:r>
            <a:r>
              <a:rPr lang="en-GB" dirty="0" smtClean="0"/>
              <a:t>) </a:t>
            </a:r>
            <a:r>
              <a:rPr lang="en-GB" dirty="0" smtClean="0">
                <a:sym typeface="Wingdings" panose="05000000000000000000" pitchFamily="2" charset="2"/>
              </a:rPr>
              <a:t> Mn</a:t>
            </a:r>
            <a:r>
              <a:rPr lang="en-GB" baseline="30000" dirty="0" smtClean="0">
                <a:sym typeface="Wingdings" panose="05000000000000000000" pitchFamily="2" charset="2"/>
              </a:rPr>
              <a:t>2+</a:t>
            </a:r>
            <a:r>
              <a:rPr lang="en-GB" dirty="0" smtClean="0">
                <a:sym typeface="Wingdings" panose="05000000000000000000" pitchFamily="2" charset="2"/>
              </a:rPr>
              <a:t> (</a:t>
            </a:r>
            <a:r>
              <a:rPr lang="en-GB" dirty="0" err="1" smtClean="0">
                <a:sym typeface="Wingdings" panose="05000000000000000000" pitchFamily="2" charset="2"/>
              </a:rPr>
              <a:t>aq</a:t>
            </a:r>
            <a:r>
              <a:rPr lang="en-GB" dirty="0" smtClean="0">
                <a:sym typeface="Wingdings" panose="05000000000000000000" pitchFamily="2" charset="2"/>
              </a:rPr>
              <a:t>) + 2Cl</a:t>
            </a:r>
            <a:r>
              <a:rPr lang="en-GB" baseline="30000" dirty="0" smtClean="0">
                <a:sym typeface="Wingdings" panose="05000000000000000000" pitchFamily="2" charset="2"/>
              </a:rPr>
              <a:t>-</a:t>
            </a:r>
            <a:r>
              <a:rPr lang="en-GB" dirty="0" smtClean="0">
                <a:sym typeface="Wingdings" panose="05000000000000000000" pitchFamily="2" charset="2"/>
              </a:rPr>
              <a:t> (</a:t>
            </a:r>
            <a:r>
              <a:rPr lang="en-GB" dirty="0" err="1" smtClean="0">
                <a:sym typeface="Wingdings" panose="05000000000000000000" pitchFamily="2" charset="2"/>
              </a:rPr>
              <a:t>aq</a:t>
            </a:r>
            <a:r>
              <a:rPr lang="en-GB" dirty="0" smtClean="0">
                <a:sym typeface="Wingdings" panose="05000000000000000000" pitchFamily="2" charset="2"/>
              </a:rPr>
              <a:t>) + 2H</a:t>
            </a:r>
            <a:r>
              <a:rPr lang="en-GB" baseline="-25000" dirty="0" smtClean="0">
                <a:sym typeface="Wingdings" panose="05000000000000000000" pitchFamily="2" charset="2"/>
              </a:rPr>
              <a:t>2</a:t>
            </a:r>
            <a:r>
              <a:rPr lang="en-GB" dirty="0" smtClean="0">
                <a:sym typeface="Wingdings" panose="05000000000000000000" pitchFamily="2" charset="2"/>
              </a:rPr>
              <a:t>O (l) + Cl</a:t>
            </a:r>
            <a:r>
              <a:rPr lang="en-GB" baseline="-25000" dirty="0" smtClean="0">
                <a:sym typeface="Wingdings" panose="05000000000000000000" pitchFamily="2" charset="2"/>
              </a:rPr>
              <a:t>2</a:t>
            </a:r>
            <a:r>
              <a:rPr lang="en-GB" dirty="0" smtClean="0">
                <a:sym typeface="Wingdings" panose="05000000000000000000" pitchFamily="2" charset="2"/>
              </a:rPr>
              <a:t> (g)</a:t>
            </a:r>
          </a:p>
          <a:p>
            <a:pPr marL="0" indent="0" algn="ctr">
              <a:buNone/>
            </a:pPr>
            <a:endParaRPr lang="en-GB" dirty="0">
              <a:sym typeface="Wingdings" panose="05000000000000000000" pitchFamily="2" charset="2"/>
            </a:endParaRPr>
          </a:p>
          <a:p>
            <a:pPr marL="0" indent="0" algn="ctr">
              <a:buNone/>
            </a:pPr>
            <a:endParaRPr lang="en-GB" dirty="0" smtClean="0">
              <a:sym typeface="Wingdings" panose="05000000000000000000" pitchFamily="2" charset="2"/>
            </a:endParaRPr>
          </a:p>
          <a:p>
            <a:pPr marL="0" indent="0">
              <a:buNone/>
            </a:pPr>
            <a:r>
              <a:rPr lang="en-GB" dirty="0" smtClean="0">
                <a:sym typeface="Wingdings" panose="05000000000000000000" pitchFamily="2" charset="2"/>
              </a:rPr>
              <a:t>MnO</a:t>
            </a:r>
            <a:r>
              <a:rPr lang="en-GB" baseline="-25000" dirty="0" smtClean="0">
                <a:sym typeface="Wingdings" panose="05000000000000000000" pitchFamily="2" charset="2"/>
              </a:rPr>
              <a:t>2</a:t>
            </a:r>
            <a:r>
              <a:rPr lang="en-GB" dirty="0" smtClean="0">
                <a:sym typeface="Wingdings" panose="05000000000000000000" pitchFamily="2" charset="2"/>
              </a:rPr>
              <a:t> (s) + 4H</a:t>
            </a:r>
            <a:r>
              <a:rPr lang="en-GB" baseline="30000" dirty="0" smtClean="0">
                <a:sym typeface="Wingdings" panose="05000000000000000000" pitchFamily="2" charset="2"/>
              </a:rPr>
              <a:t>+</a:t>
            </a:r>
            <a:r>
              <a:rPr lang="en-GB" dirty="0" smtClean="0">
                <a:sym typeface="Wingdings" panose="05000000000000000000" pitchFamily="2" charset="2"/>
              </a:rPr>
              <a:t> (</a:t>
            </a:r>
            <a:r>
              <a:rPr lang="en-GB" dirty="0" err="1" smtClean="0">
                <a:sym typeface="Wingdings" panose="05000000000000000000" pitchFamily="2" charset="2"/>
              </a:rPr>
              <a:t>aq</a:t>
            </a:r>
            <a:r>
              <a:rPr lang="en-GB" dirty="0" smtClean="0">
                <a:sym typeface="Wingdings" panose="05000000000000000000" pitchFamily="2" charset="2"/>
              </a:rPr>
              <a:t>) + 2e</a:t>
            </a:r>
            <a:r>
              <a:rPr lang="en-GB" baseline="30000" dirty="0" smtClean="0">
                <a:sym typeface="Wingdings" panose="05000000000000000000" pitchFamily="2" charset="2"/>
              </a:rPr>
              <a:t>-</a:t>
            </a:r>
            <a:r>
              <a:rPr lang="en-GB" dirty="0" smtClean="0">
                <a:sym typeface="Wingdings" panose="05000000000000000000" pitchFamily="2" charset="2"/>
              </a:rPr>
              <a:t> ↔ Mn</a:t>
            </a:r>
            <a:r>
              <a:rPr lang="en-GB" baseline="30000" dirty="0" smtClean="0">
                <a:sym typeface="Wingdings" panose="05000000000000000000" pitchFamily="2" charset="2"/>
              </a:rPr>
              <a:t>2+</a:t>
            </a:r>
            <a:r>
              <a:rPr lang="en-GB" dirty="0" smtClean="0">
                <a:sym typeface="Wingdings" panose="05000000000000000000" pitchFamily="2" charset="2"/>
              </a:rPr>
              <a:t> (</a:t>
            </a:r>
            <a:r>
              <a:rPr lang="en-GB" dirty="0" err="1" smtClean="0">
                <a:sym typeface="Wingdings" panose="05000000000000000000" pitchFamily="2" charset="2"/>
              </a:rPr>
              <a:t>aq</a:t>
            </a:r>
            <a:r>
              <a:rPr lang="en-GB" dirty="0" smtClean="0">
                <a:sym typeface="Wingdings" panose="05000000000000000000" pitchFamily="2" charset="2"/>
              </a:rPr>
              <a:t>) + 2H</a:t>
            </a:r>
            <a:r>
              <a:rPr lang="en-GB" baseline="-25000" dirty="0" smtClean="0">
                <a:sym typeface="Wingdings" panose="05000000000000000000" pitchFamily="2" charset="2"/>
              </a:rPr>
              <a:t>2</a:t>
            </a:r>
            <a:r>
              <a:rPr lang="en-GB" dirty="0" smtClean="0">
                <a:sym typeface="Wingdings" panose="05000000000000000000" pitchFamily="2" charset="2"/>
              </a:rPr>
              <a:t>O (l)		</a:t>
            </a:r>
            <a:r>
              <a:rPr lang="en-GB" dirty="0" smtClean="0"/>
              <a:t>E° = +1.23V</a:t>
            </a:r>
          </a:p>
          <a:p>
            <a:pPr marL="0" indent="0">
              <a:buNone/>
            </a:pPr>
            <a:endParaRPr lang="en-GB" dirty="0" smtClean="0">
              <a:sym typeface="Wingdings" panose="05000000000000000000" pitchFamily="2" charset="2"/>
            </a:endParaRPr>
          </a:p>
          <a:p>
            <a:pPr marL="0" indent="0">
              <a:buNone/>
            </a:pPr>
            <a:endParaRPr lang="en-GB" dirty="0" smtClean="0">
              <a:sym typeface="Wingdings" panose="05000000000000000000" pitchFamily="2" charset="2"/>
            </a:endParaRPr>
          </a:p>
          <a:p>
            <a:pPr marL="0" indent="0">
              <a:buNone/>
            </a:pPr>
            <a:r>
              <a:rPr lang="en-GB" dirty="0" smtClean="0">
                <a:sym typeface="Wingdings" panose="05000000000000000000" pitchFamily="2" charset="2"/>
              </a:rPr>
              <a:t>Cl</a:t>
            </a:r>
            <a:r>
              <a:rPr lang="en-GB" baseline="-25000" dirty="0" smtClean="0">
                <a:sym typeface="Wingdings" panose="05000000000000000000" pitchFamily="2" charset="2"/>
              </a:rPr>
              <a:t>2</a:t>
            </a:r>
            <a:r>
              <a:rPr lang="en-GB" dirty="0" smtClean="0">
                <a:sym typeface="Wingdings" panose="05000000000000000000" pitchFamily="2" charset="2"/>
              </a:rPr>
              <a:t> (g) + 2e</a:t>
            </a:r>
            <a:r>
              <a:rPr lang="en-GB" baseline="30000" dirty="0" smtClean="0">
                <a:sym typeface="Wingdings" panose="05000000000000000000" pitchFamily="2" charset="2"/>
              </a:rPr>
              <a:t>-</a:t>
            </a:r>
            <a:r>
              <a:rPr lang="en-GB" dirty="0" smtClean="0">
                <a:sym typeface="Wingdings" panose="05000000000000000000" pitchFamily="2" charset="2"/>
              </a:rPr>
              <a:t> ↔  2Cl</a:t>
            </a:r>
            <a:r>
              <a:rPr lang="en-GB" baseline="30000" dirty="0" smtClean="0">
                <a:sym typeface="Wingdings" panose="05000000000000000000" pitchFamily="2" charset="2"/>
              </a:rPr>
              <a:t>-</a:t>
            </a:r>
            <a:r>
              <a:rPr lang="en-GB" dirty="0" smtClean="0">
                <a:sym typeface="Wingdings" panose="05000000000000000000" pitchFamily="2" charset="2"/>
              </a:rPr>
              <a:t> (</a:t>
            </a:r>
            <a:r>
              <a:rPr lang="en-GB" dirty="0" err="1" smtClean="0">
                <a:sym typeface="Wingdings" panose="05000000000000000000" pitchFamily="2" charset="2"/>
              </a:rPr>
              <a:t>aq</a:t>
            </a:r>
            <a:r>
              <a:rPr lang="en-GB" dirty="0" smtClean="0">
                <a:sym typeface="Wingdings" panose="05000000000000000000" pitchFamily="2" charset="2"/>
              </a:rPr>
              <a:t>)						</a:t>
            </a:r>
            <a:r>
              <a:rPr lang="en-GB" dirty="0" smtClean="0"/>
              <a:t>E° = +1.36V</a:t>
            </a:r>
          </a:p>
          <a:p>
            <a:pPr marL="0" indent="0">
              <a:buNone/>
            </a:pPr>
            <a:endParaRPr lang="en-GB" dirty="0"/>
          </a:p>
        </p:txBody>
      </p:sp>
    </p:spTree>
    <p:extLst>
      <p:ext uri="{BB962C8B-B14F-4D97-AF65-F5344CB8AC3E}">
        <p14:creationId xmlns:p14="http://schemas.microsoft.com/office/powerpoint/2010/main" val="2597740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GB" dirty="0" smtClean="0"/>
              <a:t>Manganese (V) oxide and hydrochloric acid</a:t>
            </a:r>
            <a:endParaRPr lang="en-GB" dirty="0"/>
          </a:p>
        </p:txBody>
      </p:sp>
      <p:sp>
        <p:nvSpPr>
          <p:cNvPr id="3" name="Content Placeholder 2"/>
          <p:cNvSpPr>
            <a:spLocks noGrp="1"/>
          </p:cNvSpPr>
          <p:nvPr>
            <p:ph idx="1"/>
          </p:nvPr>
        </p:nvSpPr>
        <p:spPr>
          <a:xfrm>
            <a:off x="838200" y="1825624"/>
            <a:ext cx="10515600" cy="4607259"/>
          </a:xfrm>
        </p:spPr>
        <p:txBody>
          <a:bodyPr>
            <a:normAutofit lnSpcReduction="10000"/>
          </a:bodyPr>
          <a:lstStyle/>
          <a:p>
            <a:pPr marL="0" indent="0" algn="ctr">
              <a:buNone/>
            </a:pPr>
            <a:r>
              <a:rPr lang="en-GB" sz="2000" dirty="0" smtClean="0"/>
              <a:t>MnO</a:t>
            </a:r>
            <a:r>
              <a:rPr lang="en-GB" sz="2000" baseline="-25000" dirty="0" smtClean="0"/>
              <a:t>2</a:t>
            </a:r>
            <a:r>
              <a:rPr lang="en-GB" sz="2000" dirty="0" smtClean="0"/>
              <a:t> (s) + 4HCl (</a:t>
            </a:r>
            <a:r>
              <a:rPr lang="en-GB" sz="2000" dirty="0" err="1" smtClean="0"/>
              <a:t>aq</a:t>
            </a:r>
            <a:r>
              <a:rPr lang="en-GB" sz="2000" dirty="0" smtClean="0"/>
              <a:t>) </a:t>
            </a:r>
            <a:r>
              <a:rPr lang="en-GB" sz="2000" dirty="0" smtClean="0">
                <a:sym typeface="Wingdings" panose="05000000000000000000" pitchFamily="2" charset="2"/>
              </a:rPr>
              <a:t> Mn</a:t>
            </a:r>
            <a:r>
              <a:rPr lang="en-GB" sz="2000" baseline="30000" dirty="0" smtClean="0">
                <a:sym typeface="Wingdings" panose="05000000000000000000" pitchFamily="2" charset="2"/>
              </a:rPr>
              <a:t>2+</a:t>
            </a:r>
            <a:r>
              <a:rPr lang="en-GB" sz="2000" dirty="0" smtClean="0">
                <a:sym typeface="Wingdings" panose="05000000000000000000" pitchFamily="2" charset="2"/>
              </a:rPr>
              <a:t> (</a:t>
            </a:r>
            <a:r>
              <a:rPr lang="en-GB" sz="2000" dirty="0" err="1" smtClean="0">
                <a:sym typeface="Wingdings" panose="05000000000000000000" pitchFamily="2" charset="2"/>
              </a:rPr>
              <a:t>aq</a:t>
            </a:r>
            <a:r>
              <a:rPr lang="en-GB" sz="2000" dirty="0" smtClean="0">
                <a:sym typeface="Wingdings" panose="05000000000000000000" pitchFamily="2" charset="2"/>
              </a:rPr>
              <a:t>) + 2Cl</a:t>
            </a:r>
            <a:r>
              <a:rPr lang="en-GB" sz="2000" baseline="30000" dirty="0" smtClean="0">
                <a:sym typeface="Wingdings" panose="05000000000000000000" pitchFamily="2" charset="2"/>
              </a:rPr>
              <a:t>-</a:t>
            </a:r>
            <a:r>
              <a:rPr lang="en-GB" sz="2000" dirty="0" smtClean="0">
                <a:sym typeface="Wingdings" panose="05000000000000000000" pitchFamily="2" charset="2"/>
              </a:rPr>
              <a:t> (</a:t>
            </a:r>
            <a:r>
              <a:rPr lang="en-GB" sz="2000" dirty="0" err="1" smtClean="0">
                <a:sym typeface="Wingdings" panose="05000000000000000000" pitchFamily="2" charset="2"/>
              </a:rPr>
              <a:t>aq</a:t>
            </a:r>
            <a:r>
              <a:rPr lang="en-GB" sz="2000" dirty="0" smtClean="0">
                <a:sym typeface="Wingdings" panose="05000000000000000000" pitchFamily="2" charset="2"/>
              </a:rPr>
              <a:t>) + 2H</a:t>
            </a:r>
            <a:r>
              <a:rPr lang="en-GB" sz="2000" baseline="-25000" dirty="0" smtClean="0">
                <a:sym typeface="Wingdings" panose="05000000000000000000" pitchFamily="2" charset="2"/>
              </a:rPr>
              <a:t>2</a:t>
            </a:r>
            <a:r>
              <a:rPr lang="en-GB" sz="2000" dirty="0" smtClean="0">
                <a:sym typeface="Wingdings" panose="05000000000000000000" pitchFamily="2" charset="2"/>
              </a:rPr>
              <a:t>O (l) + Cl</a:t>
            </a:r>
            <a:r>
              <a:rPr lang="en-GB" sz="2000" baseline="-25000" dirty="0" smtClean="0">
                <a:sym typeface="Wingdings" panose="05000000000000000000" pitchFamily="2" charset="2"/>
              </a:rPr>
              <a:t>2</a:t>
            </a:r>
            <a:r>
              <a:rPr lang="en-GB" sz="2000" dirty="0" smtClean="0">
                <a:sym typeface="Wingdings" panose="05000000000000000000" pitchFamily="2" charset="2"/>
              </a:rPr>
              <a:t> (g)</a:t>
            </a:r>
          </a:p>
          <a:p>
            <a:pPr marL="0" indent="0" algn="ctr">
              <a:buNone/>
            </a:pPr>
            <a:endParaRPr lang="en-GB" sz="2000" dirty="0" smtClean="0">
              <a:sym typeface="Wingdings" panose="05000000000000000000" pitchFamily="2" charset="2"/>
            </a:endParaRPr>
          </a:p>
          <a:p>
            <a:pPr marL="0" indent="0">
              <a:buNone/>
            </a:pPr>
            <a:r>
              <a:rPr lang="en-GB" sz="2000" dirty="0" smtClean="0">
                <a:sym typeface="Wingdings" panose="05000000000000000000" pitchFamily="2" charset="2"/>
              </a:rPr>
              <a:t>MnO</a:t>
            </a:r>
            <a:r>
              <a:rPr lang="en-GB" sz="2000" baseline="-25000" dirty="0" smtClean="0">
                <a:sym typeface="Wingdings" panose="05000000000000000000" pitchFamily="2" charset="2"/>
              </a:rPr>
              <a:t>2</a:t>
            </a:r>
            <a:r>
              <a:rPr lang="en-GB" sz="2000" dirty="0" smtClean="0">
                <a:sym typeface="Wingdings" panose="05000000000000000000" pitchFamily="2" charset="2"/>
              </a:rPr>
              <a:t> (s) + 4H</a:t>
            </a:r>
            <a:r>
              <a:rPr lang="en-GB" sz="2000" baseline="30000" dirty="0" smtClean="0">
                <a:sym typeface="Wingdings" panose="05000000000000000000" pitchFamily="2" charset="2"/>
              </a:rPr>
              <a:t>+</a:t>
            </a:r>
            <a:r>
              <a:rPr lang="en-GB" sz="2000" dirty="0" smtClean="0">
                <a:sym typeface="Wingdings" panose="05000000000000000000" pitchFamily="2" charset="2"/>
              </a:rPr>
              <a:t> (</a:t>
            </a:r>
            <a:r>
              <a:rPr lang="en-GB" sz="2000" dirty="0" err="1" smtClean="0">
                <a:sym typeface="Wingdings" panose="05000000000000000000" pitchFamily="2" charset="2"/>
              </a:rPr>
              <a:t>aq</a:t>
            </a:r>
            <a:r>
              <a:rPr lang="en-GB" sz="2000" dirty="0" smtClean="0">
                <a:sym typeface="Wingdings" panose="05000000000000000000" pitchFamily="2" charset="2"/>
              </a:rPr>
              <a:t>) + 2e</a:t>
            </a:r>
            <a:r>
              <a:rPr lang="en-GB" sz="2000" baseline="30000" dirty="0" smtClean="0">
                <a:sym typeface="Wingdings" panose="05000000000000000000" pitchFamily="2" charset="2"/>
              </a:rPr>
              <a:t>-</a:t>
            </a:r>
            <a:r>
              <a:rPr lang="en-GB" sz="2000" dirty="0" smtClean="0">
                <a:sym typeface="Wingdings" panose="05000000000000000000" pitchFamily="2" charset="2"/>
              </a:rPr>
              <a:t> ↔ Mn</a:t>
            </a:r>
            <a:r>
              <a:rPr lang="en-GB" sz="2000" baseline="30000" dirty="0" smtClean="0">
                <a:sym typeface="Wingdings" panose="05000000000000000000" pitchFamily="2" charset="2"/>
              </a:rPr>
              <a:t>2+</a:t>
            </a:r>
            <a:r>
              <a:rPr lang="en-GB" sz="2000" dirty="0" smtClean="0">
                <a:sym typeface="Wingdings" panose="05000000000000000000" pitchFamily="2" charset="2"/>
              </a:rPr>
              <a:t> (</a:t>
            </a:r>
            <a:r>
              <a:rPr lang="en-GB" sz="2000" dirty="0" err="1" smtClean="0">
                <a:sym typeface="Wingdings" panose="05000000000000000000" pitchFamily="2" charset="2"/>
              </a:rPr>
              <a:t>aq</a:t>
            </a:r>
            <a:r>
              <a:rPr lang="en-GB" sz="2000" dirty="0" smtClean="0">
                <a:sym typeface="Wingdings" panose="05000000000000000000" pitchFamily="2" charset="2"/>
              </a:rPr>
              <a:t>) + 2H</a:t>
            </a:r>
            <a:r>
              <a:rPr lang="en-GB" sz="2000" baseline="-25000" dirty="0" smtClean="0">
                <a:sym typeface="Wingdings" panose="05000000000000000000" pitchFamily="2" charset="2"/>
              </a:rPr>
              <a:t>2</a:t>
            </a:r>
            <a:r>
              <a:rPr lang="en-GB" sz="2000" dirty="0" smtClean="0">
                <a:sym typeface="Wingdings" panose="05000000000000000000" pitchFamily="2" charset="2"/>
              </a:rPr>
              <a:t>O (l)		</a:t>
            </a:r>
            <a:r>
              <a:rPr lang="en-GB" sz="2000" dirty="0" smtClean="0"/>
              <a:t>E° = +1.23V</a:t>
            </a:r>
          </a:p>
          <a:p>
            <a:pPr marL="0" indent="0">
              <a:buNone/>
            </a:pPr>
            <a:endParaRPr lang="en-GB" sz="2000" dirty="0" smtClean="0">
              <a:sym typeface="Wingdings" panose="05000000000000000000" pitchFamily="2" charset="2"/>
            </a:endParaRPr>
          </a:p>
          <a:p>
            <a:pPr marL="0" indent="0">
              <a:buNone/>
            </a:pPr>
            <a:r>
              <a:rPr lang="en-GB" sz="2000" dirty="0" smtClean="0">
                <a:sym typeface="Wingdings" panose="05000000000000000000" pitchFamily="2" charset="2"/>
              </a:rPr>
              <a:t>Cl</a:t>
            </a:r>
            <a:r>
              <a:rPr lang="en-GB" sz="2000" baseline="-25000" dirty="0" smtClean="0">
                <a:sym typeface="Wingdings" panose="05000000000000000000" pitchFamily="2" charset="2"/>
              </a:rPr>
              <a:t>2</a:t>
            </a:r>
            <a:r>
              <a:rPr lang="en-GB" sz="2000" dirty="0" smtClean="0">
                <a:sym typeface="Wingdings" panose="05000000000000000000" pitchFamily="2" charset="2"/>
              </a:rPr>
              <a:t> (g) + 2e</a:t>
            </a:r>
            <a:r>
              <a:rPr lang="en-GB" sz="2000" baseline="30000" dirty="0" smtClean="0">
                <a:sym typeface="Wingdings" panose="05000000000000000000" pitchFamily="2" charset="2"/>
              </a:rPr>
              <a:t>-</a:t>
            </a:r>
            <a:r>
              <a:rPr lang="en-GB" sz="2000" dirty="0" smtClean="0">
                <a:sym typeface="Wingdings" panose="05000000000000000000" pitchFamily="2" charset="2"/>
              </a:rPr>
              <a:t> ↔  2Cl</a:t>
            </a:r>
            <a:r>
              <a:rPr lang="en-GB" sz="2000" baseline="30000" dirty="0" smtClean="0">
                <a:sym typeface="Wingdings" panose="05000000000000000000" pitchFamily="2" charset="2"/>
              </a:rPr>
              <a:t>-</a:t>
            </a:r>
            <a:r>
              <a:rPr lang="en-GB" sz="2000" dirty="0" smtClean="0">
                <a:sym typeface="Wingdings" panose="05000000000000000000" pitchFamily="2" charset="2"/>
              </a:rPr>
              <a:t> (</a:t>
            </a:r>
            <a:r>
              <a:rPr lang="en-GB" sz="2000" dirty="0" err="1" smtClean="0">
                <a:sym typeface="Wingdings" panose="05000000000000000000" pitchFamily="2" charset="2"/>
              </a:rPr>
              <a:t>aq</a:t>
            </a:r>
            <a:r>
              <a:rPr lang="en-GB" sz="2000" dirty="0" smtClean="0">
                <a:sym typeface="Wingdings" panose="05000000000000000000" pitchFamily="2" charset="2"/>
              </a:rPr>
              <a:t>)					</a:t>
            </a:r>
            <a:r>
              <a:rPr lang="en-GB" sz="2000" dirty="0" smtClean="0"/>
              <a:t>E° = +1.36V</a:t>
            </a:r>
          </a:p>
          <a:p>
            <a:pPr marL="0" indent="0">
              <a:buNone/>
            </a:pPr>
            <a:endParaRPr lang="en-GB" sz="2000" dirty="0"/>
          </a:p>
          <a:p>
            <a:pPr marL="0" indent="0">
              <a:buNone/>
            </a:pPr>
            <a:endParaRPr lang="en-GB" sz="2000" dirty="0" smtClean="0"/>
          </a:p>
          <a:p>
            <a:pPr marL="0" indent="0">
              <a:buNone/>
            </a:pPr>
            <a:r>
              <a:rPr lang="en-GB" sz="2000" dirty="0" smtClean="0"/>
              <a:t>Should not happen – equilibrium 2 is more positive so the chloride ions cannot release the electrons to MnO</a:t>
            </a:r>
            <a:r>
              <a:rPr lang="en-GB" sz="2000" baseline="-25000" dirty="0" smtClean="0"/>
              <a:t>2</a:t>
            </a:r>
            <a:r>
              <a:rPr lang="en-GB" sz="2000" dirty="0" smtClean="0"/>
              <a:t>. </a:t>
            </a:r>
            <a:endParaRPr lang="en-GB" sz="2000" dirty="0"/>
          </a:p>
          <a:p>
            <a:pPr marL="0" indent="0">
              <a:buNone/>
            </a:pPr>
            <a:endParaRPr lang="en-GB" sz="2000" dirty="0" smtClean="0"/>
          </a:p>
          <a:p>
            <a:pPr marL="0" indent="0" algn="ctr">
              <a:buNone/>
            </a:pPr>
            <a:r>
              <a:rPr lang="en-GB" sz="2000" b="1" dirty="0" smtClean="0"/>
              <a:t>However, this reaction can actually happen! Increase the concentration of </a:t>
            </a:r>
            <a:r>
              <a:rPr lang="en-GB" sz="2000" b="1" dirty="0" err="1" smtClean="0"/>
              <a:t>HCl</a:t>
            </a:r>
            <a:r>
              <a:rPr lang="en-GB" sz="2000" b="1" dirty="0"/>
              <a:t> </a:t>
            </a:r>
            <a:r>
              <a:rPr lang="en-GB" sz="2000" b="1" dirty="0" smtClean="0"/>
              <a:t>(10moldm</a:t>
            </a:r>
            <a:r>
              <a:rPr lang="en-GB" sz="2000" b="1" baseline="30000" dirty="0" smtClean="0"/>
              <a:t>-3</a:t>
            </a:r>
            <a:r>
              <a:rPr lang="en-GB" sz="2000" b="1" dirty="0" smtClean="0"/>
              <a:t>). </a:t>
            </a:r>
          </a:p>
          <a:p>
            <a:pPr marL="0" indent="0" algn="ctr">
              <a:buNone/>
            </a:pPr>
            <a:r>
              <a:rPr lang="en-GB" sz="2000" b="1" dirty="0" smtClean="0"/>
              <a:t>Hydrogen and chloride ions increase so shifts equilibrium 2 to the left and equilibrium 1 to the right.</a:t>
            </a:r>
          </a:p>
          <a:p>
            <a:pPr marL="0" indent="0">
              <a:buNone/>
            </a:pPr>
            <a:endParaRPr lang="en-GB" dirty="0"/>
          </a:p>
        </p:txBody>
      </p:sp>
    </p:spTree>
    <p:extLst>
      <p:ext uri="{BB962C8B-B14F-4D97-AF65-F5344CB8AC3E}">
        <p14:creationId xmlns:p14="http://schemas.microsoft.com/office/powerpoint/2010/main" val="2298042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GB" dirty="0" smtClean="0"/>
              <a:t>Manganese (V) oxide and hydrochloric acid</a:t>
            </a:r>
            <a:endParaRPr lang="en-GB" dirty="0"/>
          </a:p>
        </p:txBody>
      </p:sp>
      <p:sp>
        <p:nvSpPr>
          <p:cNvPr id="3" name="Content Placeholder 2"/>
          <p:cNvSpPr>
            <a:spLocks noGrp="1"/>
          </p:cNvSpPr>
          <p:nvPr>
            <p:ph idx="1"/>
          </p:nvPr>
        </p:nvSpPr>
        <p:spPr>
          <a:xfrm>
            <a:off x="838200" y="1825624"/>
            <a:ext cx="10515600" cy="4607259"/>
          </a:xfrm>
        </p:spPr>
        <p:txBody>
          <a:bodyPr>
            <a:normAutofit/>
          </a:bodyPr>
          <a:lstStyle/>
          <a:p>
            <a:pPr marL="0" indent="0" algn="ctr">
              <a:buNone/>
            </a:pPr>
            <a:endParaRPr lang="en-GB" sz="2000" dirty="0" smtClean="0">
              <a:sym typeface="Wingdings" panose="05000000000000000000" pitchFamily="2" charset="2"/>
            </a:endParaRPr>
          </a:p>
          <a:p>
            <a:pPr marL="0" indent="0">
              <a:buNone/>
            </a:pPr>
            <a:r>
              <a:rPr lang="en-GB" sz="2000" dirty="0" smtClean="0">
                <a:sym typeface="Wingdings" panose="05000000000000000000" pitchFamily="2" charset="2"/>
              </a:rPr>
              <a:t>			</a:t>
            </a:r>
          </a:p>
          <a:p>
            <a:pPr marL="0" indent="0">
              <a:buNone/>
            </a:pPr>
            <a:endParaRPr lang="en-GB" sz="2000" dirty="0">
              <a:sym typeface="Wingdings" panose="05000000000000000000" pitchFamily="2" charset="2"/>
            </a:endParaRPr>
          </a:p>
          <a:p>
            <a:pPr marL="0" indent="0" algn="ctr">
              <a:buNone/>
            </a:pPr>
            <a:r>
              <a:rPr lang="en-GB" sz="2000" dirty="0" smtClean="0">
                <a:sym typeface="Wingdings" panose="05000000000000000000" pitchFamily="2" charset="2"/>
              </a:rPr>
              <a:t>MnO</a:t>
            </a:r>
            <a:r>
              <a:rPr lang="en-GB" sz="2000" baseline="-25000" dirty="0" smtClean="0">
                <a:sym typeface="Wingdings" panose="05000000000000000000" pitchFamily="2" charset="2"/>
              </a:rPr>
              <a:t>2</a:t>
            </a:r>
            <a:r>
              <a:rPr lang="en-GB" sz="2000" dirty="0" smtClean="0">
                <a:sym typeface="Wingdings" panose="05000000000000000000" pitchFamily="2" charset="2"/>
              </a:rPr>
              <a:t> (s) + 4H</a:t>
            </a:r>
            <a:r>
              <a:rPr lang="en-GB" sz="2000" baseline="30000" dirty="0" smtClean="0">
                <a:sym typeface="Wingdings" panose="05000000000000000000" pitchFamily="2" charset="2"/>
              </a:rPr>
              <a:t>+</a:t>
            </a:r>
            <a:r>
              <a:rPr lang="en-GB" sz="2000" dirty="0" smtClean="0">
                <a:sym typeface="Wingdings" panose="05000000000000000000" pitchFamily="2" charset="2"/>
              </a:rPr>
              <a:t> (</a:t>
            </a:r>
            <a:r>
              <a:rPr lang="en-GB" sz="2000" dirty="0" err="1" smtClean="0">
                <a:sym typeface="Wingdings" panose="05000000000000000000" pitchFamily="2" charset="2"/>
              </a:rPr>
              <a:t>aq</a:t>
            </a:r>
            <a:r>
              <a:rPr lang="en-GB" sz="2000" dirty="0" smtClean="0">
                <a:sym typeface="Wingdings" panose="05000000000000000000" pitchFamily="2" charset="2"/>
              </a:rPr>
              <a:t>) + 2e</a:t>
            </a:r>
            <a:r>
              <a:rPr lang="en-GB" sz="2000" baseline="30000" dirty="0" smtClean="0">
                <a:sym typeface="Wingdings" panose="05000000000000000000" pitchFamily="2" charset="2"/>
              </a:rPr>
              <a:t>-</a:t>
            </a:r>
            <a:r>
              <a:rPr lang="en-GB" sz="2000" dirty="0" smtClean="0">
                <a:sym typeface="Wingdings" panose="05000000000000000000" pitchFamily="2" charset="2"/>
              </a:rPr>
              <a:t> ↔ Mn</a:t>
            </a:r>
            <a:r>
              <a:rPr lang="en-GB" sz="2000" baseline="30000" dirty="0" smtClean="0">
                <a:sym typeface="Wingdings" panose="05000000000000000000" pitchFamily="2" charset="2"/>
              </a:rPr>
              <a:t>2+</a:t>
            </a:r>
            <a:r>
              <a:rPr lang="en-GB" sz="2000" dirty="0" smtClean="0">
                <a:sym typeface="Wingdings" panose="05000000000000000000" pitchFamily="2" charset="2"/>
              </a:rPr>
              <a:t> (</a:t>
            </a:r>
            <a:r>
              <a:rPr lang="en-GB" sz="2000" dirty="0" err="1" smtClean="0">
                <a:sym typeface="Wingdings" panose="05000000000000000000" pitchFamily="2" charset="2"/>
              </a:rPr>
              <a:t>aq</a:t>
            </a:r>
            <a:r>
              <a:rPr lang="en-GB" sz="2000" dirty="0" smtClean="0">
                <a:sym typeface="Wingdings" panose="05000000000000000000" pitchFamily="2" charset="2"/>
              </a:rPr>
              <a:t>) + 2H</a:t>
            </a:r>
            <a:r>
              <a:rPr lang="en-GB" sz="2000" baseline="-25000" dirty="0" smtClean="0">
                <a:sym typeface="Wingdings" panose="05000000000000000000" pitchFamily="2" charset="2"/>
              </a:rPr>
              <a:t>2</a:t>
            </a:r>
            <a:r>
              <a:rPr lang="en-GB" sz="2000" dirty="0" smtClean="0">
                <a:sym typeface="Wingdings" panose="05000000000000000000" pitchFamily="2" charset="2"/>
              </a:rPr>
              <a:t>O (l)		</a:t>
            </a:r>
          </a:p>
          <a:p>
            <a:pPr marL="0" indent="0">
              <a:buNone/>
            </a:pPr>
            <a:endParaRPr lang="en-GB" sz="2000" dirty="0" smtClean="0">
              <a:sym typeface="Wingdings" panose="05000000000000000000" pitchFamily="2" charset="2"/>
            </a:endParaRPr>
          </a:p>
          <a:p>
            <a:pPr marL="0" indent="0">
              <a:buNone/>
            </a:pPr>
            <a:endParaRPr lang="en-GB" sz="2000" dirty="0">
              <a:sym typeface="Wingdings" panose="05000000000000000000" pitchFamily="2" charset="2"/>
            </a:endParaRPr>
          </a:p>
          <a:p>
            <a:pPr marL="0" indent="0">
              <a:buNone/>
            </a:pPr>
            <a:r>
              <a:rPr lang="en-GB" sz="2000" dirty="0" smtClean="0">
                <a:sym typeface="Wingdings" panose="05000000000000000000" pitchFamily="2" charset="2"/>
              </a:rPr>
              <a:t>				Cl</a:t>
            </a:r>
            <a:r>
              <a:rPr lang="en-GB" sz="2000" baseline="-25000" dirty="0" smtClean="0">
                <a:sym typeface="Wingdings" panose="05000000000000000000" pitchFamily="2" charset="2"/>
              </a:rPr>
              <a:t>2</a:t>
            </a:r>
            <a:r>
              <a:rPr lang="en-GB" sz="2000" dirty="0" smtClean="0">
                <a:sym typeface="Wingdings" panose="05000000000000000000" pitchFamily="2" charset="2"/>
              </a:rPr>
              <a:t> (g) + 2e</a:t>
            </a:r>
            <a:r>
              <a:rPr lang="en-GB" sz="2000" baseline="30000" dirty="0" smtClean="0">
                <a:sym typeface="Wingdings" panose="05000000000000000000" pitchFamily="2" charset="2"/>
              </a:rPr>
              <a:t>-</a:t>
            </a:r>
            <a:r>
              <a:rPr lang="en-GB" sz="2000" dirty="0" smtClean="0">
                <a:sym typeface="Wingdings" panose="05000000000000000000" pitchFamily="2" charset="2"/>
              </a:rPr>
              <a:t> ↔  2Cl</a:t>
            </a:r>
            <a:r>
              <a:rPr lang="en-GB" sz="2000" baseline="30000" dirty="0" smtClean="0">
                <a:sym typeface="Wingdings" panose="05000000000000000000" pitchFamily="2" charset="2"/>
              </a:rPr>
              <a:t>-</a:t>
            </a:r>
            <a:r>
              <a:rPr lang="en-GB" sz="2000" dirty="0" smtClean="0">
                <a:sym typeface="Wingdings" panose="05000000000000000000" pitchFamily="2" charset="2"/>
              </a:rPr>
              <a:t> (</a:t>
            </a:r>
            <a:r>
              <a:rPr lang="en-GB" sz="2000" dirty="0" err="1" smtClean="0">
                <a:sym typeface="Wingdings" panose="05000000000000000000" pitchFamily="2" charset="2"/>
              </a:rPr>
              <a:t>aq</a:t>
            </a:r>
            <a:r>
              <a:rPr lang="en-GB" sz="2000" dirty="0" smtClean="0">
                <a:sym typeface="Wingdings" panose="05000000000000000000" pitchFamily="2" charset="2"/>
              </a:rPr>
              <a:t>)					</a:t>
            </a:r>
            <a:endParaRPr lang="en-GB" sz="2000" dirty="0"/>
          </a:p>
          <a:p>
            <a:pPr marL="0" indent="0">
              <a:buNone/>
            </a:pPr>
            <a:endParaRPr lang="en-GB" sz="2000" dirty="0" smtClean="0"/>
          </a:p>
          <a:p>
            <a:pPr marL="0" indent="0">
              <a:buNone/>
            </a:pPr>
            <a:endParaRPr lang="en-GB" dirty="0"/>
          </a:p>
        </p:txBody>
      </p:sp>
      <p:cxnSp>
        <p:nvCxnSpPr>
          <p:cNvPr id="5" name="Straight Arrow Connector 4"/>
          <p:cNvCxnSpPr/>
          <p:nvPr/>
        </p:nvCxnSpPr>
        <p:spPr>
          <a:xfrm>
            <a:off x="3376863" y="2743200"/>
            <a:ext cx="4066674" cy="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4138862" y="4997116"/>
            <a:ext cx="3304675" cy="802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8205537" y="2294021"/>
            <a:ext cx="2887579" cy="14197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Electrode potential becomes more positive because the redox system is now a better electron acceptor.</a:t>
            </a:r>
            <a:endParaRPr lang="en-GB" dirty="0"/>
          </a:p>
        </p:txBody>
      </p:sp>
      <p:sp>
        <p:nvSpPr>
          <p:cNvPr id="13" name="Rounded Rectangle 12"/>
          <p:cNvSpPr/>
          <p:nvPr/>
        </p:nvSpPr>
        <p:spPr>
          <a:xfrm>
            <a:off x="1044742" y="4475747"/>
            <a:ext cx="2887579" cy="14197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Electrode potential becomes less positive because the redox system is now a better electron releaser.</a:t>
            </a:r>
            <a:endParaRPr lang="en-GB" dirty="0"/>
          </a:p>
        </p:txBody>
      </p:sp>
      <p:sp>
        <p:nvSpPr>
          <p:cNvPr id="14" name="Rounded Rectangle 13"/>
          <p:cNvSpPr/>
          <p:nvPr/>
        </p:nvSpPr>
        <p:spPr>
          <a:xfrm>
            <a:off x="8569491" y="5013157"/>
            <a:ext cx="2887579" cy="141972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smtClean="0"/>
              <a:t>Chloride ions can now release electrons to MnO</a:t>
            </a:r>
            <a:r>
              <a:rPr lang="en-GB" baseline="-25000" dirty="0" smtClean="0"/>
              <a:t>2</a:t>
            </a:r>
            <a:r>
              <a:rPr lang="en-GB" dirty="0" smtClean="0"/>
              <a:t>. Thermodynamically feasible under non-standard conditions.</a:t>
            </a:r>
            <a:endParaRPr lang="en-GB" dirty="0"/>
          </a:p>
        </p:txBody>
      </p:sp>
    </p:spTree>
    <p:extLst>
      <p:ext uri="{BB962C8B-B14F-4D97-AF65-F5344CB8AC3E}">
        <p14:creationId xmlns:p14="http://schemas.microsoft.com/office/powerpoint/2010/main" val="2340339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GB" dirty="0" smtClean="0"/>
              <a:t>Summary</a:t>
            </a:r>
            <a:endParaRPr lang="en-GB" dirty="0"/>
          </a:p>
        </p:txBody>
      </p:sp>
      <p:sp>
        <p:nvSpPr>
          <p:cNvPr id="3" name="Content Placeholder 2"/>
          <p:cNvSpPr>
            <a:spLocks noGrp="1"/>
          </p:cNvSpPr>
          <p:nvPr>
            <p:ph idx="1"/>
          </p:nvPr>
        </p:nvSpPr>
        <p:spPr>
          <a:xfrm>
            <a:off x="838200" y="1825624"/>
            <a:ext cx="10515600" cy="4879975"/>
          </a:xfrm>
        </p:spPr>
        <p:txBody>
          <a:bodyPr>
            <a:normAutofit lnSpcReduction="10000"/>
          </a:bodyPr>
          <a:lstStyle/>
          <a:p>
            <a:r>
              <a:rPr lang="en-GB" dirty="0" smtClean="0"/>
              <a:t>Thermodynamic feasibility of a chemical reaction can be predicted using standard electrode potentials.</a:t>
            </a:r>
          </a:p>
          <a:p>
            <a:r>
              <a:rPr lang="en-GB" dirty="0" smtClean="0"/>
              <a:t>Although the standard electrode potential indicate that a reaction is thermodynamically feasible, it may not take place for two reasons:</a:t>
            </a:r>
          </a:p>
          <a:p>
            <a:pPr lvl="1"/>
            <a:r>
              <a:rPr lang="en-GB" dirty="0" smtClean="0"/>
              <a:t>The reactants may be kinetically stable because the activation energy for the reaction is very large, and the reaction may not be taking place under standard conditions.</a:t>
            </a:r>
          </a:p>
          <a:p>
            <a:r>
              <a:rPr lang="en-GB" dirty="0" smtClean="0"/>
              <a:t>A reaction that is not thermodynamically feasible under standard conditions may become feasible when the conditions are altered.</a:t>
            </a:r>
          </a:p>
          <a:p>
            <a:r>
              <a:rPr lang="en-GB" dirty="0" smtClean="0"/>
              <a:t>Changing the conditions may alter the electrode potential of a half-cell because the position of equilibrium of the half-cell reaction may change.</a:t>
            </a:r>
            <a:endParaRPr lang="en-GB" dirty="0"/>
          </a:p>
        </p:txBody>
      </p:sp>
    </p:spTree>
    <p:extLst>
      <p:ext uri="{BB962C8B-B14F-4D97-AF65-F5344CB8AC3E}">
        <p14:creationId xmlns:p14="http://schemas.microsoft.com/office/powerpoint/2010/main" val="342549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GB" dirty="0" smtClean="0"/>
              <a:t>Questions</a:t>
            </a:r>
            <a:endParaRPr lang="en-GB" dirty="0"/>
          </a:p>
        </p:txBody>
      </p:sp>
      <p:sp>
        <p:nvSpPr>
          <p:cNvPr id="3" name="Content Placeholder 2"/>
          <p:cNvSpPr>
            <a:spLocks noGrp="1"/>
          </p:cNvSpPr>
          <p:nvPr>
            <p:ph idx="1"/>
          </p:nvPr>
        </p:nvSpPr>
        <p:spPr>
          <a:xfrm>
            <a:off x="838200" y="1825625"/>
            <a:ext cx="10515600" cy="4887996"/>
          </a:xfrm>
        </p:spPr>
        <p:txBody>
          <a:bodyPr>
            <a:normAutofit/>
          </a:bodyPr>
          <a:lstStyle/>
          <a:p>
            <a:pPr marL="0" indent="0">
              <a:buNone/>
            </a:pPr>
            <a:r>
              <a:rPr lang="en-GB" dirty="0" smtClean="0"/>
              <a:t>For each of the following questions, predict whether the reaction will take place or not in aqueous solution. Give clear reasons for your prediction. If the reaction does occur, write the representation of a standard cell in which the reaction would occur and determine the </a:t>
            </a:r>
            <a:r>
              <a:rPr lang="en-GB" dirty="0" err="1" smtClean="0"/>
              <a:t>emf</a:t>
            </a:r>
            <a:r>
              <a:rPr lang="en-GB" dirty="0" smtClean="0"/>
              <a:t>.</a:t>
            </a:r>
          </a:p>
          <a:p>
            <a:pPr marL="0" indent="0">
              <a:buNone/>
            </a:pPr>
            <a:endParaRPr lang="en-GB" dirty="0" smtClean="0"/>
          </a:p>
          <a:p>
            <a:pPr marL="0" indent="0">
              <a:buNone/>
            </a:pPr>
            <a:r>
              <a:rPr lang="en-GB" dirty="0" smtClean="0"/>
              <a:t> a) Will H</a:t>
            </a:r>
            <a:r>
              <a:rPr lang="en-GB" baseline="30000" dirty="0" smtClean="0"/>
              <a:t>+</a:t>
            </a:r>
            <a:r>
              <a:rPr lang="en-GB" dirty="0" smtClean="0"/>
              <a:t> oxidise Fe to Fe</a:t>
            </a:r>
            <a:r>
              <a:rPr lang="en-GB" baseline="30000" dirty="0" smtClean="0"/>
              <a:t>2+</a:t>
            </a:r>
            <a:r>
              <a:rPr lang="en-GB" dirty="0" smtClean="0"/>
              <a:t>? </a:t>
            </a:r>
          </a:p>
          <a:p>
            <a:pPr marL="0" indent="0">
              <a:buNone/>
            </a:pPr>
            <a:r>
              <a:rPr lang="en-GB" dirty="0" smtClean="0"/>
              <a:t>b) Will H</a:t>
            </a:r>
            <a:r>
              <a:rPr lang="en-GB" baseline="30000" dirty="0" smtClean="0"/>
              <a:t>+</a:t>
            </a:r>
            <a:r>
              <a:rPr lang="en-GB" dirty="0" smtClean="0"/>
              <a:t> oxidise Cu to Cu</a:t>
            </a:r>
            <a:r>
              <a:rPr lang="en-GB" baseline="30000" dirty="0" smtClean="0"/>
              <a:t>2+</a:t>
            </a:r>
            <a:r>
              <a:rPr lang="en-GB" dirty="0" smtClean="0"/>
              <a:t>? </a:t>
            </a:r>
          </a:p>
          <a:p>
            <a:pPr marL="0" indent="0">
              <a:buNone/>
            </a:pPr>
            <a:r>
              <a:rPr lang="en-GB" dirty="0" smtClean="0"/>
              <a:t>c) Will Cr</a:t>
            </a:r>
            <a:r>
              <a:rPr lang="en-GB" baseline="-25000" dirty="0" smtClean="0"/>
              <a:t>2</a:t>
            </a:r>
            <a:r>
              <a:rPr lang="en-GB" dirty="0" smtClean="0"/>
              <a:t>O</a:t>
            </a:r>
            <a:r>
              <a:rPr lang="en-GB" baseline="-25000" dirty="0" smtClean="0"/>
              <a:t>7</a:t>
            </a:r>
            <a:r>
              <a:rPr lang="en-GB" baseline="30000" dirty="0" smtClean="0"/>
              <a:t>2-</a:t>
            </a:r>
            <a:r>
              <a:rPr lang="en-GB" dirty="0" smtClean="0"/>
              <a:t> /H</a:t>
            </a:r>
            <a:r>
              <a:rPr lang="en-GB" baseline="30000" dirty="0" smtClean="0"/>
              <a:t>+</a:t>
            </a:r>
            <a:r>
              <a:rPr lang="en-GB" dirty="0" smtClean="0"/>
              <a:t> oxidise Cl</a:t>
            </a:r>
            <a:r>
              <a:rPr lang="en-GB" baseline="30000" dirty="0" smtClean="0"/>
              <a:t>–</a:t>
            </a:r>
            <a:r>
              <a:rPr lang="en-GB" dirty="0" smtClean="0"/>
              <a:t> to Cl</a:t>
            </a:r>
            <a:r>
              <a:rPr lang="en-GB" baseline="-25000" dirty="0" smtClean="0"/>
              <a:t>2</a:t>
            </a:r>
            <a:r>
              <a:rPr lang="en-GB" dirty="0" smtClean="0"/>
              <a:t>? </a:t>
            </a:r>
          </a:p>
          <a:p>
            <a:pPr marL="0" indent="0">
              <a:buNone/>
            </a:pPr>
            <a:r>
              <a:rPr lang="en-GB" dirty="0" smtClean="0"/>
              <a:t>d) Will MnO</a:t>
            </a:r>
            <a:r>
              <a:rPr lang="en-GB" baseline="-25000" dirty="0" smtClean="0"/>
              <a:t>4</a:t>
            </a:r>
            <a:r>
              <a:rPr lang="en-GB" dirty="0" smtClean="0"/>
              <a:t> </a:t>
            </a:r>
            <a:r>
              <a:rPr lang="en-GB" baseline="30000" dirty="0" smtClean="0"/>
              <a:t>-</a:t>
            </a:r>
            <a:r>
              <a:rPr lang="en-GB" dirty="0" smtClean="0"/>
              <a:t> /H</a:t>
            </a:r>
            <a:r>
              <a:rPr lang="en-GB" baseline="30000" dirty="0" smtClean="0"/>
              <a:t>+</a:t>
            </a:r>
            <a:r>
              <a:rPr lang="en-GB" dirty="0" smtClean="0"/>
              <a:t> oxidise Cl</a:t>
            </a:r>
            <a:r>
              <a:rPr lang="en-GB" baseline="30000" dirty="0" smtClean="0"/>
              <a:t>– </a:t>
            </a:r>
            <a:r>
              <a:rPr lang="en-GB" dirty="0" smtClean="0"/>
              <a:t>to Cl</a:t>
            </a:r>
            <a:r>
              <a:rPr lang="en-GB" baseline="-25000" dirty="0" smtClean="0"/>
              <a:t>2</a:t>
            </a:r>
            <a:r>
              <a:rPr lang="en-GB" dirty="0" smtClean="0"/>
              <a:t>? </a:t>
            </a:r>
          </a:p>
          <a:p>
            <a:pPr marL="0" indent="0">
              <a:buNone/>
            </a:pPr>
            <a:r>
              <a:rPr lang="en-GB" dirty="0" smtClean="0"/>
              <a:t>e) Will Mg reduce V</a:t>
            </a:r>
            <a:r>
              <a:rPr lang="en-GB" baseline="30000" dirty="0" smtClean="0"/>
              <a:t>3+ </a:t>
            </a:r>
            <a:r>
              <a:rPr lang="en-GB" dirty="0" smtClean="0"/>
              <a:t>to V</a:t>
            </a:r>
            <a:r>
              <a:rPr lang="en-GB" baseline="30000" dirty="0" smtClean="0"/>
              <a:t>2+</a:t>
            </a:r>
            <a:r>
              <a:rPr lang="en-GB" dirty="0" smtClean="0"/>
              <a:t>? </a:t>
            </a:r>
            <a:endParaRPr lang="en-GB" dirty="0"/>
          </a:p>
        </p:txBody>
      </p:sp>
    </p:spTree>
    <p:extLst>
      <p:ext uri="{BB962C8B-B14F-4D97-AF65-F5344CB8AC3E}">
        <p14:creationId xmlns:p14="http://schemas.microsoft.com/office/powerpoint/2010/main" val="23578381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09170"/>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en-GB" dirty="0" smtClean="0"/>
              <a:t>Answers</a:t>
            </a:r>
            <a:endParaRPr lang="en-GB" dirty="0"/>
          </a:p>
        </p:txBody>
      </p:sp>
      <p:sp>
        <p:nvSpPr>
          <p:cNvPr id="3" name="Content Placeholder 2"/>
          <p:cNvSpPr>
            <a:spLocks noGrp="1"/>
          </p:cNvSpPr>
          <p:nvPr>
            <p:ph idx="1"/>
          </p:nvPr>
        </p:nvSpPr>
        <p:spPr>
          <a:xfrm>
            <a:off x="838200" y="970546"/>
            <a:ext cx="10515600" cy="5719011"/>
          </a:xfrm>
        </p:spPr>
        <p:txBody>
          <a:bodyPr>
            <a:normAutofit fontScale="85000" lnSpcReduction="10000"/>
          </a:bodyPr>
          <a:lstStyle/>
          <a:p>
            <a:pPr marL="0" indent="0">
              <a:lnSpc>
                <a:spcPct val="150000"/>
              </a:lnSpc>
              <a:buNone/>
            </a:pPr>
            <a:r>
              <a:rPr lang="en-GB" dirty="0" smtClean="0">
                <a:solidFill>
                  <a:srgbClr val="FF0000"/>
                </a:solidFill>
              </a:rPr>
              <a:t>a) Yes: E°(H+ /H2) &gt; E°(Fe2+/Fe) and therefore H+ gains electrons from Fe 2H+ + Fe → H2 + Fe2+ </a:t>
            </a:r>
          </a:p>
          <a:p>
            <a:pPr marL="0" indent="0">
              <a:lnSpc>
                <a:spcPct val="150000"/>
              </a:lnSpc>
              <a:buNone/>
            </a:pPr>
            <a:r>
              <a:rPr lang="en-GB" dirty="0" smtClean="0">
                <a:solidFill>
                  <a:srgbClr val="FF0000"/>
                </a:solidFill>
              </a:rPr>
              <a:t>b) No: E°(H+ /H2) &lt; E°(Cu2+/Cu) and therefore H+ cannot gain electrons from Cu </a:t>
            </a:r>
          </a:p>
          <a:p>
            <a:pPr marL="0" indent="0">
              <a:lnSpc>
                <a:spcPct val="150000"/>
              </a:lnSpc>
              <a:buNone/>
            </a:pPr>
            <a:r>
              <a:rPr lang="en-GB" dirty="0" smtClean="0">
                <a:solidFill>
                  <a:srgbClr val="FF0000"/>
                </a:solidFill>
              </a:rPr>
              <a:t>c) No: E°(Cr2O7 2– /Cr3+) &lt; E°( Cl2/ Cl – ) and therefore Cr2O7 2– cannot gain electrons from Cl – </a:t>
            </a:r>
          </a:p>
          <a:p>
            <a:pPr marL="0" indent="0">
              <a:lnSpc>
                <a:spcPct val="150000"/>
              </a:lnSpc>
              <a:buNone/>
            </a:pPr>
            <a:r>
              <a:rPr lang="en-GB" dirty="0" smtClean="0">
                <a:solidFill>
                  <a:srgbClr val="FF0000"/>
                </a:solidFill>
              </a:rPr>
              <a:t>d) Yes: E°(MnO4 – /Mn2+) &gt; E°(Cl2/ Cl – ) and therefore MnO4 – gains electrons from Cl – 2MnO4 – + 10Cl – + 16H+ → 2Mn2+ + 8H2O + 5Cl2 </a:t>
            </a:r>
          </a:p>
          <a:p>
            <a:pPr marL="0" indent="0">
              <a:lnSpc>
                <a:spcPct val="150000"/>
              </a:lnSpc>
              <a:buNone/>
            </a:pPr>
            <a:r>
              <a:rPr lang="en-GB" dirty="0" smtClean="0">
                <a:solidFill>
                  <a:srgbClr val="FF0000"/>
                </a:solidFill>
              </a:rPr>
              <a:t>e) Yes: E°(V3+/V2+) &gt; E°(Mg2+/Mg) and therefore V3+ gains electrons from Mg </a:t>
            </a:r>
            <a:r>
              <a:rPr lang="en-GB" dirty="0" err="1" smtClean="0">
                <a:solidFill>
                  <a:srgbClr val="FF0000"/>
                </a:solidFill>
              </a:rPr>
              <a:t>Mg</a:t>
            </a:r>
            <a:r>
              <a:rPr lang="en-GB" dirty="0" smtClean="0">
                <a:solidFill>
                  <a:srgbClr val="FF0000"/>
                </a:solidFill>
              </a:rPr>
              <a:t> + 2V3+ → Mg2+ + 2V2+</a:t>
            </a:r>
            <a:endParaRPr lang="en-GB" dirty="0">
              <a:solidFill>
                <a:srgbClr val="FF0000"/>
              </a:solidFill>
            </a:endParaRPr>
          </a:p>
        </p:txBody>
      </p:sp>
    </p:spTree>
    <p:extLst>
      <p:ext uri="{BB962C8B-B14F-4D97-AF65-F5344CB8AC3E}">
        <p14:creationId xmlns:p14="http://schemas.microsoft.com/office/powerpoint/2010/main" val="34908074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GB" dirty="0" smtClean="0"/>
              <a:t>Think, Pair, Share</a:t>
            </a:r>
            <a:endParaRPr lang="en-GB" dirty="0"/>
          </a:p>
        </p:txBody>
      </p:sp>
      <p:sp>
        <p:nvSpPr>
          <p:cNvPr id="3" name="Content Placeholder 2"/>
          <p:cNvSpPr>
            <a:spLocks noGrp="1"/>
          </p:cNvSpPr>
          <p:nvPr>
            <p:ph idx="1"/>
          </p:nvPr>
        </p:nvSpPr>
        <p:spPr/>
        <p:txBody>
          <a:bodyPr>
            <a:normAutofit/>
          </a:bodyPr>
          <a:lstStyle/>
          <a:p>
            <a:pPr marL="0" indent="0" algn="ctr">
              <a:buNone/>
            </a:pPr>
            <a:endParaRPr lang="en-GB" sz="4800" dirty="0" smtClean="0"/>
          </a:p>
          <a:p>
            <a:pPr marL="0" indent="0" algn="ctr">
              <a:buNone/>
            </a:pPr>
            <a:r>
              <a:rPr lang="en-GB" sz="4800" dirty="0" smtClean="0"/>
              <a:t>What is a disproportionation reaction?</a:t>
            </a:r>
            <a:endParaRPr lang="en-GB" sz="4800" dirty="0"/>
          </a:p>
        </p:txBody>
      </p:sp>
    </p:spTree>
    <p:extLst>
      <p:ext uri="{BB962C8B-B14F-4D97-AF65-F5344CB8AC3E}">
        <p14:creationId xmlns:p14="http://schemas.microsoft.com/office/powerpoint/2010/main" val="18895786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GB" dirty="0" smtClean="0"/>
              <a:t>Exam board loves this!!!</a:t>
            </a:r>
            <a:endParaRPr lang="en-GB" dirty="0"/>
          </a:p>
        </p:txBody>
      </p:sp>
      <p:sp>
        <p:nvSpPr>
          <p:cNvPr id="3" name="Content Placeholder 2"/>
          <p:cNvSpPr>
            <a:spLocks noGrp="1"/>
          </p:cNvSpPr>
          <p:nvPr>
            <p:ph idx="1"/>
          </p:nvPr>
        </p:nvSpPr>
        <p:spPr/>
        <p:txBody>
          <a:bodyPr/>
          <a:lstStyle/>
          <a:p>
            <a:pPr marL="0" indent="0" algn="ctr">
              <a:buNone/>
            </a:pPr>
            <a:r>
              <a:rPr lang="en-GB" dirty="0" smtClean="0"/>
              <a:t>Cu</a:t>
            </a:r>
            <a:r>
              <a:rPr lang="en-GB" baseline="30000" dirty="0" smtClean="0"/>
              <a:t>+</a:t>
            </a:r>
            <a:r>
              <a:rPr lang="en-GB" dirty="0" smtClean="0"/>
              <a:t> (</a:t>
            </a:r>
            <a:r>
              <a:rPr lang="en-GB" dirty="0" err="1" smtClean="0"/>
              <a:t>aq</a:t>
            </a:r>
            <a:r>
              <a:rPr lang="en-GB" dirty="0" smtClean="0"/>
              <a:t>) + Cu</a:t>
            </a:r>
            <a:r>
              <a:rPr lang="en-GB" baseline="30000" dirty="0" smtClean="0"/>
              <a:t>+</a:t>
            </a:r>
            <a:r>
              <a:rPr lang="en-GB" dirty="0" smtClean="0"/>
              <a:t> (</a:t>
            </a:r>
            <a:r>
              <a:rPr lang="en-GB" dirty="0" err="1" smtClean="0"/>
              <a:t>aq</a:t>
            </a:r>
            <a:r>
              <a:rPr lang="en-GB" dirty="0" smtClean="0"/>
              <a:t>) </a:t>
            </a:r>
            <a:r>
              <a:rPr lang="en-GB" dirty="0" smtClean="0">
                <a:sym typeface="Wingdings" panose="05000000000000000000" pitchFamily="2" charset="2"/>
              </a:rPr>
              <a:t> Cu</a:t>
            </a:r>
            <a:r>
              <a:rPr lang="en-GB" baseline="30000" dirty="0" smtClean="0">
                <a:sym typeface="Wingdings" panose="05000000000000000000" pitchFamily="2" charset="2"/>
              </a:rPr>
              <a:t>2+</a:t>
            </a:r>
            <a:r>
              <a:rPr lang="en-GB" dirty="0" smtClean="0">
                <a:sym typeface="Wingdings" panose="05000000000000000000" pitchFamily="2" charset="2"/>
              </a:rPr>
              <a:t> (</a:t>
            </a:r>
            <a:r>
              <a:rPr lang="en-GB" dirty="0" err="1" smtClean="0">
                <a:sym typeface="Wingdings" panose="05000000000000000000" pitchFamily="2" charset="2"/>
              </a:rPr>
              <a:t>aq</a:t>
            </a:r>
            <a:r>
              <a:rPr lang="en-GB" dirty="0" smtClean="0">
                <a:sym typeface="Wingdings" panose="05000000000000000000" pitchFamily="2" charset="2"/>
              </a:rPr>
              <a:t>) + Cu (s)</a:t>
            </a:r>
          </a:p>
          <a:p>
            <a:pPr marL="0" indent="0" algn="ctr">
              <a:buNone/>
            </a:pPr>
            <a:endParaRPr lang="en-GB" dirty="0">
              <a:sym typeface="Wingdings" panose="05000000000000000000" pitchFamily="2" charset="2"/>
            </a:endParaRPr>
          </a:p>
          <a:p>
            <a:pPr marL="0" indent="0" algn="ctr">
              <a:buNone/>
            </a:pPr>
            <a:endParaRPr lang="en-GB" dirty="0" smtClean="0">
              <a:sym typeface="Wingdings" panose="05000000000000000000" pitchFamily="2" charset="2"/>
            </a:endParaRPr>
          </a:p>
          <a:p>
            <a:pPr marL="0" indent="0">
              <a:buNone/>
            </a:pPr>
            <a:r>
              <a:rPr lang="en-GB" dirty="0" smtClean="0">
                <a:sym typeface="Wingdings" panose="05000000000000000000" pitchFamily="2" charset="2"/>
              </a:rPr>
              <a:t>Cu</a:t>
            </a:r>
            <a:r>
              <a:rPr lang="en-GB" baseline="30000" dirty="0" smtClean="0">
                <a:sym typeface="Wingdings" panose="05000000000000000000" pitchFamily="2" charset="2"/>
              </a:rPr>
              <a:t>2+</a:t>
            </a:r>
            <a:r>
              <a:rPr lang="en-GB" dirty="0" smtClean="0">
                <a:sym typeface="Wingdings" panose="05000000000000000000" pitchFamily="2" charset="2"/>
              </a:rPr>
              <a:t> (</a:t>
            </a:r>
            <a:r>
              <a:rPr lang="en-GB" dirty="0" err="1" smtClean="0">
                <a:sym typeface="Wingdings" panose="05000000000000000000" pitchFamily="2" charset="2"/>
              </a:rPr>
              <a:t>aq</a:t>
            </a:r>
            <a:r>
              <a:rPr lang="en-GB" dirty="0" smtClean="0">
                <a:sym typeface="Wingdings" panose="05000000000000000000" pitchFamily="2" charset="2"/>
              </a:rPr>
              <a:t>) + e</a:t>
            </a:r>
            <a:r>
              <a:rPr lang="en-GB" baseline="30000" dirty="0" smtClean="0">
                <a:sym typeface="Wingdings" panose="05000000000000000000" pitchFamily="2" charset="2"/>
              </a:rPr>
              <a:t>-</a:t>
            </a:r>
            <a:r>
              <a:rPr lang="en-GB" dirty="0" smtClean="0">
                <a:sym typeface="Wingdings" panose="05000000000000000000" pitchFamily="2" charset="2"/>
              </a:rPr>
              <a:t> ↔ Cu</a:t>
            </a:r>
            <a:r>
              <a:rPr lang="en-GB" baseline="30000" dirty="0" smtClean="0">
                <a:sym typeface="Wingdings" panose="05000000000000000000" pitchFamily="2" charset="2"/>
              </a:rPr>
              <a:t>+</a:t>
            </a:r>
            <a:r>
              <a:rPr lang="en-GB" dirty="0" smtClean="0">
                <a:sym typeface="Wingdings" panose="05000000000000000000" pitchFamily="2" charset="2"/>
              </a:rPr>
              <a:t> (</a:t>
            </a:r>
            <a:r>
              <a:rPr lang="en-GB" dirty="0" err="1" smtClean="0">
                <a:sym typeface="Wingdings" panose="05000000000000000000" pitchFamily="2" charset="2"/>
              </a:rPr>
              <a:t>aq</a:t>
            </a:r>
            <a:r>
              <a:rPr lang="en-GB" dirty="0" smtClean="0">
                <a:sym typeface="Wingdings" panose="05000000000000000000" pitchFamily="2" charset="2"/>
              </a:rPr>
              <a:t>)			E° = +0.15V</a:t>
            </a:r>
          </a:p>
          <a:p>
            <a:pPr marL="0" indent="0">
              <a:buNone/>
            </a:pPr>
            <a:endParaRPr lang="en-GB" dirty="0" smtClean="0">
              <a:sym typeface="Wingdings" panose="05000000000000000000" pitchFamily="2" charset="2"/>
            </a:endParaRPr>
          </a:p>
          <a:p>
            <a:pPr marL="0" indent="0">
              <a:buNone/>
            </a:pPr>
            <a:r>
              <a:rPr lang="en-GB" dirty="0" smtClean="0">
                <a:sym typeface="Wingdings" panose="05000000000000000000" pitchFamily="2" charset="2"/>
              </a:rPr>
              <a:t>Cu</a:t>
            </a:r>
            <a:r>
              <a:rPr lang="en-GB" baseline="30000" dirty="0" smtClean="0">
                <a:sym typeface="Wingdings" panose="05000000000000000000" pitchFamily="2" charset="2"/>
              </a:rPr>
              <a:t>+</a:t>
            </a:r>
            <a:r>
              <a:rPr lang="en-GB" dirty="0" smtClean="0">
                <a:sym typeface="Wingdings" panose="05000000000000000000" pitchFamily="2" charset="2"/>
              </a:rPr>
              <a:t> (</a:t>
            </a:r>
            <a:r>
              <a:rPr lang="en-GB" dirty="0" err="1" smtClean="0">
                <a:sym typeface="Wingdings" panose="05000000000000000000" pitchFamily="2" charset="2"/>
              </a:rPr>
              <a:t>aq</a:t>
            </a:r>
            <a:r>
              <a:rPr lang="en-GB" dirty="0" smtClean="0">
                <a:sym typeface="Wingdings" panose="05000000000000000000" pitchFamily="2" charset="2"/>
              </a:rPr>
              <a:t>) + e</a:t>
            </a:r>
            <a:r>
              <a:rPr lang="en-GB" baseline="30000" dirty="0" smtClean="0">
                <a:sym typeface="Wingdings" panose="05000000000000000000" pitchFamily="2" charset="2"/>
              </a:rPr>
              <a:t>-</a:t>
            </a:r>
            <a:r>
              <a:rPr lang="en-GB" dirty="0" smtClean="0">
                <a:sym typeface="Wingdings" panose="05000000000000000000" pitchFamily="2" charset="2"/>
              </a:rPr>
              <a:t> ↔  Cu (s)			E° = +0.52V</a:t>
            </a:r>
          </a:p>
          <a:p>
            <a:pPr marL="0" indent="0">
              <a:buNone/>
            </a:pPr>
            <a:endParaRPr lang="en-GB" dirty="0"/>
          </a:p>
        </p:txBody>
      </p:sp>
      <p:sp>
        <p:nvSpPr>
          <p:cNvPr id="4" name="Rounded Rectangle 3"/>
          <p:cNvSpPr/>
          <p:nvPr/>
        </p:nvSpPr>
        <p:spPr>
          <a:xfrm>
            <a:off x="5478378" y="5510463"/>
            <a:ext cx="6108032" cy="9304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Cu</a:t>
            </a:r>
            <a:r>
              <a:rPr lang="en-GB" sz="2800" baseline="30000" dirty="0" smtClean="0"/>
              <a:t>+</a:t>
            </a:r>
            <a:r>
              <a:rPr lang="en-GB" sz="2800" dirty="0" smtClean="0"/>
              <a:t> ions will be able to both release and accept electrons – disproportionation.</a:t>
            </a:r>
            <a:endParaRPr lang="en-GB" sz="2800" dirty="0"/>
          </a:p>
        </p:txBody>
      </p:sp>
      <p:pic>
        <p:nvPicPr>
          <p:cNvPr id="1026" name="Picture 2" descr="http://www.freelargeimages.com/wp-content/uploads/2014/11/Heart_clipar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06639" y="2438400"/>
            <a:ext cx="2447161" cy="2137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23451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975" y="2174875"/>
            <a:ext cx="10515600" cy="1325563"/>
          </a:xfrm>
        </p:spPr>
        <p:style>
          <a:lnRef idx="2">
            <a:schemeClr val="accent1"/>
          </a:lnRef>
          <a:fillRef idx="1">
            <a:schemeClr val="lt1"/>
          </a:fillRef>
          <a:effectRef idx="0">
            <a:schemeClr val="accent1"/>
          </a:effectRef>
          <a:fontRef idx="minor">
            <a:schemeClr val="dk1"/>
          </a:fontRef>
        </p:style>
        <p:txBody>
          <a:bodyPr/>
          <a:lstStyle/>
          <a:p>
            <a:pPr algn="ctr"/>
            <a:r>
              <a:rPr lang="en-GB" dirty="0" smtClean="0"/>
              <a:t>Relationship between total entropy and </a:t>
            </a:r>
            <a:r>
              <a:rPr lang="en-GB" dirty="0" err="1" smtClean="0"/>
              <a:t>E°cell</a:t>
            </a:r>
            <a:endParaRPr lang="en-GB" dirty="0"/>
          </a:p>
        </p:txBody>
      </p:sp>
    </p:spTree>
    <p:extLst>
      <p:ext uri="{BB962C8B-B14F-4D97-AF65-F5344CB8AC3E}">
        <p14:creationId xmlns:p14="http://schemas.microsoft.com/office/powerpoint/2010/main" val="3162845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789948"/>
            <a:ext cx="8892480" cy="4525965"/>
          </a:xfrm>
        </p:spPr>
        <p:txBody>
          <a:bodyPr/>
          <a:lstStyle/>
          <a:p>
            <a:r>
              <a:rPr lang="en-GB" dirty="0" smtClean="0"/>
              <a:t>Different elements have different standard electrode potentials, </a:t>
            </a:r>
            <a:r>
              <a:rPr lang="en-GB" i="1" dirty="0" smtClean="0"/>
              <a:t>E</a:t>
            </a:r>
            <a:r>
              <a:rPr lang="el-GR" baseline="30000" dirty="0" smtClean="0"/>
              <a:t>θ</a:t>
            </a:r>
            <a:endParaRPr lang="en-GB" dirty="0" smtClean="0"/>
          </a:p>
          <a:p>
            <a:endParaRPr lang="en-GB" dirty="0"/>
          </a:p>
          <a:p>
            <a:r>
              <a:rPr lang="en-GB" dirty="0" smtClean="0"/>
              <a:t>They can be listed in order to produce </a:t>
            </a:r>
            <a:r>
              <a:rPr lang="en-GB" b="1" dirty="0" smtClean="0"/>
              <a:t>The Electrochemical Series</a:t>
            </a:r>
          </a:p>
          <a:p>
            <a:endParaRPr lang="en-GB" dirty="0" smtClean="0"/>
          </a:p>
          <a:p>
            <a:r>
              <a:rPr lang="en-GB" dirty="0" smtClean="0"/>
              <a:t>(They can give you the data in any order in an exam)</a:t>
            </a:r>
            <a:endParaRPr lang="en-GB" dirty="0"/>
          </a:p>
        </p:txBody>
      </p:sp>
      <p:sp>
        <p:nvSpPr>
          <p:cNvPr id="3" name="Title 2"/>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smtClean="0"/>
              <a:t>The Electrochemical Series	</a:t>
            </a:r>
            <a:endParaRPr lang="en-GB" dirty="0"/>
          </a:p>
        </p:txBody>
      </p:sp>
    </p:spTree>
    <p:extLst>
      <p:ext uri="{BB962C8B-B14F-4D97-AF65-F5344CB8AC3E}">
        <p14:creationId xmlns:p14="http://schemas.microsoft.com/office/powerpoint/2010/main" val="412125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pPr algn="ctr"/>
            <a:r>
              <a:rPr lang="el-GR" sz="7200" dirty="0" smtClean="0"/>
              <a:t>Δ</a:t>
            </a:r>
            <a:r>
              <a:rPr lang="en-GB" sz="7200" dirty="0" smtClean="0"/>
              <a:t>S° </a:t>
            </a:r>
            <a:r>
              <a:rPr lang="en-GB" sz="7200" baseline="-25000" dirty="0" smtClean="0"/>
              <a:t>total</a:t>
            </a:r>
            <a:r>
              <a:rPr lang="en-GB" sz="7200" dirty="0" smtClean="0"/>
              <a:t> ∝ E° </a:t>
            </a:r>
            <a:r>
              <a:rPr lang="en-GB" sz="7200" baseline="-25000" dirty="0" smtClean="0"/>
              <a:t>cell</a:t>
            </a:r>
            <a:endParaRPr lang="en-GB" sz="7200" baseline="-25000" dirty="0"/>
          </a:p>
        </p:txBody>
      </p:sp>
      <p:sp>
        <p:nvSpPr>
          <p:cNvPr id="3" name="Content Placeholder 2"/>
          <p:cNvSpPr>
            <a:spLocks noGrp="1"/>
          </p:cNvSpPr>
          <p:nvPr>
            <p:ph idx="1"/>
          </p:nvPr>
        </p:nvSpPr>
        <p:spPr/>
        <p:txBody>
          <a:bodyPr/>
          <a:lstStyle/>
          <a:p>
            <a:r>
              <a:rPr lang="el-GR" dirty="0" smtClean="0"/>
              <a:t>Δ</a:t>
            </a:r>
            <a:r>
              <a:rPr lang="en-GB" dirty="0" smtClean="0"/>
              <a:t>S° </a:t>
            </a:r>
            <a:r>
              <a:rPr lang="en-GB" baseline="-25000" dirty="0" smtClean="0"/>
              <a:t>total </a:t>
            </a:r>
            <a:r>
              <a:rPr lang="en-GB" dirty="0" smtClean="0"/>
              <a:t>= entropy change of the system and of the surroundings.</a:t>
            </a:r>
            <a:endParaRPr lang="en-GB" dirty="0"/>
          </a:p>
          <a:p>
            <a:endParaRPr lang="en-GB" dirty="0" smtClean="0"/>
          </a:p>
          <a:p>
            <a:r>
              <a:rPr lang="en-GB" dirty="0" smtClean="0"/>
              <a:t>For the reaction to spontaneously occur, </a:t>
            </a:r>
            <a:r>
              <a:rPr lang="el-GR" dirty="0" smtClean="0"/>
              <a:t>Δ</a:t>
            </a:r>
            <a:r>
              <a:rPr lang="en-GB" dirty="0" smtClean="0"/>
              <a:t>S° </a:t>
            </a:r>
            <a:r>
              <a:rPr lang="en-GB" baseline="-25000" dirty="0" smtClean="0"/>
              <a:t>total </a:t>
            </a:r>
            <a:r>
              <a:rPr lang="en-GB" dirty="0" smtClean="0"/>
              <a:t>must be positive.</a:t>
            </a:r>
          </a:p>
          <a:p>
            <a:endParaRPr lang="en-GB" dirty="0"/>
          </a:p>
          <a:p>
            <a:r>
              <a:rPr lang="en-GB" dirty="0" smtClean="0"/>
              <a:t>If E° </a:t>
            </a:r>
            <a:r>
              <a:rPr lang="en-GB" baseline="-25000" dirty="0" smtClean="0"/>
              <a:t>cell </a:t>
            </a:r>
            <a:r>
              <a:rPr lang="en-GB" dirty="0" smtClean="0"/>
              <a:t>is positive, the reaction as written from left to right in the cell diagram is thermodynamically feasible because </a:t>
            </a:r>
            <a:r>
              <a:rPr lang="el-GR" dirty="0" smtClean="0"/>
              <a:t>Δ</a:t>
            </a:r>
            <a:r>
              <a:rPr lang="en-GB" dirty="0" smtClean="0"/>
              <a:t>S° </a:t>
            </a:r>
            <a:r>
              <a:rPr lang="en-GB" baseline="-25000" dirty="0" smtClean="0"/>
              <a:t>total </a:t>
            </a:r>
            <a:r>
              <a:rPr lang="en-GB" dirty="0" smtClean="0"/>
              <a:t>will be positive.</a:t>
            </a:r>
          </a:p>
          <a:p>
            <a:endParaRPr lang="en-GB" dirty="0"/>
          </a:p>
          <a:p>
            <a:r>
              <a:rPr lang="en-GB" dirty="0" smtClean="0"/>
              <a:t>Zn (s) l Zn</a:t>
            </a:r>
            <a:r>
              <a:rPr lang="en-GB" baseline="30000" dirty="0" smtClean="0"/>
              <a:t>2+</a:t>
            </a:r>
            <a:r>
              <a:rPr lang="en-GB" dirty="0" smtClean="0"/>
              <a:t> (</a:t>
            </a:r>
            <a:r>
              <a:rPr lang="en-GB" dirty="0" err="1" smtClean="0"/>
              <a:t>aq</a:t>
            </a:r>
            <a:r>
              <a:rPr lang="en-GB" dirty="0" smtClean="0"/>
              <a:t>) l </a:t>
            </a:r>
            <a:r>
              <a:rPr lang="en-GB" dirty="0" err="1" smtClean="0"/>
              <a:t>l</a:t>
            </a:r>
            <a:r>
              <a:rPr lang="en-GB" dirty="0" smtClean="0"/>
              <a:t> Cu</a:t>
            </a:r>
            <a:r>
              <a:rPr lang="en-GB" baseline="30000" dirty="0" smtClean="0"/>
              <a:t>2+</a:t>
            </a:r>
            <a:r>
              <a:rPr lang="en-GB" baseline="-25000" dirty="0" smtClean="0"/>
              <a:t> </a:t>
            </a:r>
            <a:r>
              <a:rPr lang="en-GB" dirty="0" smtClean="0"/>
              <a:t>(</a:t>
            </a:r>
            <a:r>
              <a:rPr lang="en-GB" dirty="0" err="1" smtClean="0"/>
              <a:t>aq</a:t>
            </a:r>
            <a:r>
              <a:rPr lang="en-GB" dirty="0" smtClean="0"/>
              <a:t>) l Cu (s)		 E° </a:t>
            </a:r>
            <a:r>
              <a:rPr lang="en-GB" baseline="-25000" dirty="0" smtClean="0"/>
              <a:t>cell  </a:t>
            </a:r>
            <a:r>
              <a:rPr lang="en-GB" dirty="0" smtClean="0"/>
              <a:t>= +1.10V</a:t>
            </a:r>
            <a:endParaRPr lang="en-GB" dirty="0"/>
          </a:p>
        </p:txBody>
      </p:sp>
    </p:spTree>
    <p:extLst>
      <p:ext uri="{BB962C8B-B14F-4D97-AF65-F5344CB8AC3E}">
        <p14:creationId xmlns:p14="http://schemas.microsoft.com/office/powerpoint/2010/main" val="19793006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GB" dirty="0" smtClean="0"/>
              <a:t>Would this reaction occur with that rule?</a:t>
            </a:r>
            <a:endParaRPr lang="en-GB" dirty="0"/>
          </a:p>
        </p:txBody>
      </p:sp>
      <p:sp>
        <p:nvSpPr>
          <p:cNvPr id="3" name="Content Placeholder 2"/>
          <p:cNvSpPr>
            <a:spLocks noGrp="1"/>
          </p:cNvSpPr>
          <p:nvPr>
            <p:ph idx="1"/>
          </p:nvPr>
        </p:nvSpPr>
        <p:spPr/>
        <p:txBody>
          <a:bodyPr>
            <a:normAutofit/>
          </a:bodyPr>
          <a:lstStyle/>
          <a:p>
            <a:pPr marL="0" indent="0" algn="ctr">
              <a:buNone/>
            </a:pPr>
            <a:endParaRPr lang="en-GB" sz="4800" dirty="0" smtClean="0"/>
          </a:p>
          <a:p>
            <a:pPr marL="0" indent="0" algn="ctr">
              <a:buNone/>
            </a:pPr>
            <a:r>
              <a:rPr lang="en-GB" sz="4800" dirty="0" smtClean="0"/>
              <a:t>Pt (s) l ½ H</a:t>
            </a:r>
            <a:r>
              <a:rPr lang="en-GB" sz="4800" baseline="-25000" dirty="0" smtClean="0"/>
              <a:t>2</a:t>
            </a:r>
            <a:r>
              <a:rPr lang="en-GB" sz="4800" dirty="0" smtClean="0"/>
              <a:t> (g) l H</a:t>
            </a:r>
            <a:r>
              <a:rPr lang="en-GB" sz="4800" baseline="30000" dirty="0" smtClean="0"/>
              <a:t>+</a:t>
            </a:r>
            <a:r>
              <a:rPr lang="en-GB" sz="4800" dirty="0" smtClean="0"/>
              <a:t> (</a:t>
            </a:r>
            <a:r>
              <a:rPr lang="en-GB" sz="4800" dirty="0" err="1" smtClean="0"/>
              <a:t>aq</a:t>
            </a:r>
            <a:r>
              <a:rPr lang="en-GB" sz="4800" dirty="0" smtClean="0"/>
              <a:t>) l </a:t>
            </a:r>
            <a:r>
              <a:rPr lang="en-GB" sz="4800" dirty="0" err="1" smtClean="0"/>
              <a:t>l</a:t>
            </a:r>
            <a:r>
              <a:rPr lang="en-GB" sz="4800" dirty="0" smtClean="0"/>
              <a:t> Zn</a:t>
            </a:r>
            <a:r>
              <a:rPr lang="en-GB" sz="4800" baseline="30000" dirty="0" smtClean="0"/>
              <a:t>2+</a:t>
            </a:r>
            <a:r>
              <a:rPr lang="en-GB" sz="4800" baseline="-25000" dirty="0" smtClean="0"/>
              <a:t> </a:t>
            </a:r>
            <a:r>
              <a:rPr lang="en-GB" sz="4800" dirty="0" smtClean="0"/>
              <a:t>(</a:t>
            </a:r>
            <a:r>
              <a:rPr lang="en-GB" sz="4800" dirty="0" err="1" smtClean="0"/>
              <a:t>aq</a:t>
            </a:r>
            <a:r>
              <a:rPr lang="en-GB" sz="4800" dirty="0" smtClean="0"/>
              <a:t>) l Zn (s)</a:t>
            </a:r>
          </a:p>
          <a:p>
            <a:pPr marL="0" indent="0" algn="ctr">
              <a:buNone/>
            </a:pPr>
            <a:endParaRPr lang="en-GB" sz="4800" dirty="0"/>
          </a:p>
          <a:p>
            <a:pPr marL="0" indent="0" algn="ctr">
              <a:buNone/>
            </a:pPr>
            <a:r>
              <a:rPr lang="en-GB" sz="4800" dirty="0" smtClean="0"/>
              <a:t>E° </a:t>
            </a:r>
            <a:r>
              <a:rPr lang="en-GB" sz="4800" baseline="-25000" dirty="0" smtClean="0"/>
              <a:t>cell</a:t>
            </a:r>
            <a:r>
              <a:rPr lang="en-GB" sz="4800" dirty="0" smtClean="0"/>
              <a:t> = -0.76V</a:t>
            </a:r>
            <a:endParaRPr lang="en-GB" sz="4800" dirty="0"/>
          </a:p>
        </p:txBody>
      </p:sp>
      <p:sp>
        <p:nvSpPr>
          <p:cNvPr id="4" name="Snip Single Corner Rectangle 3"/>
          <p:cNvSpPr/>
          <p:nvPr/>
        </p:nvSpPr>
        <p:spPr>
          <a:xfrm>
            <a:off x="9029700" y="3743325"/>
            <a:ext cx="2590800" cy="2200275"/>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Half-cell reaction will occur from right to left!!</a:t>
            </a:r>
          </a:p>
          <a:p>
            <a:pPr algn="ctr"/>
            <a:endParaRPr lang="en-GB" dirty="0"/>
          </a:p>
          <a:p>
            <a:pPr algn="ctr"/>
            <a:r>
              <a:rPr lang="en-GB" dirty="0" smtClean="0"/>
              <a:t>The E ° </a:t>
            </a:r>
            <a:r>
              <a:rPr lang="en-GB" baseline="-25000" dirty="0" smtClean="0"/>
              <a:t>cell</a:t>
            </a:r>
            <a:r>
              <a:rPr lang="en-GB" dirty="0" smtClean="0"/>
              <a:t>  can be used to predict the direction of the cell reaction.</a:t>
            </a:r>
            <a:endParaRPr lang="en-GB" dirty="0"/>
          </a:p>
        </p:txBody>
      </p:sp>
    </p:spTree>
    <p:extLst>
      <p:ext uri="{BB962C8B-B14F-4D97-AF65-F5344CB8AC3E}">
        <p14:creationId xmlns:p14="http://schemas.microsoft.com/office/powerpoint/2010/main" val="415153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GB" dirty="0" smtClean="0"/>
              <a:t>Equilibrium constant and E° </a:t>
            </a:r>
            <a:r>
              <a:rPr lang="en-GB" baseline="-25000" dirty="0" smtClean="0"/>
              <a:t>cell</a:t>
            </a:r>
            <a:endParaRPr lang="en-GB" dirty="0"/>
          </a:p>
        </p:txBody>
      </p:sp>
      <p:sp>
        <p:nvSpPr>
          <p:cNvPr id="3" name="Content Placeholder 2"/>
          <p:cNvSpPr>
            <a:spLocks noGrp="1"/>
          </p:cNvSpPr>
          <p:nvPr>
            <p:ph idx="1"/>
          </p:nvPr>
        </p:nvSpPr>
        <p:spPr/>
        <p:txBody>
          <a:bodyPr/>
          <a:lstStyle/>
          <a:p>
            <a:r>
              <a:rPr lang="el-GR" dirty="0" smtClean="0"/>
              <a:t>Δ</a:t>
            </a:r>
            <a:r>
              <a:rPr lang="en-GB" dirty="0" smtClean="0"/>
              <a:t>G</a:t>
            </a:r>
            <a:r>
              <a:rPr lang="el-GR" dirty="0" smtClean="0"/>
              <a:t>°</a:t>
            </a:r>
            <a:r>
              <a:rPr lang="en-GB" dirty="0" smtClean="0"/>
              <a:t> = - </a:t>
            </a:r>
            <a:r>
              <a:rPr lang="en-GB" dirty="0" err="1" smtClean="0"/>
              <a:t>RTlnK</a:t>
            </a:r>
            <a:endParaRPr lang="en-GB" dirty="0" smtClean="0"/>
          </a:p>
          <a:p>
            <a:endParaRPr lang="en-GB" dirty="0"/>
          </a:p>
          <a:p>
            <a:r>
              <a:rPr lang="el-GR" dirty="0" smtClean="0"/>
              <a:t>Δ</a:t>
            </a:r>
            <a:r>
              <a:rPr lang="en-GB" dirty="0" smtClean="0"/>
              <a:t>G</a:t>
            </a:r>
            <a:r>
              <a:rPr lang="el-GR" dirty="0" smtClean="0"/>
              <a:t>°</a:t>
            </a:r>
            <a:r>
              <a:rPr lang="en-GB" dirty="0" smtClean="0"/>
              <a:t> = - </a:t>
            </a:r>
            <a:r>
              <a:rPr lang="en-GB" dirty="0" err="1" smtClean="0"/>
              <a:t>nFE°</a:t>
            </a:r>
            <a:r>
              <a:rPr lang="en-GB" baseline="-25000" dirty="0" err="1" smtClean="0"/>
              <a:t>cell</a:t>
            </a:r>
            <a:endParaRPr lang="en-GB" baseline="-25000" dirty="0" smtClean="0"/>
          </a:p>
          <a:p>
            <a:endParaRPr lang="en-GB" baseline="-25000" dirty="0"/>
          </a:p>
          <a:p>
            <a:r>
              <a:rPr lang="en-GB" dirty="0" err="1" smtClean="0"/>
              <a:t>RTlnK</a:t>
            </a:r>
            <a:r>
              <a:rPr lang="en-GB" dirty="0" smtClean="0"/>
              <a:t> = </a:t>
            </a:r>
            <a:r>
              <a:rPr lang="en-GB" dirty="0" err="1" smtClean="0"/>
              <a:t>nFE°</a:t>
            </a:r>
            <a:r>
              <a:rPr lang="en-GB" baseline="-25000" dirty="0" err="1" smtClean="0"/>
              <a:t>cell</a:t>
            </a:r>
            <a:endParaRPr lang="en-GB" baseline="-25000" dirty="0" smtClean="0"/>
          </a:p>
          <a:p>
            <a:endParaRPr lang="en-GB" dirty="0" smtClean="0"/>
          </a:p>
          <a:p>
            <a:r>
              <a:rPr lang="en-GB" dirty="0" err="1" smtClean="0"/>
              <a:t>lnK</a:t>
            </a:r>
            <a:r>
              <a:rPr lang="en-GB" dirty="0" smtClean="0"/>
              <a:t> = </a:t>
            </a:r>
            <a:r>
              <a:rPr lang="en-GB" dirty="0" err="1" smtClean="0"/>
              <a:t>nFE°</a:t>
            </a:r>
            <a:r>
              <a:rPr lang="en-GB" baseline="-25000" dirty="0" err="1" smtClean="0"/>
              <a:t>cell</a:t>
            </a:r>
            <a:r>
              <a:rPr lang="en-GB" baseline="-25000" dirty="0" smtClean="0"/>
              <a:t> </a:t>
            </a:r>
            <a:r>
              <a:rPr lang="en-GB" dirty="0" smtClean="0"/>
              <a:t>/ RT</a:t>
            </a:r>
            <a:endParaRPr lang="en-GB" baseline="-25000" dirty="0" smtClean="0"/>
          </a:p>
          <a:p>
            <a:endParaRPr lang="en-GB" dirty="0" smtClean="0"/>
          </a:p>
          <a:p>
            <a:endParaRPr lang="en-GB" dirty="0" smtClean="0"/>
          </a:p>
          <a:p>
            <a:endParaRPr lang="en-GB" dirty="0"/>
          </a:p>
        </p:txBody>
      </p:sp>
      <p:sp>
        <p:nvSpPr>
          <p:cNvPr id="4" name="Rounded Rectangle 3"/>
          <p:cNvSpPr/>
          <p:nvPr/>
        </p:nvSpPr>
        <p:spPr>
          <a:xfrm>
            <a:off x="5514976" y="1816101"/>
            <a:ext cx="5953124" cy="47625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2800" dirty="0" smtClean="0"/>
              <a:t>n , F and R are constants.</a:t>
            </a:r>
          </a:p>
          <a:p>
            <a:pPr algn="ctr"/>
            <a:endParaRPr lang="en-GB" sz="2800" dirty="0"/>
          </a:p>
          <a:p>
            <a:pPr algn="ctr"/>
            <a:r>
              <a:rPr lang="en-GB" sz="2800" dirty="0" smtClean="0"/>
              <a:t>At a given temperature:</a:t>
            </a:r>
          </a:p>
          <a:p>
            <a:pPr algn="ctr"/>
            <a:endParaRPr lang="en-GB" sz="2800" dirty="0"/>
          </a:p>
          <a:p>
            <a:pPr algn="ctr"/>
            <a:r>
              <a:rPr lang="en-GB" sz="2800" dirty="0" err="1" smtClean="0"/>
              <a:t>lnK</a:t>
            </a:r>
            <a:r>
              <a:rPr lang="en-GB" sz="2800" dirty="0" smtClean="0"/>
              <a:t> ∝ </a:t>
            </a:r>
            <a:r>
              <a:rPr lang="en-GB" sz="2800" dirty="0" err="1" smtClean="0"/>
              <a:t>E°</a:t>
            </a:r>
            <a:r>
              <a:rPr lang="en-GB" sz="2800" baseline="-25000" dirty="0" err="1" smtClean="0"/>
              <a:t>cell</a:t>
            </a:r>
            <a:endParaRPr lang="en-GB" sz="2800" baseline="-25000" dirty="0" smtClean="0"/>
          </a:p>
          <a:p>
            <a:pPr algn="ctr"/>
            <a:endParaRPr lang="en-GB" sz="2800" dirty="0" smtClean="0"/>
          </a:p>
          <a:p>
            <a:pPr algn="ctr"/>
            <a:r>
              <a:rPr lang="en-GB" sz="2800" dirty="0" smtClean="0"/>
              <a:t>Therefore, </a:t>
            </a:r>
            <a:r>
              <a:rPr lang="en-GB" sz="2800" dirty="0" err="1" smtClean="0"/>
              <a:t>E°</a:t>
            </a:r>
            <a:r>
              <a:rPr lang="en-GB" sz="2800" baseline="-25000" dirty="0" err="1" smtClean="0"/>
              <a:t>cell</a:t>
            </a:r>
            <a:r>
              <a:rPr lang="en-GB" sz="2800" baseline="-25000" dirty="0" smtClean="0"/>
              <a:t> </a:t>
            </a:r>
            <a:r>
              <a:rPr lang="en-GB" sz="2800" dirty="0" smtClean="0"/>
              <a:t>can be used to calculate the thermodynamic equilibrium constant, for a cell reaction.</a:t>
            </a:r>
            <a:endParaRPr lang="en-GB" sz="2800" baseline="-25000" dirty="0" smtClean="0"/>
          </a:p>
          <a:p>
            <a:pPr algn="ctr"/>
            <a:endParaRPr lang="en-GB" sz="2800" dirty="0"/>
          </a:p>
        </p:txBody>
      </p:sp>
    </p:spTree>
    <p:extLst>
      <p:ext uri="{BB962C8B-B14F-4D97-AF65-F5344CB8AC3E}">
        <p14:creationId xmlns:p14="http://schemas.microsoft.com/office/powerpoint/2010/main" val="170440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974850"/>
            <a:ext cx="10515600" cy="1325563"/>
          </a:xfrm>
        </p:spPr>
        <p:style>
          <a:lnRef idx="2">
            <a:schemeClr val="accent1"/>
          </a:lnRef>
          <a:fillRef idx="1">
            <a:schemeClr val="lt1"/>
          </a:fillRef>
          <a:effectRef idx="0">
            <a:schemeClr val="accent1"/>
          </a:effectRef>
          <a:fontRef idx="minor">
            <a:schemeClr val="dk1"/>
          </a:fontRef>
        </p:style>
        <p:txBody>
          <a:bodyPr/>
          <a:lstStyle/>
          <a:p>
            <a:pPr algn="ctr"/>
            <a:r>
              <a:rPr lang="en-GB" dirty="0" smtClean="0"/>
              <a:t>Summary Questions – Page 95</a:t>
            </a:r>
            <a:endParaRPr lang="en-GB" dirty="0"/>
          </a:p>
        </p:txBody>
      </p:sp>
    </p:spTree>
    <p:extLst>
      <p:ext uri="{BB962C8B-B14F-4D97-AF65-F5344CB8AC3E}">
        <p14:creationId xmlns:p14="http://schemas.microsoft.com/office/powerpoint/2010/main" val="1589359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4"/>
          <p:cNvPicPr>
            <a:picLocks noGrp="1" noChangeAspect="1" noChangeArrowheads="1"/>
          </p:cNvPicPr>
          <p:nvPr>
            <p:ph idx="1"/>
          </p:nvPr>
        </p:nvPicPr>
        <p:blipFill>
          <a:blip r:embed="rId2" cstate="print"/>
          <a:srcRect/>
          <a:stretch>
            <a:fillRect/>
          </a:stretch>
        </p:blipFill>
        <p:spPr>
          <a:xfrm>
            <a:off x="2468586" y="241300"/>
            <a:ext cx="7056438" cy="6616700"/>
          </a:xfrm>
          <a:noFill/>
        </p:spPr>
      </p:pic>
      <p:sp>
        <p:nvSpPr>
          <p:cNvPr id="164" name="Rectangle 163"/>
          <p:cNvSpPr/>
          <p:nvPr/>
        </p:nvSpPr>
        <p:spPr>
          <a:xfrm>
            <a:off x="5738810" y="642918"/>
            <a:ext cx="357190" cy="62150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Up Arrow 2"/>
          <p:cNvSpPr/>
          <p:nvPr/>
        </p:nvSpPr>
        <p:spPr>
          <a:xfrm>
            <a:off x="3140078" y="642918"/>
            <a:ext cx="642942" cy="585791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Up Arrow 3"/>
          <p:cNvSpPr/>
          <p:nvPr/>
        </p:nvSpPr>
        <p:spPr>
          <a:xfrm flipV="1">
            <a:off x="8239140" y="714356"/>
            <a:ext cx="642942" cy="585791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4568838" y="3786190"/>
            <a:ext cx="3786214" cy="21431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524000" y="0"/>
            <a:ext cx="1142976" cy="9286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Strongest oxidizing agent</a:t>
            </a:r>
          </a:p>
        </p:txBody>
      </p:sp>
      <p:sp>
        <p:nvSpPr>
          <p:cNvPr id="7" name="Rectangle 6"/>
          <p:cNvSpPr/>
          <p:nvPr/>
        </p:nvSpPr>
        <p:spPr>
          <a:xfrm>
            <a:off x="1524000" y="5786454"/>
            <a:ext cx="1142976" cy="107154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Weakest oxidizing agent</a:t>
            </a:r>
          </a:p>
        </p:txBody>
      </p:sp>
      <p:sp>
        <p:nvSpPr>
          <p:cNvPr id="8" name="Rectangle 7"/>
          <p:cNvSpPr/>
          <p:nvPr/>
        </p:nvSpPr>
        <p:spPr>
          <a:xfrm>
            <a:off x="9596462" y="5929330"/>
            <a:ext cx="1071538" cy="9286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Strongest reducing agent</a:t>
            </a:r>
          </a:p>
        </p:txBody>
      </p:sp>
      <p:sp>
        <p:nvSpPr>
          <p:cNvPr id="9" name="Rectangle 8"/>
          <p:cNvSpPr/>
          <p:nvPr/>
        </p:nvSpPr>
        <p:spPr>
          <a:xfrm>
            <a:off x="9525024" y="0"/>
            <a:ext cx="1142976" cy="107154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Weakest reducing agent</a:t>
            </a:r>
          </a:p>
        </p:txBody>
      </p:sp>
      <p:grpSp>
        <p:nvGrpSpPr>
          <p:cNvPr id="19" name="Group 18"/>
          <p:cNvGrpSpPr/>
          <p:nvPr/>
        </p:nvGrpSpPr>
        <p:grpSpPr>
          <a:xfrm>
            <a:off x="5810248" y="785794"/>
            <a:ext cx="214314" cy="142876"/>
            <a:chOff x="428596" y="2714620"/>
            <a:chExt cx="285752" cy="204790"/>
          </a:xfrm>
        </p:grpSpPr>
        <p:cxnSp>
          <p:nvCxnSpPr>
            <p:cNvPr id="12" name="Straight Connector 11"/>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flipH="1" flipV="1">
              <a:off x="428596" y="2714620"/>
              <a:ext cx="285752" cy="61914"/>
              <a:chOff x="580996" y="3009896"/>
              <a:chExt cx="285752" cy="61914"/>
            </a:xfrm>
          </p:grpSpPr>
          <p:cxnSp>
            <p:nvCxnSpPr>
              <p:cNvPr id="16" name="Straight Connector 15"/>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0" name="Group 19"/>
          <p:cNvGrpSpPr/>
          <p:nvPr/>
        </p:nvGrpSpPr>
        <p:grpSpPr>
          <a:xfrm>
            <a:off x="5810248" y="1000108"/>
            <a:ext cx="214314" cy="142876"/>
            <a:chOff x="428596" y="2714620"/>
            <a:chExt cx="285752" cy="204790"/>
          </a:xfrm>
        </p:grpSpPr>
        <p:cxnSp>
          <p:nvCxnSpPr>
            <p:cNvPr id="21" name="Straight Connector 20"/>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3" name="Group 17"/>
            <p:cNvGrpSpPr/>
            <p:nvPr/>
          </p:nvGrpSpPr>
          <p:grpSpPr>
            <a:xfrm flipH="1" flipV="1">
              <a:off x="428596" y="2714620"/>
              <a:ext cx="285752" cy="61914"/>
              <a:chOff x="580996" y="3009896"/>
              <a:chExt cx="285752" cy="61914"/>
            </a:xfrm>
          </p:grpSpPr>
          <p:cxnSp>
            <p:nvCxnSpPr>
              <p:cNvPr id="24" name="Straight Connector 23"/>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6" name="Group 25"/>
          <p:cNvGrpSpPr/>
          <p:nvPr/>
        </p:nvGrpSpPr>
        <p:grpSpPr>
          <a:xfrm>
            <a:off x="5810248" y="1214422"/>
            <a:ext cx="214314" cy="142876"/>
            <a:chOff x="428596" y="2714620"/>
            <a:chExt cx="285752" cy="204790"/>
          </a:xfrm>
        </p:grpSpPr>
        <p:cxnSp>
          <p:nvCxnSpPr>
            <p:cNvPr id="27" name="Straight Connector 26"/>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9" name="Group 17"/>
            <p:cNvGrpSpPr/>
            <p:nvPr/>
          </p:nvGrpSpPr>
          <p:grpSpPr>
            <a:xfrm flipH="1" flipV="1">
              <a:off x="428596" y="2714620"/>
              <a:ext cx="285752" cy="61914"/>
              <a:chOff x="580996" y="3009896"/>
              <a:chExt cx="285752" cy="61914"/>
            </a:xfrm>
          </p:grpSpPr>
          <p:cxnSp>
            <p:nvCxnSpPr>
              <p:cNvPr id="30" name="Straight Connector 29"/>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2" name="Group 31"/>
          <p:cNvGrpSpPr/>
          <p:nvPr/>
        </p:nvGrpSpPr>
        <p:grpSpPr>
          <a:xfrm>
            <a:off x="5810248" y="1500174"/>
            <a:ext cx="214314" cy="142876"/>
            <a:chOff x="428596" y="2714620"/>
            <a:chExt cx="285752" cy="204790"/>
          </a:xfrm>
        </p:grpSpPr>
        <p:cxnSp>
          <p:nvCxnSpPr>
            <p:cNvPr id="33" name="Straight Connector 32"/>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5" name="Group 17"/>
            <p:cNvGrpSpPr/>
            <p:nvPr/>
          </p:nvGrpSpPr>
          <p:grpSpPr>
            <a:xfrm flipH="1" flipV="1">
              <a:off x="428596" y="2714620"/>
              <a:ext cx="285752" cy="61914"/>
              <a:chOff x="580996" y="3009896"/>
              <a:chExt cx="285752" cy="61914"/>
            </a:xfrm>
          </p:grpSpPr>
          <p:cxnSp>
            <p:nvCxnSpPr>
              <p:cNvPr id="36" name="Straight Connector 35"/>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8" name="Group 37"/>
          <p:cNvGrpSpPr/>
          <p:nvPr/>
        </p:nvGrpSpPr>
        <p:grpSpPr>
          <a:xfrm>
            <a:off x="5810248" y="1714488"/>
            <a:ext cx="214314" cy="142876"/>
            <a:chOff x="428596" y="2714620"/>
            <a:chExt cx="285752" cy="204790"/>
          </a:xfrm>
        </p:grpSpPr>
        <p:cxnSp>
          <p:nvCxnSpPr>
            <p:cNvPr id="39" name="Straight Connector 38"/>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1" name="Group 17"/>
            <p:cNvGrpSpPr/>
            <p:nvPr/>
          </p:nvGrpSpPr>
          <p:grpSpPr>
            <a:xfrm flipH="1" flipV="1">
              <a:off x="428596" y="2714620"/>
              <a:ext cx="285752" cy="61914"/>
              <a:chOff x="580996" y="3009896"/>
              <a:chExt cx="285752" cy="61914"/>
            </a:xfrm>
          </p:grpSpPr>
          <p:cxnSp>
            <p:nvCxnSpPr>
              <p:cNvPr id="42" name="Straight Connector 41"/>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4" name="Group 43"/>
          <p:cNvGrpSpPr/>
          <p:nvPr/>
        </p:nvGrpSpPr>
        <p:grpSpPr>
          <a:xfrm>
            <a:off x="5810248" y="1928802"/>
            <a:ext cx="214314" cy="142876"/>
            <a:chOff x="428596" y="2714620"/>
            <a:chExt cx="285752" cy="204790"/>
          </a:xfrm>
        </p:grpSpPr>
        <p:cxnSp>
          <p:nvCxnSpPr>
            <p:cNvPr id="45" name="Straight Connector 44"/>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7" name="Group 17"/>
            <p:cNvGrpSpPr/>
            <p:nvPr/>
          </p:nvGrpSpPr>
          <p:grpSpPr>
            <a:xfrm flipH="1" flipV="1">
              <a:off x="428596" y="2714620"/>
              <a:ext cx="285752" cy="61914"/>
              <a:chOff x="580996" y="3009896"/>
              <a:chExt cx="285752" cy="61914"/>
            </a:xfrm>
          </p:grpSpPr>
          <p:cxnSp>
            <p:nvCxnSpPr>
              <p:cNvPr id="48" name="Straight Connector 47"/>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0" name="Group 49"/>
          <p:cNvGrpSpPr/>
          <p:nvPr/>
        </p:nvGrpSpPr>
        <p:grpSpPr>
          <a:xfrm>
            <a:off x="5810248" y="2143116"/>
            <a:ext cx="214314" cy="142876"/>
            <a:chOff x="428596" y="2714620"/>
            <a:chExt cx="285752" cy="204790"/>
          </a:xfrm>
        </p:grpSpPr>
        <p:cxnSp>
          <p:nvCxnSpPr>
            <p:cNvPr id="51" name="Straight Connector 50"/>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3" name="Group 17"/>
            <p:cNvGrpSpPr/>
            <p:nvPr/>
          </p:nvGrpSpPr>
          <p:grpSpPr>
            <a:xfrm flipH="1" flipV="1">
              <a:off x="428596" y="2714620"/>
              <a:ext cx="285752" cy="61914"/>
              <a:chOff x="580996" y="3009896"/>
              <a:chExt cx="285752" cy="61914"/>
            </a:xfrm>
          </p:grpSpPr>
          <p:cxnSp>
            <p:nvCxnSpPr>
              <p:cNvPr id="54" name="Straight Connector 53"/>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6" name="Group 55"/>
          <p:cNvGrpSpPr/>
          <p:nvPr/>
        </p:nvGrpSpPr>
        <p:grpSpPr>
          <a:xfrm>
            <a:off x="5810248" y="2357430"/>
            <a:ext cx="214314" cy="142876"/>
            <a:chOff x="428596" y="2714620"/>
            <a:chExt cx="285752" cy="204790"/>
          </a:xfrm>
        </p:grpSpPr>
        <p:cxnSp>
          <p:nvCxnSpPr>
            <p:cNvPr id="57" name="Straight Connector 56"/>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9" name="Group 17"/>
            <p:cNvGrpSpPr/>
            <p:nvPr/>
          </p:nvGrpSpPr>
          <p:grpSpPr>
            <a:xfrm flipH="1" flipV="1">
              <a:off x="428596" y="2714620"/>
              <a:ext cx="285752" cy="61914"/>
              <a:chOff x="580996" y="3009896"/>
              <a:chExt cx="285752" cy="61914"/>
            </a:xfrm>
          </p:grpSpPr>
          <p:cxnSp>
            <p:nvCxnSpPr>
              <p:cNvPr id="60" name="Straight Connector 59"/>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62" name="Group 61"/>
          <p:cNvGrpSpPr/>
          <p:nvPr/>
        </p:nvGrpSpPr>
        <p:grpSpPr>
          <a:xfrm>
            <a:off x="5810248" y="2643182"/>
            <a:ext cx="214314" cy="142876"/>
            <a:chOff x="428596" y="2714620"/>
            <a:chExt cx="285752" cy="204790"/>
          </a:xfrm>
        </p:grpSpPr>
        <p:cxnSp>
          <p:nvCxnSpPr>
            <p:cNvPr id="63" name="Straight Connector 62"/>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5" name="Group 17"/>
            <p:cNvGrpSpPr/>
            <p:nvPr/>
          </p:nvGrpSpPr>
          <p:grpSpPr>
            <a:xfrm flipH="1" flipV="1">
              <a:off x="428596" y="2714620"/>
              <a:ext cx="285752" cy="61914"/>
              <a:chOff x="580996" y="3009896"/>
              <a:chExt cx="285752" cy="61914"/>
            </a:xfrm>
          </p:grpSpPr>
          <p:cxnSp>
            <p:nvCxnSpPr>
              <p:cNvPr id="66" name="Straight Connector 65"/>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68" name="Group 67"/>
          <p:cNvGrpSpPr/>
          <p:nvPr/>
        </p:nvGrpSpPr>
        <p:grpSpPr>
          <a:xfrm>
            <a:off x="5810248" y="2857496"/>
            <a:ext cx="214314" cy="142876"/>
            <a:chOff x="428596" y="2714620"/>
            <a:chExt cx="285752" cy="204790"/>
          </a:xfrm>
        </p:grpSpPr>
        <p:cxnSp>
          <p:nvCxnSpPr>
            <p:cNvPr id="69" name="Straight Connector 68"/>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1" name="Group 17"/>
            <p:cNvGrpSpPr/>
            <p:nvPr/>
          </p:nvGrpSpPr>
          <p:grpSpPr>
            <a:xfrm flipH="1" flipV="1">
              <a:off x="428596" y="2714620"/>
              <a:ext cx="285752" cy="61914"/>
              <a:chOff x="580996" y="3009896"/>
              <a:chExt cx="285752" cy="61914"/>
            </a:xfrm>
          </p:grpSpPr>
          <p:cxnSp>
            <p:nvCxnSpPr>
              <p:cNvPr id="72" name="Straight Connector 71"/>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4" name="Group 73"/>
          <p:cNvGrpSpPr/>
          <p:nvPr/>
        </p:nvGrpSpPr>
        <p:grpSpPr>
          <a:xfrm>
            <a:off x="5810248" y="3071810"/>
            <a:ext cx="214314" cy="142876"/>
            <a:chOff x="428596" y="2714620"/>
            <a:chExt cx="285752" cy="204790"/>
          </a:xfrm>
        </p:grpSpPr>
        <p:cxnSp>
          <p:nvCxnSpPr>
            <p:cNvPr id="75" name="Straight Connector 74"/>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7" name="Group 17"/>
            <p:cNvGrpSpPr/>
            <p:nvPr/>
          </p:nvGrpSpPr>
          <p:grpSpPr>
            <a:xfrm flipH="1" flipV="1">
              <a:off x="428596" y="2714620"/>
              <a:ext cx="285752" cy="61914"/>
              <a:chOff x="580996" y="3009896"/>
              <a:chExt cx="285752" cy="61914"/>
            </a:xfrm>
          </p:grpSpPr>
          <p:cxnSp>
            <p:nvCxnSpPr>
              <p:cNvPr id="78" name="Straight Connector 77"/>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80" name="Group 79"/>
          <p:cNvGrpSpPr/>
          <p:nvPr/>
        </p:nvGrpSpPr>
        <p:grpSpPr>
          <a:xfrm>
            <a:off x="5810248" y="3357562"/>
            <a:ext cx="214314" cy="142876"/>
            <a:chOff x="428596" y="2714620"/>
            <a:chExt cx="285752" cy="204790"/>
          </a:xfrm>
        </p:grpSpPr>
        <p:cxnSp>
          <p:nvCxnSpPr>
            <p:cNvPr id="81" name="Straight Connector 80"/>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3" name="Group 17"/>
            <p:cNvGrpSpPr/>
            <p:nvPr/>
          </p:nvGrpSpPr>
          <p:grpSpPr>
            <a:xfrm flipH="1" flipV="1">
              <a:off x="428596" y="2714620"/>
              <a:ext cx="285752" cy="61914"/>
              <a:chOff x="580996" y="3009896"/>
              <a:chExt cx="285752" cy="61914"/>
            </a:xfrm>
          </p:grpSpPr>
          <p:cxnSp>
            <p:nvCxnSpPr>
              <p:cNvPr id="84" name="Straight Connector 83"/>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86" name="Group 85"/>
          <p:cNvGrpSpPr/>
          <p:nvPr/>
        </p:nvGrpSpPr>
        <p:grpSpPr>
          <a:xfrm>
            <a:off x="5810248" y="3571876"/>
            <a:ext cx="214314" cy="142876"/>
            <a:chOff x="428596" y="2714620"/>
            <a:chExt cx="285752" cy="204790"/>
          </a:xfrm>
        </p:grpSpPr>
        <p:cxnSp>
          <p:nvCxnSpPr>
            <p:cNvPr id="87" name="Straight Connector 86"/>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9" name="Group 17"/>
            <p:cNvGrpSpPr/>
            <p:nvPr/>
          </p:nvGrpSpPr>
          <p:grpSpPr>
            <a:xfrm flipH="1" flipV="1">
              <a:off x="428596" y="2714620"/>
              <a:ext cx="285752" cy="61914"/>
              <a:chOff x="580996" y="3009896"/>
              <a:chExt cx="285752" cy="61914"/>
            </a:xfrm>
          </p:grpSpPr>
          <p:cxnSp>
            <p:nvCxnSpPr>
              <p:cNvPr id="90" name="Straight Connector 89"/>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92" name="Group 91"/>
          <p:cNvGrpSpPr/>
          <p:nvPr/>
        </p:nvGrpSpPr>
        <p:grpSpPr>
          <a:xfrm>
            <a:off x="5810248" y="3786190"/>
            <a:ext cx="214314" cy="142876"/>
            <a:chOff x="428596" y="2714620"/>
            <a:chExt cx="285752" cy="204790"/>
          </a:xfrm>
        </p:grpSpPr>
        <p:cxnSp>
          <p:nvCxnSpPr>
            <p:cNvPr id="93" name="Straight Connector 92"/>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5" name="Group 17"/>
            <p:cNvGrpSpPr/>
            <p:nvPr/>
          </p:nvGrpSpPr>
          <p:grpSpPr>
            <a:xfrm flipH="1" flipV="1">
              <a:off x="428596" y="2714620"/>
              <a:ext cx="285752" cy="61914"/>
              <a:chOff x="580996" y="3009896"/>
              <a:chExt cx="285752" cy="61914"/>
            </a:xfrm>
          </p:grpSpPr>
          <p:cxnSp>
            <p:nvCxnSpPr>
              <p:cNvPr id="96" name="Straight Connector 95"/>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98" name="Group 97"/>
          <p:cNvGrpSpPr/>
          <p:nvPr/>
        </p:nvGrpSpPr>
        <p:grpSpPr>
          <a:xfrm>
            <a:off x="5810248" y="4000504"/>
            <a:ext cx="214314" cy="142876"/>
            <a:chOff x="428596" y="2714620"/>
            <a:chExt cx="285752" cy="204790"/>
          </a:xfrm>
        </p:grpSpPr>
        <p:cxnSp>
          <p:nvCxnSpPr>
            <p:cNvPr id="99" name="Straight Connector 98"/>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1" name="Group 17"/>
            <p:cNvGrpSpPr/>
            <p:nvPr/>
          </p:nvGrpSpPr>
          <p:grpSpPr>
            <a:xfrm flipH="1" flipV="1">
              <a:off x="428596" y="2714620"/>
              <a:ext cx="285752" cy="61914"/>
              <a:chOff x="580996" y="3009896"/>
              <a:chExt cx="285752" cy="61914"/>
            </a:xfrm>
          </p:grpSpPr>
          <p:cxnSp>
            <p:nvCxnSpPr>
              <p:cNvPr id="102" name="Straight Connector 101"/>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04" name="Group 103"/>
          <p:cNvGrpSpPr/>
          <p:nvPr/>
        </p:nvGrpSpPr>
        <p:grpSpPr>
          <a:xfrm>
            <a:off x="5810248" y="4286256"/>
            <a:ext cx="214314" cy="142876"/>
            <a:chOff x="428596" y="2714620"/>
            <a:chExt cx="285752" cy="204790"/>
          </a:xfrm>
        </p:grpSpPr>
        <p:cxnSp>
          <p:nvCxnSpPr>
            <p:cNvPr id="105" name="Straight Connector 104"/>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7" name="Group 17"/>
            <p:cNvGrpSpPr/>
            <p:nvPr/>
          </p:nvGrpSpPr>
          <p:grpSpPr>
            <a:xfrm flipH="1" flipV="1">
              <a:off x="428596" y="2714620"/>
              <a:ext cx="285752" cy="61914"/>
              <a:chOff x="580996" y="3009896"/>
              <a:chExt cx="285752" cy="61914"/>
            </a:xfrm>
          </p:grpSpPr>
          <p:cxnSp>
            <p:nvCxnSpPr>
              <p:cNvPr id="108" name="Straight Connector 107"/>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0" name="Group 109"/>
          <p:cNvGrpSpPr/>
          <p:nvPr/>
        </p:nvGrpSpPr>
        <p:grpSpPr>
          <a:xfrm>
            <a:off x="5810248" y="4500570"/>
            <a:ext cx="214314" cy="142876"/>
            <a:chOff x="428596" y="2714620"/>
            <a:chExt cx="285752" cy="204790"/>
          </a:xfrm>
        </p:grpSpPr>
        <p:cxnSp>
          <p:nvCxnSpPr>
            <p:cNvPr id="111" name="Straight Connector 110"/>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3" name="Group 17"/>
            <p:cNvGrpSpPr/>
            <p:nvPr/>
          </p:nvGrpSpPr>
          <p:grpSpPr>
            <a:xfrm flipH="1" flipV="1">
              <a:off x="428596" y="2714620"/>
              <a:ext cx="285752" cy="61914"/>
              <a:chOff x="580996" y="3009896"/>
              <a:chExt cx="285752" cy="61914"/>
            </a:xfrm>
          </p:grpSpPr>
          <p:cxnSp>
            <p:nvCxnSpPr>
              <p:cNvPr id="114" name="Straight Connector 113"/>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6" name="Group 115"/>
          <p:cNvGrpSpPr/>
          <p:nvPr/>
        </p:nvGrpSpPr>
        <p:grpSpPr>
          <a:xfrm>
            <a:off x="5810248" y="4714884"/>
            <a:ext cx="214314" cy="142876"/>
            <a:chOff x="428596" y="2714620"/>
            <a:chExt cx="285752" cy="204790"/>
          </a:xfrm>
        </p:grpSpPr>
        <p:cxnSp>
          <p:nvCxnSpPr>
            <p:cNvPr id="117" name="Straight Connector 116"/>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9" name="Group 17"/>
            <p:cNvGrpSpPr/>
            <p:nvPr/>
          </p:nvGrpSpPr>
          <p:grpSpPr>
            <a:xfrm flipH="1" flipV="1">
              <a:off x="428596" y="2714620"/>
              <a:ext cx="285752" cy="61914"/>
              <a:chOff x="580996" y="3009896"/>
              <a:chExt cx="285752" cy="61914"/>
            </a:xfrm>
          </p:grpSpPr>
          <p:cxnSp>
            <p:nvCxnSpPr>
              <p:cNvPr id="120" name="Straight Connector 119"/>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22" name="Group 121"/>
          <p:cNvGrpSpPr/>
          <p:nvPr/>
        </p:nvGrpSpPr>
        <p:grpSpPr>
          <a:xfrm>
            <a:off x="5810248" y="5000636"/>
            <a:ext cx="214314" cy="142876"/>
            <a:chOff x="428596" y="2714620"/>
            <a:chExt cx="285752" cy="204790"/>
          </a:xfrm>
        </p:grpSpPr>
        <p:cxnSp>
          <p:nvCxnSpPr>
            <p:cNvPr id="123" name="Straight Connector 122"/>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5" name="Group 17"/>
            <p:cNvGrpSpPr/>
            <p:nvPr/>
          </p:nvGrpSpPr>
          <p:grpSpPr>
            <a:xfrm flipH="1" flipV="1">
              <a:off x="428596" y="2714620"/>
              <a:ext cx="285752" cy="61914"/>
              <a:chOff x="580996" y="3009896"/>
              <a:chExt cx="285752" cy="61914"/>
            </a:xfrm>
          </p:grpSpPr>
          <p:cxnSp>
            <p:nvCxnSpPr>
              <p:cNvPr id="126" name="Straight Connector 125"/>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28" name="Group 127"/>
          <p:cNvGrpSpPr/>
          <p:nvPr/>
        </p:nvGrpSpPr>
        <p:grpSpPr>
          <a:xfrm>
            <a:off x="5810248" y="5214950"/>
            <a:ext cx="214314" cy="142876"/>
            <a:chOff x="428596" y="2714620"/>
            <a:chExt cx="285752" cy="204790"/>
          </a:xfrm>
        </p:grpSpPr>
        <p:cxnSp>
          <p:nvCxnSpPr>
            <p:cNvPr id="129" name="Straight Connector 128"/>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1" name="Group 17"/>
            <p:cNvGrpSpPr/>
            <p:nvPr/>
          </p:nvGrpSpPr>
          <p:grpSpPr>
            <a:xfrm flipH="1" flipV="1">
              <a:off x="428596" y="2714620"/>
              <a:ext cx="285752" cy="61914"/>
              <a:chOff x="580996" y="3009896"/>
              <a:chExt cx="285752" cy="61914"/>
            </a:xfrm>
          </p:grpSpPr>
          <p:cxnSp>
            <p:nvCxnSpPr>
              <p:cNvPr id="132" name="Straight Connector 131"/>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34" name="Group 133"/>
          <p:cNvGrpSpPr/>
          <p:nvPr/>
        </p:nvGrpSpPr>
        <p:grpSpPr>
          <a:xfrm>
            <a:off x="5810248" y="5429264"/>
            <a:ext cx="214314" cy="142876"/>
            <a:chOff x="428596" y="2714620"/>
            <a:chExt cx="285752" cy="204790"/>
          </a:xfrm>
        </p:grpSpPr>
        <p:cxnSp>
          <p:nvCxnSpPr>
            <p:cNvPr id="135" name="Straight Connector 134"/>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7" name="Group 17"/>
            <p:cNvGrpSpPr/>
            <p:nvPr/>
          </p:nvGrpSpPr>
          <p:grpSpPr>
            <a:xfrm flipH="1" flipV="1">
              <a:off x="428596" y="2714620"/>
              <a:ext cx="285752" cy="61914"/>
              <a:chOff x="580996" y="3009896"/>
              <a:chExt cx="285752" cy="61914"/>
            </a:xfrm>
          </p:grpSpPr>
          <p:cxnSp>
            <p:nvCxnSpPr>
              <p:cNvPr id="138" name="Straight Connector 137"/>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40" name="Group 139"/>
          <p:cNvGrpSpPr/>
          <p:nvPr/>
        </p:nvGrpSpPr>
        <p:grpSpPr>
          <a:xfrm>
            <a:off x="5810248" y="5643578"/>
            <a:ext cx="214314" cy="142876"/>
            <a:chOff x="428596" y="2714620"/>
            <a:chExt cx="285752" cy="204790"/>
          </a:xfrm>
        </p:grpSpPr>
        <p:cxnSp>
          <p:nvCxnSpPr>
            <p:cNvPr id="141" name="Straight Connector 140"/>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3" name="Group 17"/>
            <p:cNvGrpSpPr/>
            <p:nvPr/>
          </p:nvGrpSpPr>
          <p:grpSpPr>
            <a:xfrm flipH="1" flipV="1">
              <a:off x="428596" y="2714620"/>
              <a:ext cx="285752" cy="61914"/>
              <a:chOff x="580996" y="3009896"/>
              <a:chExt cx="285752" cy="61914"/>
            </a:xfrm>
          </p:grpSpPr>
          <p:cxnSp>
            <p:nvCxnSpPr>
              <p:cNvPr id="144" name="Straight Connector 143"/>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46" name="Group 145"/>
          <p:cNvGrpSpPr/>
          <p:nvPr/>
        </p:nvGrpSpPr>
        <p:grpSpPr>
          <a:xfrm>
            <a:off x="5810248" y="5929330"/>
            <a:ext cx="214314" cy="142876"/>
            <a:chOff x="428596" y="2714620"/>
            <a:chExt cx="285752" cy="204790"/>
          </a:xfrm>
        </p:grpSpPr>
        <p:cxnSp>
          <p:nvCxnSpPr>
            <p:cNvPr id="147" name="Straight Connector 146"/>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9" name="Group 17"/>
            <p:cNvGrpSpPr/>
            <p:nvPr/>
          </p:nvGrpSpPr>
          <p:grpSpPr>
            <a:xfrm flipH="1" flipV="1">
              <a:off x="428596" y="2714620"/>
              <a:ext cx="285752" cy="61914"/>
              <a:chOff x="580996" y="3009896"/>
              <a:chExt cx="285752" cy="61914"/>
            </a:xfrm>
          </p:grpSpPr>
          <p:cxnSp>
            <p:nvCxnSpPr>
              <p:cNvPr id="150" name="Straight Connector 149"/>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52" name="Group 151"/>
          <p:cNvGrpSpPr/>
          <p:nvPr/>
        </p:nvGrpSpPr>
        <p:grpSpPr>
          <a:xfrm>
            <a:off x="5810248" y="6143644"/>
            <a:ext cx="214314" cy="142876"/>
            <a:chOff x="428596" y="2714620"/>
            <a:chExt cx="285752" cy="204790"/>
          </a:xfrm>
        </p:grpSpPr>
        <p:cxnSp>
          <p:nvCxnSpPr>
            <p:cNvPr id="153" name="Straight Connector 152"/>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5" name="Group 17"/>
            <p:cNvGrpSpPr/>
            <p:nvPr/>
          </p:nvGrpSpPr>
          <p:grpSpPr>
            <a:xfrm flipH="1" flipV="1">
              <a:off x="428596" y="2714620"/>
              <a:ext cx="285752" cy="61914"/>
              <a:chOff x="580996" y="3009896"/>
              <a:chExt cx="285752" cy="61914"/>
            </a:xfrm>
          </p:grpSpPr>
          <p:cxnSp>
            <p:nvCxnSpPr>
              <p:cNvPr id="156" name="Straight Connector 155"/>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58" name="Group 157"/>
          <p:cNvGrpSpPr/>
          <p:nvPr/>
        </p:nvGrpSpPr>
        <p:grpSpPr>
          <a:xfrm>
            <a:off x="5810248" y="6357958"/>
            <a:ext cx="214314" cy="142876"/>
            <a:chOff x="428596" y="2714620"/>
            <a:chExt cx="285752" cy="204790"/>
          </a:xfrm>
        </p:grpSpPr>
        <p:cxnSp>
          <p:nvCxnSpPr>
            <p:cNvPr id="159" name="Straight Connector 158"/>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1" name="Group 17"/>
            <p:cNvGrpSpPr/>
            <p:nvPr/>
          </p:nvGrpSpPr>
          <p:grpSpPr>
            <a:xfrm flipH="1" flipV="1">
              <a:off x="428596" y="2714620"/>
              <a:ext cx="285752" cy="61914"/>
              <a:chOff x="580996" y="3009896"/>
              <a:chExt cx="285752" cy="61914"/>
            </a:xfrm>
          </p:grpSpPr>
          <p:cxnSp>
            <p:nvCxnSpPr>
              <p:cNvPr id="162" name="Straight Connector 161"/>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 name="6-Point Star 1"/>
          <p:cNvSpPr/>
          <p:nvPr/>
        </p:nvSpPr>
        <p:spPr>
          <a:xfrm>
            <a:off x="1524000" y="1736087"/>
            <a:ext cx="1616078" cy="1089684"/>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More positive</a:t>
            </a:r>
          </a:p>
        </p:txBody>
      </p:sp>
      <p:sp>
        <p:nvSpPr>
          <p:cNvPr id="165" name="6-Point Star 164"/>
          <p:cNvSpPr/>
          <p:nvPr/>
        </p:nvSpPr>
        <p:spPr>
          <a:xfrm>
            <a:off x="1524000" y="4900150"/>
            <a:ext cx="1616078" cy="1089684"/>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More negative</a:t>
            </a:r>
          </a:p>
        </p:txBody>
      </p:sp>
    </p:spTree>
    <p:extLst>
      <p:ext uri="{BB962C8B-B14F-4D97-AF65-F5344CB8AC3E}">
        <p14:creationId xmlns:p14="http://schemas.microsoft.com/office/powerpoint/2010/main" val="83027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2" grpId="0" animBg="1"/>
      <p:bldP spid="16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4"/>
          <p:cNvPicPr>
            <a:picLocks noGrp="1" noChangeAspect="1" noChangeArrowheads="1"/>
          </p:cNvPicPr>
          <p:nvPr>
            <p:ph idx="1"/>
          </p:nvPr>
        </p:nvPicPr>
        <p:blipFill>
          <a:blip r:embed="rId2" cstate="print"/>
          <a:srcRect/>
          <a:stretch>
            <a:fillRect/>
          </a:stretch>
        </p:blipFill>
        <p:spPr>
          <a:xfrm>
            <a:off x="2468586" y="241300"/>
            <a:ext cx="7056438" cy="6616700"/>
          </a:xfrm>
          <a:noFill/>
        </p:spPr>
      </p:pic>
      <p:sp>
        <p:nvSpPr>
          <p:cNvPr id="164" name="Rectangle 163"/>
          <p:cNvSpPr/>
          <p:nvPr/>
        </p:nvSpPr>
        <p:spPr>
          <a:xfrm>
            <a:off x="5738810" y="642918"/>
            <a:ext cx="357190" cy="62150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9" name="Group 18"/>
          <p:cNvGrpSpPr/>
          <p:nvPr/>
        </p:nvGrpSpPr>
        <p:grpSpPr>
          <a:xfrm>
            <a:off x="5810248" y="785794"/>
            <a:ext cx="214314" cy="142876"/>
            <a:chOff x="428596" y="2714620"/>
            <a:chExt cx="285752" cy="204790"/>
          </a:xfrm>
        </p:grpSpPr>
        <p:cxnSp>
          <p:nvCxnSpPr>
            <p:cNvPr id="12" name="Straight Connector 11"/>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flipH="1" flipV="1">
              <a:off x="428596" y="2714620"/>
              <a:ext cx="285752" cy="61914"/>
              <a:chOff x="580996" y="3009896"/>
              <a:chExt cx="285752" cy="61914"/>
            </a:xfrm>
          </p:grpSpPr>
          <p:cxnSp>
            <p:nvCxnSpPr>
              <p:cNvPr id="16" name="Straight Connector 15"/>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0" name="Group 19"/>
          <p:cNvGrpSpPr/>
          <p:nvPr/>
        </p:nvGrpSpPr>
        <p:grpSpPr>
          <a:xfrm>
            <a:off x="5810248" y="1000108"/>
            <a:ext cx="214314" cy="142876"/>
            <a:chOff x="428596" y="2714620"/>
            <a:chExt cx="285752" cy="204790"/>
          </a:xfrm>
        </p:grpSpPr>
        <p:cxnSp>
          <p:nvCxnSpPr>
            <p:cNvPr id="21" name="Straight Connector 20"/>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3" name="Group 17"/>
            <p:cNvGrpSpPr/>
            <p:nvPr/>
          </p:nvGrpSpPr>
          <p:grpSpPr>
            <a:xfrm flipH="1" flipV="1">
              <a:off x="428596" y="2714620"/>
              <a:ext cx="285752" cy="61914"/>
              <a:chOff x="580996" y="3009896"/>
              <a:chExt cx="285752" cy="61914"/>
            </a:xfrm>
          </p:grpSpPr>
          <p:cxnSp>
            <p:nvCxnSpPr>
              <p:cNvPr id="24" name="Straight Connector 23"/>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6" name="Group 25"/>
          <p:cNvGrpSpPr/>
          <p:nvPr/>
        </p:nvGrpSpPr>
        <p:grpSpPr>
          <a:xfrm>
            <a:off x="5810248" y="1214422"/>
            <a:ext cx="214314" cy="142876"/>
            <a:chOff x="428596" y="2714620"/>
            <a:chExt cx="285752" cy="204790"/>
          </a:xfrm>
        </p:grpSpPr>
        <p:cxnSp>
          <p:nvCxnSpPr>
            <p:cNvPr id="27" name="Straight Connector 26"/>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9" name="Group 17"/>
            <p:cNvGrpSpPr/>
            <p:nvPr/>
          </p:nvGrpSpPr>
          <p:grpSpPr>
            <a:xfrm flipH="1" flipV="1">
              <a:off x="428596" y="2714620"/>
              <a:ext cx="285752" cy="61914"/>
              <a:chOff x="580996" y="3009896"/>
              <a:chExt cx="285752" cy="61914"/>
            </a:xfrm>
          </p:grpSpPr>
          <p:cxnSp>
            <p:nvCxnSpPr>
              <p:cNvPr id="30" name="Straight Connector 29"/>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2" name="Group 31"/>
          <p:cNvGrpSpPr/>
          <p:nvPr/>
        </p:nvGrpSpPr>
        <p:grpSpPr>
          <a:xfrm>
            <a:off x="5810248" y="1500174"/>
            <a:ext cx="214314" cy="142876"/>
            <a:chOff x="428596" y="2714620"/>
            <a:chExt cx="285752" cy="204790"/>
          </a:xfrm>
        </p:grpSpPr>
        <p:cxnSp>
          <p:nvCxnSpPr>
            <p:cNvPr id="33" name="Straight Connector 32"/>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5" name="Group 17"/>
            <p:cNvGrpSpPr/>
            <p:nvPr/>
          </p:nvGrpSpPr>
          <p:grpSpPr>
            <a:xfrm flipH="1" flipV="1">
              <a:off x="428596" y="2714620"/>
              <a:ext cx="285752" cy="61914"/>
              <a:chOff x="580996" y="3009896"/>
              <a:chExt cx="285752" cy="61914"/>
            </a:xfrm>
          </p:grpSpPr>
          <p:cxnSp>
            <p:nvCxnSpPr>
              <p:cNvPr id="36" name="Straight Connector 35"/>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8" name="Group 37"/>
          <p:cNvGrpSpPr/>
          <p:nvPr/>
        </p:nvGrpSpPr>
        <p:grpSpPr>
          <a:xfrm>
            <a:off x="5810248" y="1714488"/>
            <a:ext cx="214314" cy="142876"/>
            <a:chOff x="428596" y="2714620"/>
            <a:chExt cx="285752" cy="204790"/>
          </a:xfrm>
        </p:grpSpPr>
        <p:cxnSp>
          <p:nvCxnSpPr>
            <p:cNvPr id="39" name="Straight Connector 38"/>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1" name="Group 17"/>
            <p:cNvGrpSpPr/>
            <p:nvPr/>
          </p:nvGrpSpPr>
          <p:grpSpPr>
            <a:xfrm flipH="1" flipV="1">
              <a:off x="428596" y="2714620"/>
              <a:ext cx="285752" cy="61914"/>
              <a:chOff x="580996" y="3009896"/>
              <a:chExt cx="285752" cy="61914"/>
            </a:xfrm>
          </p:grpSpPr>
          <p:cxnSp>
            <p:nvCxnSpPr>
              <p:cNvPr id="42" name="Straight Connector 41"/>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4" name="Group 43"/>
          <p:cNvGrpSpPr/>
          <p:nvPr/>
        </p:nvGrpSpPr>
        <p:grpSpPr>
          <a:xfrm>
            <a:off x="5810248" y="1928802"/>
            <a:ext cx="214314" cy="142876"/>
            <a:chOff x="428596" y="2714620"/>
            <a:chExt cx="285752" cy="204790"/>
          </a:xfrm>
        </p:grpSpPr>
        <p:cxnSp>
          <p:nvCxnSpPr>
            <p:cNvPr id="45" name="Straight Connector 44"/>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7" name="Group 17"/>
            <p:cNvGrpSpPr/>
            <p:nvPr/>
          </p:nvGrpSpPr>
          <p:grpSpPr>
            <a:xfrm flipH="1" flipV="1">
              <a:off x="428596" y="2714620"/>
              <a:ext cx="285752" cy="61914"/>
              <a:chOff x="580996" y="3009896"/>
              <a:chExt cx="285752" cy="61914"/>
            </a:xfrm>
          </p:grpSpPr>
          <p:cxnSp>
            <p:nvCxnSpPr>
              <p:cNvPr id="48" name="Straight Connector 47"/>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0" name="Group 49"/>
          <p:cNvGrpSpPr/>
          <p:nvPr/>
        </p:nvGrpSpPr>
        <p:grpSpPr>
          <a:xfrm>
            <a:off x="5810248" y="2143116"/>
            <a:ext cx="214314" cy="142876"/>
            <a:chOff x="428596" y="2714620"/>
            <a:chExt cx="285752" cy="204790"/>
          </a:xfrm>
        </p:grpSpPr>
        <p:cxnSp>
          <p:nvCxnSpPr>
            <p:cNvPr id="51" name="Straight Connector 50"/>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3" name="Group 17"/>
            <p:cNvGrpSpPr/>
            <p:nvPr/>
          </p:nvGrpSpPr>
          <p:grpSpPr>
            <a:xfrm flipH="1" flipV="1">
              <a:off x="428596" y="2714620"/>
              <a:ext cx="285752" cy="61914"/>
              <a:chOff x="580996" y="3009896"/>
              <a:chExt cx="285752" cy="61914"/>
            </a:xfrm>
          </p:grpSpPr>
          <p:cxnSp>
            <p:nvCxnSpPr>
              <p:cNvPr id="54" name="Straight Connector 53"/>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6" name="Group 55"/>
          <p:cNvGrpSpPr/>
          <p:nvPr/>
        </p:nvGrpSpPr>
        <p:grpSpPr>
          <a:xfrm>
            <a:off x="5810248" y="2357430"/>
            <a:ext cx="214314" cy="142876"/>
            <a:chOff x="428596" y="2714620"/>
            <a:chExt cx="285752" cy="204790"/>
          </a:xfrm>
        </p:grpSpPr>
        <p:cxnSp>
          <p:nvCxnSpPr>
            <p:cNvPr id="57" name="Straight Connector 56"/>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9" name="Group 17"/>
            <p:cNvGrpSpPr/>
            <p:nvPr/>
          </p:nvGrpSpPr>
          <p:grpSpPr>
            <a:xfrm flipH="1" flipV="1">
              <a:off x="428596" y="2714620"/>
              <a:ext cx="285752" cy="61914"/>
              <a:chOff x="580996" y="3009896"/>
              <a:chExt cx="285752" cy="61914"/>
            </a:xfrm>
          </p:grpSpPr>
          <p:cxnSp>
            <p:nvCxnSpPr>
              <p:cNvPr id="60" name="Straight Connector 59"/>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62" name="Group 61"/>
          <p:cNvGrpSpPr/>
          <p:nvPr/>
        </p:nvGrpSpPr>
        <p:grpSpPr>
          <a:xfrm>
            <a:off x="5810248" y="2643182"/>
            <a:ext cx="214314" cy="142876"/>
            <a:chOff x="428596" y="2714620"/>
            <a:chExt cx="285752" cy="204790"/>
          </a:xfrm>
        </p:grpSpPr>
        <p:cxnSp>
          <p:nvCxnSpPr>
            <p:cNvPr id="63" name="Straight Connector 62"/>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5" name="Group 17"/>
            <p:cNvGrpSpPr/>
            <p:nvPr/>
          </p:nvGrpSpPr>
          <p:grpSpPr>
            <a:xfrm flipH="1" flipV="1">
              <a:off x="428596" y="2714620"/>
              <a:ext cx="285752" cy="61914"/>
              <a:chOff x="580996" y="3009896"/>
              <a:chExt cx="285752" cy="61914"/>
            </a:xfrm>
          </p:grpSpPr>
          <p:cxnSp>
            <p:nvCxnSpPr>
              <p:cNvPr id="66" name="Straight Connector 65"/>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68" name="Group 67"/>
          <p:cNvGrpSpPr/>
          <p:nvPr/>
        </p:nvGrpSpPr>
        <p:grpSpPr>
          <a:xfrm>
            <a:off x="5810248" y="2857496"/>
            <a:ext cx="214314" cy="142876"/>
            <a:chOff x="428596" y="2714620"/>
            <a:chExt cx="285752" cy="204790"/>
          </a:xfrm>
        </p:grpSpPr>
        <p:cxnSp>
          <p:nvCxnSpPr>
            <p:cNvPr id="69" name="Straight Connector 68"/>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1" name="Group 17"/>
            <p:cNvGrpSpPr/>
            <p:nvPr/>
          </p:nvGrpSpPr>
          <p:grpSpPr>
            <a:xfrm flipH="1" flipV="1">
              <a:off x="428596" y="2714620"/>
              <a:ext cx="285752" cy="61914"/>
              <a:chOff x="580996" y="3009896"/>
              <a:chExt cx="285752" cy="61914"/>
            </a:xfrm>
          </p:grpSpPr>
          <p:cxnSp>
            <p:nvCxnSpPr>
              <p:cNvPr id="72" name="Straight Connector 71"/>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4" name="Group 73"/>
          <p:cNvGrpSpPr/>
          <p:nvPr/>
        </p:nvGrpSpPr>
        <p:grpSpPr>
          <a:xfrm>
            <a:off x="5810248" y="3071810"/>
            <a:ext cx="214314" cy="142876"/>
            <a:chOff x="428596" y="2714620"/>
            <a:chExt cx="285752" cy="204790"/>
          </a:xfrm>
        </p:grpSpPr>
        <p:cxnSp>
          <p:nvCxnSpPr>
            <p:cNvPr id="75" name="Straight Connector 74"/>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7" name="Group 17"/>
            <p:cNvGrpSpPr/>
            <p:nvPr/>
          </p:nvGrpSpPr>
          <p:grpSpPr>
            <a:xfrm flipH="1" flipV="1">
              <a:off x="428596" y="2714620"/>
              <a:ext cx="285752" cy="61914"/>
              <a:chOff x="580996" y="3009896"/>
              <a:chExt cx="285752" cy="61914"/>
            </a:xfrm>
          </p:grpSpPr>
          <p:cxnSp>
            <p:nvCxnSpPr>
              <p:cNvPr id="78" name="Straight Connector 77"/>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80" name="Group 79"/>
          <p:cNvGrpSpPr/>
          <p:nvPr/>
        </p:nvGrpSpPr>
        <p:grpSpPr>
          <a:xfrm>
            <a:off x="5810248" y="3357562"/>
            <a:ext cx="214314" cy="142876"/>
            <a:chOff x="428596" y="2714620"/>
            <a:chExt cx="285752" cy="204790"/>
          </a:xfrm>
        </p:grpSpPr>
        <p:cxnSp>
          <p:nvCxnSpPr>
            <p:cNvPr id="81" name="Straight Connector 80"/>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3" name="Group 17"/>
            <p:cNvGrpSpPr/>
            <p:nvPr/>
          </p:nvGrpSpPr>
          <p:grpSpPr>
            <a:xfrm flipH="1" flipV="1">
              <a:off x="428596" y="2714620"/>
              <a:ext cx="285752" cy="61914"/>
              <a:chOff x="580996" y="3009896"/>
              <a:chExt cx="285752" cy="61914"/>
            </a:xfrm>
          </p:grpSpPr>
          <p:cxnSp>
            <p:nvCxnSpPr>
              <p:cNvPr id="84" name="Straight Connector 83"/>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86" name="Group 85"/>
          <p:cNvGrpSpPr/>
          <p:nvPr/>
        </p:nvGrpSpPr>
        <p:grpSpPr>
          <a:xfrm>
            <a:off x="5810248" y="3571876"/>
            <a:ext cx="214314" cy="142876"/>
            <a:chOff x="428596" y="2714620"/>
            <a:chExt cx="285752" cy="204790"/>
          </a:xfrm>
        </p:grpSpPr>
        <p:cxnSp>
          <p:nvCxnSpPr>
            <p:cNvPr id="87" name="Straight Connector 86"/>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9" name="Group 17"/>
            <p:cNvGrpSpPr/>
            <p:nvPr/>
          </p:nvGrpSpPr>
          <p:grpSpPr>
            <a:xfrm flipH="1" flipV="1">
              <a:off x="428596" y="2714620"/>
              <a:ext cx="285752" cy="61914"/>
              <a:chOff x="580996" y="3009896"/>
              <a:chExt cx="285752" cy="61914"/>
            </a:xfrm>
          </p:grpSpPr>
          <p:cxnSp>
            <p:nvCxnSpPr>
              <p:cNvPr id="90" name="Straight Connector 89"/>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92" name="Group 91"/>
          <p:cNvGrpSpPr/>
          <p:nvPr/>
        </p:nvGrpSpPr>
        <p:grpSpPr>
          <a:xfrm>
            <a:off x="5810248" y="3786190"/>
            <a:ext cx="214314" cy="142876"/>
            <a:chOff x="428596" y="2714620"/>
            <a:chExt cx="285752" cy="204790"/>
          </a:xfrm>
        </p:grpSpPr>
        <p:cxnSp>
          <p:nvCxnSpPr>
            <p:cNvPr id="93" name="Straight Connector 92"/>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5" name="Group 17"/>
            <p:cNvGrpSpPr/>
            <p:nvPr/>
          </p:nvGrpSpPr>
          <p:grpSpPr>
            <a:xfrm flipH="1" flipV="1">
              <a:off x="428596" y="2714620"/>
              <a:ext cx="285752" cy="61914"/>
              <a:chOff x="580996" y="3009896"/>
              <a:chExt cx="285752" cy="61914"/>
            </a:xfrm>
          </p:grpSpPr>
          <p:cxnSp>
            <p:nvCxnSpPr>
              <p:cNvPr id="96" name="Straight Connector 95"/>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98" name="Group 97"/>
          <p:cNvGrpSpPr/>
          <p:nvPr/>
        </p:nvGrpSpPr>
        <p:grpSpPr>
          <a:xfrm>
            <a:off x="5810248" y="4000504"/>
            <a:ext cx="214314" cy="142876"/>
            <a:chOff x="428596" y="2714620"/>
            <a:chExt cx="285752" cy="204790"/>
          </a:xfrm>
        </p:grpSpPr>
        <p:cxnSp>
          <p:nvCxnSpPr>
            <p:cNvPr id="99" name="Straight Connector 98"/>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1" name="Group 17"/>
            <p:cNvGrpSpPr/>
            <p:nvPr/>
          </p:nvGrpSpPr>
          <p:grpSpPr>
            <a:xfrm flipH="1" flipV="1">
              <a:off x="428596" y="2714620"/>
              <a:ext cx="285752" cy="61914"/>
              <a:chOff x="580996" y="3009896"/>
              <a:chExt cx="285752" cy="61914"/>
            </a:xfrm>
          </p:grpSpPr>
          <p:cxnSp>
            <p:nvCxnSpPr>
              <p:cNvPr id="102" name="Straight Connector 101"/>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04" name="Group 103"/>
          <p:cNvGrpSpPr/>
          <p:nvPr/>
        </p:nvGrpSpPr>
        <p:grpSpPr>
          <a:xfrm>
            <a:off x="5810248" y="4286256"/>
            <a:ext cx="214314" cy="142876"/>
            <a:chOff x="428596" y="2714620"/>
            <a:chExt cx="285752" cy="204790"/>
          </a:xfrm>
        </p:grpSpPr>
        <p:cxnSp>
          <p:nvCxnSpPr>
            <p:cNvPr id="105" name="Straight Connector 104"/>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7" name="Group 17"/>
            <p:cNvGrpSpPr/>
            <p:nvPr/>
          </p:nvGrpSpPr>
          <p:grpSpPr>
            <a:xfrm flipH="1" flipV="1">
              <a:off x="428596" y="2714620"/>
              <a:ext cx="285752" cy="61914"/>
              <a:chOff x="580996" y="3009896"/>
              <a:chExt cx="285752" cy="61914"/>
            </a:xfrm>
          </p:grpSpPr>
          <p:cxnSp>
            <p:nvCxnSpPr>
              <p:cNvPr id="108" name="Straight Connector 107"/>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0" name="Group 109"/>
          <p:cNvGrpSpPr/>
          <p:nvPr/>
        </p:nvGrpSpPr>
        <p:grpSpPr>
          <a:xfrm>
            <a:off x="5810248" y="4500570"/>
            <a:ext cx="214314" cy="142876"/>
            <a:chOff x="428596" y="2714620"/>
            <a:chExt cx="285752" cy="204790"/>
          </a:xfrm>
        </p:grpSpPr>
        <p:cxnSp>
          <p:nvCxnSpPr>
            <p:cNvPr id="111" name="Straight Connector 110"/>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3" name="Group 17"/>
            <p:cNvGrpSpPr/>
            <p:nvPr/>
          </p:nvGrpSpPr>
          <p:grpSpPr>
            <a:xfrm flipH="1" flipV="1">
              <a:off x="428596" y="2714620"/>
              <a:ext cx="285752" cy="61914"/>
              <a:chOff x="580996" y="3009896"/>
              <a:chExt cx="285752" cy="61914"/>
            </a:xfrm>
          </p:grpSpPr>
          <p:cxnSp>
            <p:nvCxnSpPr>
              <p:cNvPr id="114" name="Straight Connector 113"/>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6" name="Group 115"/>
          <p:cNvGrpSpPr/>
          <p:nvPr/>
        </p:nvGrpSpPr>
        <p:grpSpPr>
          <a:xfrm>
            <a:off x="5810248" y="4714884"/>
            <a:ext cx="214314" cy="142876"/>
            <a:chOff x="428596" y="2714620"/>
            <a:chExt cx="285752" cy="204790"/>
          </a:xfrm>
        </p:grpSpPr>
        <p:cxnSp>
          <p:nvCxnSpPr>
            <p:cNvPr id="117" name="Straight Connector 116"/>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9" name="Group 17"/>
            <p:cNvGrpSpPr/>
            <p:nvPr/>
          </p:nvGrpSpPr>
          <p:grpSpPr>
            <a:xfrm flipH="1" flipV="1">
              <a:off x="428596" y="2714620"/>
              <a:ext cx="285752" cy="61914"/>
              <a:chOff x="580996" y="3009896"/>
              <a:chExt cx="285752" cy="61914"/>
            </a:xfrm>
          </p:grpSpPr>
          <p:cxnSp>
            <p:nvCxnSpPr>
              <p:cNvPr id="120" name="Straight Connector 119"/>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22" name="Group 121"/>
          <p:cNvGrpSpPr/>
          <p:nvPr/>
        </p:nvGrpSpPr>
        <p:grpSpPr>
          <a:xfrm>
            <a:off x="5810248" y="5000636"/>
            <a:ext cx="214314" cy="142876"/>
            <a:chOff x="428596" y="2714620"/>
            <a:chExt cx="285752" cy="204790"/>
          </a:xfrm>
        </p:grpSpPr>
        <p:cxnSp>
          <p:nvCxnSpPr>
            <p:cNvPr id="123" name="Straight Connector 122"/>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5" name="Group 17"/>
            <p:cNvGrpSpPr/>
            <p:nvPr/>
          </p:nvGrpSpPr>
          <p:grpSpPr>
            <a:xfrm flipH="1" flipV="1">
              <a:off x="428596" y="2714620"/>
              <a:ext cx="285752" cy="61914"/>
              <a:chOff x="580996" y="3009896"/>
              <a:chExt cx="285752" cy="61914"/>
            </a:xfrm>
          </p:grpSpPr>
          <p:cxnSp>
            <p:nvCxnSpPr>
              <p:cNvPr id="126" name="Straight Connector 125"/>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28" name="Group 127"/>
          <p:cNvGrpSpPr/>
          <p:nvPr/>
        </p:nvGrpSpPr>
        <p:grpSpPr>
          <a:xfrm>
            <a:off x="5810248" y="5214950"/>
            <a:ext cx="214314" cy="142876"/>
            <a:chOff x="428596" y="2714620"/>
            <a:chExt cx="285752" cy="204790"/>
          </a:xfrm>
        </p:grpSpPr>
        <p:cxnSp>
          <p:nvCxnSpPr>
            <p:cNvPr id="129" name="Straight Connector 128"/>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1" name="Group 17"/>
            <p:cNvGrpSpPr/>
            <p:nvPr/>
          </p:nvGrpSpPr>
          <p:grpSpPr>
            <a:xfrm flipH="1" flipV="1">
              <a:off x="428596" y="2714620"/>
              <a:ext cx="285752" cy="61914"/>
              <a:chOff x="580996" y="3009896"/>
              <a:chExt cx="285752" cy="61914"/>
            </a:xfrm>
          </p:grpSpPr>
          <p:cxnSp>
            <p:nvCxnSpPr>
              <p:cNvPr id="132" name="Straight Connector 131"/>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34" name="Group 133"/>
          <p:cNvGrpSpPr/>
          <p:nvPr/>
        </p:nvGrpSpPr>
        <p:grpSpPr>
          <a:xfrm>
            <a:off x="5810248" y="5429264"/>
            <a:ext cx="214314" cy="142876"/>
            <a:chOff x="428596" y="2714620"/>
            <a:chExt cx="285752" cy="204790"/>
          </a:xfrm>
        </p:grpSpPr>
        <p:cxnSp>
          <p:nvCxnSpPr>
            <p:cNvPr id="135" name="Straight Connector 134"/>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7" name="Group 17"/>
            <p:cNvGrpSpPr/>
            <p:nvPr/>
          </p:nvGrpSpPr>
          <p:grpSpPr>
            <a:xfrm flipH="1" flipV="1">
              <a:off x="428596" y="2714620"/>
              <a:ext cx="285752" cy="61914"/>
              <a:chOff x="580996" y="3009896"/>
              <a:chExt cx="285752" cy="61914"/>
            </a:xfrm>
          </p:grpSpPr>
          <p:cxnSp>
            <p:nvCxnSpPr>
              <p:cNvPr id="138" name="Straight Connector 137"/>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40" name="Group 139"/>
          <p:cNvGrpSpPr/>
          <p:nvPr/>
        </p:nvGrpSpPr>
        <p:grpSpPr>
          <a:xfrm>
            <a:off x="5810248" y="5643578"/>
            <a:ext cx="214314" cy="142876"/>
            <a:chOff x="428596" y="2714620"/>
            <a:chExt cx="285752" cy="204790"/>
          </a:xfrm>
        </p:grpSpPr>
        <p:cxnSp>
          <p:nvCxnSpPr>
            <p:cNvPr id="141" name="Straight Connector 140"/>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3" name="Group 17"/>
            <p:cNvGrpSpPr/>
            <p:nvPr/>
          </p:nvGrpSpPr>
          <p:grpSpPr>
            <a:xfrm flipH="1" flipV="1">
              <a:off x="428596" y="2714620"/>
              <a:ext cx="285752" cy="61914"/>
              <a:chOff x="580996" y="3009896"/>
              <a:chExt cx="285752" cy="61914"/>
            </a:xfrm>
          </p:grpSpPr>
          <p:cxnSp>
            <p:nvCxnSpPr>
              <p:cNvPr id="144" name="Straight Connector 143"/>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46" name="Group 145"/>
          <p:cNvGrpSpPr/>
          <p:nvPr/>
        </p:nvGrpSpPr>
        <p:grpSpPr>
          <a:xfrm>
            <a:off x="5810248" y="5929330"/>
            <a:ext cx="214314" cy="142876"/>
            <a:chOff x="428596" y="2714620"/>
            <a:chExt cx="285752" cy="204790"/>
          </a:xfrm>
        </p:grpSpPr>
        <p:cxnSp>
          <p:nvCxnSpPr>
            <p:cNvPr id="147" name="Straight Connector 146"/>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9" name="Group 17"/>
            <p:cNvGrpSpPr/>
            <p:nvPr/>
          </p:nvGrpSpPr>
          <p:grpSpPr>
            <a:xfrm flipH="1" flipV="1">
              <a:off x="428596" y="2714620"/>
              <a:ext cx="285752" cy="61914"/>
              <a:chOff x="580996" y="3009896"/>
              <a:chExt cx="285752" cy="61914"/>
            </a:xfrm>
          </p:grpSpPr>
          <p:cxnSp>
            <p:nvCxnSpPr>
              <p:cNvPr id="150" name="Straight Connector 149"/>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52" name="Group 151"/>
          <p:cNvGrpSpPr/>
          <p:nvPr/>
        </p:nvGrpSpPr>
        <p:grpSpPr>
          <a:xfrm>
            <a:off x="5810248" y="6143644"/>
            <a:ext cx="214314" cy="142876"/>
            <a:chOff x="428596" y="2714620"/>
            <a:chExt cx="285752" cy="204790"/>
          </a:xfrm>
        </p:grpSpPr>
        <p:cxnSp>
          <p:nvCxnSpPr>
            <p:cNvPr id="153" name="Straight Connector 152"/>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5" name="Group 17"/>
            <p:cNvGrpSpPr/>
            <p:nvPr/>
          </p:nvGrpSpPr>
          <p:grpSpPr>
            <a:xfrm flipH="1" flipV="1">
              <a:off x="428596" y="2714620"/>
              <a:ext cx="285752" cy="61914"/>
              <a:chOff x="580996" y="3009896"/>
              <a:chExt cx="285752" cy="61914"/>
            </a:xfrm>
          </p:grpSpPr>
          <p:cxnSp>
            <p:nvCxnSpPr>
              <p:cNvPr id="156" name="Straight Connector 155"/>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58" name="Group 157"/>
          <p:cNvGrpSpPr/>
          <p:nvPr/>
        </p:nvGrpSpPr>
        <p:grpSpPr>
          <a:xfrm>
            <a:off x="5810248" y="6357958"/>
            <a:ext cx="214314" cy="142876"/>
            <a:chOff x="428596" y="2714620"/>
            <a:chExt cx="285752" cy="204790"/>
          </a:xfrm>
        </p:grpSpPr>
        <p:cxnSp>
          <p:nvCxnSpPr>
            <p:cNvPr id="159" name="Straight Connector 158"/>
            <p:cNvCxnSpPr/>
            <p:nvPr/>
          </p:nvCxnSpPr>
          <p:spPr>
            <a:xfrm>
              <a:off x="428596" y="28574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rot="10800000" flipH="1" flipV="1">
              <a:off x="428596" y="28574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1" name="Group 17"/>
            <p:cNvGrpSpPr/>
            <p:nvPr/>
          </p:nvGrpSpPr>
          <p:grpSpPr>
            <a:xfrm flipH="1" flipV="1">
              <a:off x="428596" y="2714620"/>
              <a:ext cx="285752" cy="61914"/>
              <a:chOff x="580996" y="3009896"/>
              <a:chExt cx="285752" cy="61914"/>
            </a:xfrm>
          </p:grpSpPr>
          <p:cxnSp>
            <p:nvCxnSpPr>
              <p:cNvPr id="162" name="Straight Connector 161"/>
              <p:cNvCxnSpPr/>
              <p:nvPr/>
            </p:nvCxnSpPr>
            <p:spPr>
              <a:xfrm>
                <a:off x="580996" y="3009896"/>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rot="10800000" flipH="1" flipV="1">
                <a:off x="580996" y="3009896"/>
                <a:ext cx="80962" cy="61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72116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2063552" y="3433181"/>
            <a:ext cx="8229600" cy="3413125"/>
          </a:xfrm>
        </p:spPr>
        <p:txBody>
          <a:bodyPr>
            <a:normAutofit lnSpcReduction="10000"/>
          </a:bodyPr>
          <a:lstStyle/>
          <a:p>
            <a:pPr marL="0" indent="0" algn="ctr">
              <a:buNone/>
            </a:pPr>
            <a:r>
              <a:rPr lang="en-GB" sz="4800" dirty="0">
                <a:solidFill>
                  <a:srgbClr val="FF0000"/>
                </a:solidFill>
              </a:rPr>
              <a:t>The more </a:t>
            </a:r>
            <a:r>
              <a:rPr lang="en-GB" sz="4800" dirty="0" smtClean="0">
                <a:solidFill>
                  <a:srgbClr val="FF0000"/>
                </a:solidFill>
              </a:rPr>
              <a:t>+</a:t>
            </a:r>
            <a:r>
              <a:rPr lang="en-GB" sz="4800" dirty="0" err="1" smtClean="0">
                <a:solidFill>
                  <a:srgbClr val="FF0000"/>
                </a:solidFill>
              </a:rPr>
              <a:t>ve</a:t>
            </a:r>
            <a:r>
              <a:rPr lang="en-GB" sz="4800" dirty="0" smtClean="0">
                <a:solidFill>
                  <a:srgbClr val="FF0000"/>
                </a:solidFill>
              </a:rPr>
              <a:t> </a:t>
            </a:r>
            <a:r>
              <a:rPr lang="en-GB" sz="4800" dirty="0">
                <a:solidFill>
                  <a:srgbClr val="FF0000"/>
                </a:solidFill>
              </a:rPr>
              <a:t>electrode gains</a:t>
            </a:r>
          </a:p>
          <a:p>
            <a:pPr marL="0" indent="0" algn="ctr">
              <a:buNone/>
            </a:pPr>
            <a:endParaRPr lang="en-GB" sz="4800" dirty="0">
              <a:solidFill>
                <a:srgbClr val="FF0000"/>
              </a:solidFill>
            </a:endParaRPr>
          </a:p>
          <a:p>
            <a:pPr marL="0" indent="0" algn="ctr">
              <a:buNone/>
            </a:pPr>
            <a:r>
              <a:rPr lang="en-GB" sz="4800" dirty="0">
                <a:solidFill>
                  <a:srgbClr val="FF0000"/>
                </a:solidFill>
              </a:rPr>
              <a:t> electrons</a:t>
            </a:r>
          </a:p>
          <a:p>
            <a:pPr marL="0" indent="0" algn="ctr">
              <a:buNone/>
            </a:pPr>
            <a:endParaRPr lang="en-GB" sz="1400" dirty="0"/>
          </a:p>
          <a:p>
            <a:pPr marL="0" indent="0" algn="ctr">
              <a:buNone/>
            </a:pPr>
            <a:r>
              <a:rPr lang="en-GB" sz="4800" dirty="0">
                <a:solidFill>
                  <a:schemeClr val="accent2"/>
                </a:solidFill>
              </a:rPr>
              <a:t>(+ charge attracts electrons)</a:t>
            </a:r>
          </a:p>
        </p:txBody>
      </p:sp>
      <p:pic>
        <p:nvPicPr>
          <p:cNvPr id="35844" name="il_fi" descr="TimelessTennisGoldenRule"/>
          <p:cNvPicPr>
            <a:picLocks noChangeAspect="1" noChangeArrowheads="1"/>
          </p:cNvPicPr>
          <p:nvPr/>
        </p:nvPicPr>
        <p:blipFill>
          <a:blip r:embed="rId2" cstate="print"/>
          <a:srcRect/>
          <a:stretch>
            <a:fillRect/>
          </a:stretch>
        </p:blipFill>
        <p:spPr bwMode="auto">
          <a:xfrm>
            <a:off x="1524001" y="1"/>
            <a:ext cx="5795963" cy="2212975"/>
          </a:xfrm>
          <a:prstGeom prst="rect">
            <a:avLst/>
          </a:prstGeom>
          <a:noFill/>
          <a:ln w="9525">
            <a:noFill/>
            <a:miter lim="800000"/>
            <a:headEnd/>
            <a:tailEnd/>
          </a:ln>
        </p:spPr>
      </p:pic>
    </p:spTree>
    <p:extLst>
      <p:ext uri="{BB962C8B-B14F-4D97-AF65-F5344CB8AC3E}">
        <p14:creationId xmlns:p14="http://schemas.microsoft.com/office/powerpoint/2010/main" val="2958621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Cell"/>
          <p:cNvPicPr>
            <a:picLocks noGrp="1" noChangeAspect="1" noChangeArrowheads="1"/>
          </p:cNvPicPr>
          <p:nvPr>
            <p:ph idx="1"/>
          </p:nvPr>
        </p:nvPicPr>
        <p:blipFill>
          <a:blip r:embed="rId2" cstate="print"/>
          <a:srcRect/>
          <a:stretch>
            <a:fillRect/>
          </a:stretch>
        </p:blipFill>
        <p:spPr>
          <a:xfrm>
            <a:off x="5303912" y="0"/>
            <a:ext cx="5226050" cy="6453188"/>
          </a:xfrm>
          <a:noFill/>
        </p:spPr>
      </p:pic>
      <p:sp>
        <p:nvSpPr>
          <p:cNvPr id="3" name="TextBox 2"/>
          <p:cNvSpPr txBox="1"/>
          <p:nvPr/>
        </p:nvSpPr>
        <p:spPr>
          <a:xfrm>
            <a:off x="751103" y="2312194"/>
            <a:ext cx="4073676" cy="914400"/>
          </a:xfrm>
          <a:prstGeom prst="rect">
            <a:avLst/>
          </a:prstGeom>
        </p:spPr>
        <p:txBody>
          <a:bodyPr vert="horz" wrap="none" lIns="91440" tIns="45720" rIns="91440" bIns="45720" rtlCol="0" anchor="ctr">
            <a:normAutofit fontScale="70000" lnSpcReduction="20000"/>
          </a:bodyPr>
          <a:lstStyle/>
          <a:p>
            <a:pPr algn="ctr">
              <a:spcBef>
                <a:spcPct val="0"/>
              </a:spcBef>
            </a:pPr>
            <a:r>
              <a:rPr lang="en-GB" sz="4400" b="1" dirty="0">
                <a:solidFill>
                  <a:srgbClr val="FF0000"/>
                </a:solidFill>
                <a:ea typeface="+mj-ea"/>
                <a:cs typeface="+mj-cs"/>
              </a:rPr>
              <a:t>OIL			RIG</a:t>
            </a:r>
          </a:p>
          <a:p>
            <a:pPr algn="ctr">
              <a:spcBef>
                <a:spcPct val="0"/>
              </a:spcBef>
            </a:pPr>
            <a:r>
              <a:rPr lang="en-GB" sz="4400" b="1" dirty="0">
                <a:solidFill>
                  <a:srgbClr val="FF0000"/>
                </a:solidFill>
                <a:ea typeface="+mj-ea"/>
                <a:cs typeface="+mj-cs"/>
              </a:rPr>
              <a:t>R 	  O    	    </a:t>
            </a:r>
            <a:r>
              <a:rPr lang="en-GB" sz="4400" b="1" dirty="0" err="1">
                <a:solidFill>
                  <a:srgbClr val="FF0000"/>
                </a:solidFill>
                <a:ea typeface="+mj-ea"/>
                <a:cs typeface="+mj-cs"/>
              </a:rPr>
              <a:t>O</a:t>
            </a:r>
            <a:r>
              <a:rPr lang="en-GB" sz="4400" b="1" dirty="0">
                <a:solidFill>
                  <a:srgbClr val="FF0000"/>
                </a:solidFill>
                <a:ea typeface="+mj-ea"/>
                <a:cs typeface="+mj-cs"/>
              </a:rPr>
              <a:t> 	   R</a:t>
            </a:r>
          </a:p>
        </p:txBody>
      </p:sp>
      <p:sp>
        <p:nvSpPr>
          <p:cNvPr id="2" name="Rectangle 1"/>
          <p:cNvSpPr/>
          <p:nvPr/>
        </p:nvSpPr>
        <p:spPr>
          <a:xfrm>
            <a:off x="781637" y="3226594"/>
            <a:ext cx="4116833" cy="461665"/>
          </a:xfrm>
          <a:prstGeom prst="rect">
            <a:avLst/>
          </a:prstGeom>
        </p:spPr>
        <p:txBody>
          <a:bodyPr wrap="none">
            <a:spAutoFit/>
          </a:bodyPr>
          <a:lstStyle/>
          <a:p>
            <a:pPr algn="ctr">
              <a:buNone/>
            </a:pPr>
            <a:r>
              <a:rPr lang="en-GB" sz="2400" dirty="0"/>
              <a:t>Zn(s) I Zn</a:t>
            </a:r>
            <a:r>
              <a:rPr lang="en-GB" sz="2400" baseline="30000" dirty="0"/>
              <a:t>2+</a:t>
            </a:r>
            <a:r>
              <a:rPr lang="en-GB" sz="2400" dirty="0"/>
              <a:t>(</a:t>
            </a:r>
            <a:r>
              <a:rPr lang="en-GB" sz="2400" dirty="0" err="1"/>
              <a:t>aq</a:t>
            </a:r>
            <a:r>
              <a:rPr lang="en-GB" sz="2400" dirty="0"/>
              <a:t>) II Cu</a:t>
            </a:r>
            <a:r>
              <a:rPr lang="en-GB" sz="2400" baseline="30000" dirty="0"/>
              <a:t>2+</a:t>
            </a:r>
            <a:r>
              <a:rPr lang="en-GB" sz="2400" dirty="0"/>
              <a:t>(</a:t>
            </a:r>
            <a:r>
              <a:rPr lang="en-GB" sz="2400" dirty="0" err="1"/>
              <a:t>aq</a:t>
            </a:r>
            <a:r>
              <a:rPr lang="en-GB" sz="2400" dirty="0"/>
              <a:t>) </a:t>
            </a:r>
            <a:r>
              <a:rPr lang="en-GB" sz="2400" dirty="0" err="1"/>
              <a:t>ICu</a:t>
            </a:r>
            <a:r>
              <a:rPr lang="en-GB" sz="2400" dirty="0"/>
              <a:t>(s)</a:t>
            </a:r>
          </a:p>
        </p:txBody>
      </p:sp>
      <p:sp>
        <p:nvSpPr>
          <p:cNvPr id="4" name="Rectangle 3"/>
          <p:cNvSpPr/>
          <p:nvPr/>
        </p:nvSpPr>
        <p:spPr>
          <a:xfrm>
            <a:off x="5447928" y="4077072"/>
            <a:ext cx="5112568"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33500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0" nodeType="clickEffect">
                                  <p:stCondLst>
                                    <p:cond delay="0"/>
                                  </p:stCondLst>
                                  <p:childTnLst>
                                    <p:animEffect transition="out" filter="blinds(horizontal)">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286000" y="1532021"/>
            <a:ext cx="7090611" cy="31683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smtClean="0"/>
              <a:t>How do we know if it is thermodynamically feasible?</a:t>
            </a:r>
            <a:endParaRPr lang="en-GB" sz="5400" dirty="0"/>
          </a:p>
        </p:txBody>
      </p:sp>
    </p:spTree>
    <p:extLst>
      <p:ext uri="{BB962C8B-B14F-4D97-AF65-F5344CB8AC3E}">
        <p14:creationId xmlns:p14="http://schemas.microsoft.com/office/powerpoint/2010/main" val="2103113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GB" dirty="0" smtClean="0"/>
              <a:t>Will zinc displace copper from an aqueous solution containing copper (II) ions?</a:t>
            </a:r>
            <a:endParaRPr lang="en-GB" dirty="0"/>
          </a:p>
        </p:txBody>
      </p:sp>
      <p:sp>
        <p:nvSpPr>
          <p:cNvPr id="3" name="Content Placeholder 2"/>
          <p:cNvSpPr>
            <a:spLocks noGrp="1"/>
          </p:cNvSpPr>
          <p:nvPr>
            <p:ph idx="1"/>
          </p:nvPr>
        </p:nvSpPr>
        <p:spPr>
          <a:xfrm>
            <a:off x="838200" y="1873751"/>
            <a:ext cx="10515600" cy="4351338"/>
          </a:xfrm>
        </p:spPr>
        <p:txBody>
          <a:bodyPr/>
          <a:lstStyle/>
          <a:p>
            <a:r>
              <a:rPr lang="en-GB" dirty="0" smtClean="0"/>
              <a:t>Zn</a:t>
            </a:r>
            <a:r>
              <a:rPr lang="en-GB" baseline="30000" dirty="0" smtClean="0"/>
              <a:t>2+</a:t>
            </a:r>
            <a:r>
              <a:rPr lang="en-GB" dirty="0" smtClean="0"/>
              <a:t> (</a:t>
            </a:r>
            <a:r>
              <a:rPr lang="en-GB" dirty="0" err="1" smtClean="0"/>
              <a:t>aq</a:t>
            </a:r>
            <a:r>
              <a:rPr lang="en-GB" dirty="0" smtClean="0"/>
              <a:t>) + 2e</a:t>
            </a:r>
            <a:r>
              <a:rPr lang="en-GB" baseline="30000" dirty="0" smtClean="0"/>
              <a:t>-</a:t>
            </a:r>
            <a:r>
              <a:rPr lang="en-GB" dirty="0" smtClean="0"/>
              <a:t> ↔ Zn (s)			E° = - 0.76V</a:t>
            </a:r>
          </a:p>
          <a:p>
            <a:endParaRPr lang="en-GB" dirty="0"/>
          </a:p>
          <a:p>
            <a:r>
              <a:rPr lang="en-GB" dirty="0" smtClean="0"/>
              <a:t>Cu</a:t>
            </a:r>
            <a:r>
              <a:rPr lang="en-GB" baseline="30000" dirty="0" smtClean="0"/>
              <a:t>2+</a:t>
            </a:r>
            <a:r>
              <a:rPr lang="en-GB" dirty="0" smtClean="0"/>
              <a:t> (</a:t>
            </a:r>
            <a:r>
              <a:rPr lang="en-GB" dirty="0" err="1" smtClean="0"/>
              <a:t>aq</a:t>
            </a:r>
            <a:r>
              <a:rPr lang="en-GB" dirty="0" smtClean="0"/>
              <a:t>) + 2e</a:t>
            </a:r>
            <a:r>
              <a:rPr lang="en-GB" baseline="30000" dirty="0" smtClean="0"/>
              <a:t>-</a:t>
            </a:r>
            <a:r>
              <a:rPr lang="en-GB" dirty="0" smtClean="0"/>
              <a:t> ↔ Cu (s)		 E° = +0.34V</a:t>
            </a:r>
          </a:p>
          <a:p>
            <a:endParaRPr lang="en-GB" dirty="0"/>
          </a:p>
          <a:p>
            <a:endParaRPr lang="en-GB" dirty="0" smtClean="0"/>
          </a:p>
          <a:p>
            <a:endParaRPr lang="en-GB" dirty="0"/>
          </a:p>
        </p:txBody>
      </p:sp>
      <p:sp>
        <p:nvSpPr>
          <p:cNvPr id="4" name="Rounded Rectangle 3"/>
          <p:cNvSpPr/>
          <p:nvPr/>
        </p:nvSpPr>
        <p:spPr>
          <a:xfrm>
            <a:off x="8742948" y="3713747"/>
            <a:ext cx="2983831" cy="27512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Equilibrium 1 – more negative so will shift to the left, releasing electrons.</a:t>
            </a:r>
          </a:p>
          <a:p>
            <a:pPr algn="ctr"/>
            <a:endParaRPr lang="en-GB" dirty="0"/>
          </a:p>
          <a:p>
            <a:pPr algn="ctr"/>
            <a:r>
              <a:rPr lang="en-GB" dirty="0" smtClean="0"/>
              <a:t>Equilibrium 2 – less negative than 1, so will shift to the right, accepting electrons</a:t>
            </a:r>
            <a:endParaRPr lang="en-GB" dirty="0"/>
          </a:p>
        </p:txBody>
      </p:sp>
    </p:spTree>
    <p:extLst>
      <p:ext uri="{BB962C8B-B14F-4D97-AF65-F5344CB8AC3E}">
        <p14:creationId xmlns:p14="http://schemas.microsoft.com/office/powerpoint/2010/main" val="112046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GB" dirty="0" smtClean="0"/>
              <a:t>Will zinc react with dilute sulfuric acid?</a:t>
            </a:r>
            <a:endParaRPr lang="en-GB" dirty="0"/>
          </a:p>
        </p:txBody>
      </p:sp>
      <p:sp>
        <p:nvSpPr>
          <p:cNvPr id="3" name="Content Placeholder 2"/>
          <p:cNvSpPr>
            <a:spLocks noGrp="1"/>
          </p:cNvSpPr>
          <p:nvPr>
            <p:ph idx="1"/>
          </p:nvPr>
        </p:nvSpPr>
        <p:spPr/>
        <p:txBody>
          <a:bodyPr/>
          <a:lstStyle/>
          <a:p>
            <a:r>
              <a:rPr lang="en-GB" dirty="0" smtClean="0"/>
              <a:t>Zn</a:t>
            </a:r>
            <a:r>
              <a:rPr lang="en-GB" baseline="30000" dirty="0" smtClean="0"/>
              <a:t>2+</a:t>
            </a:r>
            <a:r>
              <a:rPr lang="en-GB" dirty="0" smtClean="0"/>
              <a:t> (</a:t>
            </a:r>
            <a:r>
              <a:rPr lang="en-GB" dirty="0" err="1" smtClean="0"/>
              <a:t>aq</a:t>
            </a:r>
            <a:r>
              <a:rPr lang="en-GB" dirty="0" smtClean="0"/>
              <a:t>) + 2e</a:t>
            </a:r>
            <a:r>
              <a:rPr lang="en-GB" baseline="30000" dirty="0" smtClean="0"/>
              <a:t>-</a:t>
            </a:r>
            <a:r>
              <a:rPr lang="en-GB" dirty="0" smtClean="0"/>
              <a:t> ↔ Zn (s)			E° = - 0.76V</a:t>
            </a:r>
          </a:p>
          <a:p>
            <a:endParaRPr lang="en-GB" dirty="0" smtClean="0"/>
          </a:p>
          <a:p>
            <a:r>
              <a:rPr lang="en-GB" dirty="0" smtClean="0"/>
              <a:t>2H</a:t>
            </a:r>
            <a:r>
              <a:rPr lang="en-GB" baseline="30000" dirty="0" smtClean="0"/>
              <a:t>+</a:t>
            </a:r>
            <a:r>
              <a:rPr lang="en-GB" dirty="0" smtClean="0"/>
              <a:t> (</a:t>
            </a:r>
            <a:r>
              <a:rPr lang="en-GB" dirty="0" err="1" smtClean="0"/>
              <a:t>aq</a:t>
            </a:r>
            <a:r>
              <a:rPr lang="en-GB" dirty="0" smtClean="0"/>
              <a:t>) + 2e</a:t>
            </a:r>
            <a:r>
              <a:rPr lang="en-GB" baseline="30000" dirty="0" smtClean="0"/>
              <a:t>-</a:t>
            </a:r>
            <a:r>
              <a:rPr lang="en-GB" dirty="0" smtClean="0"/>
              <a:t> ↔ H</a:t>
            </a:r>
            <a:r>
              <a:rPr lang="en-GB" baseline="-25000" dirty="0" smtClean="0"/>
              <a:t>2</a:t>
            </a:r>
            <a:r>
              <a:rPr lang="en-GB" dirty="0" smtClean="0"/>
              <a:t> (g)			E° = 0.00V</a:t>
            </a:r>
          </a:p>
          <a:p>
            <a:endParaRPr lang="en-GB" dirty="0"/>
          </a:p>
        </p:txBody>
      </p:sp>
    </p:spTree>
    <p:extLst>
      <p:ext uri="{BB962C8B-B14F-4D97-AF65-F5344CB8AC3E}">
        <p14:creationId xmlns:p14="http://schemas.microsoft.com/office/powerpoint/2010/main" val="275055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1099</Words>
  <Application>Microsoft Office PowerPoint</Application>
  <PresentationFormat>Widescreen</PresentationFormat>
  <Paragraphs>142</Paragraphs>
  <Slides>23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Wingdings</vt:lpstr>
      <vt:lpstr>Office Theme</vt:lpstr>
      <vt:lpstr>Standard Electrode Potentials and Thermodynamic Feasibility</vt:lpstr>
      <vt:lpstr>The Electrochemical Series </vt:lpstr>
      <vt:lpstr>PowerPoint Presentation</vt:lpstr>
      <vt:lpstr>PowerPoint Presentation</vt:lpstr>
      <vt:lpstr>PowerPoint Presentation</vt:lpstr>
      <vt:lpstr>PowerPoint Presentation</vt:lpstr>
      <vt:lpstr>PowerPoint Presentation</vt:lpstr>
      <vt:lpstr>Will zinc displace copper from an aqueous solution containing copper (II) ions?</vt:lpstr>
      <vt:lpstr>Will zinc react with dilute sulfuric acid?</vt:lpstr>
      <vt:lpstr>Will copper react with dilute sulfuric acid?</vt:lpstr>
      <vt:lpstr>Manganese (V) oxide and hydrochloric acid</vt:lpstr>
      <vt:lpstr>Manganese (V) oxide and hydrochloric acid</vt:lpstr>
      <vt:lpstr>Manganese (V) oxide and hydrochloric acid</vt:lpstr>
      <vt:lpstr>Summary</vt:lpstr>
      <vt:lpstr>Questions</vt:lpstr>
      <vt:lpstr>Answers</vt:lpstr>
      <vt:lpstr>Think, Pair, Share</vt:lpstr>
      <vt:lpstr>Exam board loves this!!!</vt:lpstr>
      <vt:lpstr>Relationship between total entropy and E°cell</vt:lpstr>
      <vt:lpstr>ΔS° total ∝ E° cell</vt:lpstr>
      <vt:lpstr>Would this reaction occur with that rule?</vt:lpstr>
      <vt:lpstr>Equilibrium constant and E° cell</vt:lpstr>
      <vt:lpstr>Summary Questions – Page 95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Electrode Potentials and Thermodynamic Feasibility</dc:title>
  <dc:creator>Chris</dc:creator>
  <cp:lastModifiedBy>Chris</cp:lastModifiedBy>
  <cp:revision>12</cp:revision>
  <dcterms:created xsi:type="dcterms:W3CDTF">2018-04-08T11:07:43Z</dcterms:created>
  <dcterms:modified xsi:type="dcterms:W3CDTF">2018-04-08T12:41:09Z</dcterms:modified>
</cp:coreProperties>
</file>