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60" r:id="rId2"/>
    <p:sldId id="462" r:id="rId3"/>
    <p:sldId id="495" r:id="rId4"/>
    <p:sldId id="498" r:id="rId5"/>
    <p:sldId id="499" r:id="rId6"/>
    <p:sldId id="501" r:id="rId7"/>
    <p:sldId id="508" r:id="rId8"/>
    <p:sldId id="505" r:id="rId9"/>
    <p:sldId id="509" r:id="rId10"/>
    <p:sldId id="502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1685" autoAdjust="0"/>
  </p:normalViewPr>
  <p:slideViewPr>
    <p:cSldViewPr>
      <p:cViewPr varScale="1">
        <p:scale>
          <a:sx n="132" d="100"/>
          <a:sy n="132" d="100"/>
        </p:scale>
        <p:origin x="8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primary cell and</a:t>
            </a:r>
            <a:r>
              <a:rPr lang="en-GB" baseline="0" dirty="0" smtClean="0"/>
              <a:t> fuel cell by hand when explaining – easier for pupils to understand.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9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common cell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eveyrday</a:t>
            </a:r>
            <a:r>
              <a:rPr lang="en-GB" baseline="0" dirty="0" smtClean="0"/>
              <a:t> use.</a:t>
            </a:r>
          </a:p>
          <a:p>
            <a:r>
              <a:rPr lang="en-GB" baseline="0" dirty="0" err="1" smtClean="0"/>
              <a:t>P.d</a:t>
            </a:r>
            <a:r>
              <a:rPr lang="en-GB" baseline="0" dirty="0" smtClean="0"/>
              <a:t>. Of1.2V (slightly less than pd of zinc-carbon cells and alkaline dry cells.</a:t>
            </a:r>
          </a:p>
          <a:p>
            <a:r>
              <a:rPr lang="en-GB" baseline="0" dirty="0" smtClean="0"/>
              <a:t>Anode: Cadmium</a:t>
            </a:r>
          </a:p>
          <a:p>
            <a:r>
              <a:rPr lang="en-GB" baseline="0" dirty="0" smtClean="0"/>
              <a:t>Cathode from nickel(III) hydroxide</a:t>
            </a:r>
          </a:p>
          <a:p>
            <a:r>
              <a:rPr lang="en-GB" baseline="0" dirty="0" smtClean="0"/>
              <a:t>Electrolyte: KOH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Anode reactions: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Charging: </a:t>
            </a:r>
            <a:r>
              <a:rPr lang="en-GB" sz="1200" dirty="0" err="1" smtClean="0">
                <a:sym typeface="Chemistry SansSerif" pitchFamily="2" charset="2"/>
              </a:rPr>
              <a:t>Cd</a:t>
            </a:r>
            <a:r>
              <a:rPr lang="en-GB" sz="1200" dirty="0" smtClean="0">
                <a:sym typeface="Chemistry SansSerif" pitchFamily="2" charset="2"/>
              </a:rPr>
              <a:t>(OH)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baseline="30000" dirty="0" smtClean="0">
                <a:sym typeface="Chemistry SansSerif" pitchFamily="2" charset="2"/>
              </a:rPr>
              <a:t> </a:t>
            </a:r>
            <a:r>
              <a:rPr lang="en-GB" sz="1200" dirty="0" smtClean="0">
                <a:sym typeface="Chemistry SansSerif" pitchFamily="2" charset="2"/>
              </a:rPr>
              <a:t> (s) +  2 e</a:t>
            </a:r>
            <a:r>
              <a:rPr lang="en-GB" sz="1200" baseline="30000" dirty="0" smtClean="0">
                <a:sym typeface="Chemistry SansSerif" pitchFamily="2" charset="2"/>
              </a:rPr>
              <a:t>-</a:t>
            </a:r>
            <a:r>
              <a:rPr lang="en-GB" sz="1200" dirty="0" smtClean="0">
                <a:sym typeface="Chemistry SansSerif" pitchFamily="2" charset="2"/>
              </a:rPr>
              <a:t>  </a:t>
            </a:r>
            <a:r>
              <a:rPr lang="en-GB" sz="1200" dirty="0" smtClean="0">
                <a:latin typeface="+mn-lt"/>
                <a:sym typeface="Chemistry SansSerif" pitchFamily="2" charset="2"/>
              </a:rPr>
              <a:t>↔</a:t>
            </a:r>
            <a:r>
              <a:rPr lang="en-GB" sz="1200" dirty="0" smtClean="0">
                <a:sym typeface="Chemistry SansSerif" pitchFamily="2" charset="2"/>
              </a:rPr>
              <a:t>  </a:t>
            </a:r>
            <a:r>
              <a:rPr lang="en-GB" sz="1200" dirty="0" err="1" smtClean="0">
                <a:sym typeface="Chemistry SansSerif" pitchFamily="2" charset="2"/>
              </a:rPr>
              <a:t>Cd</a:t>
            </a:r>
            <a:r>
              <a:rPr lang="en-GB" sz="1200" dirty="0" smtClean="0">
                <a:sym typeface="Chemistry SansSerif" pitchFamily="2" charset="2"/>
              </a:rPr>
              <a:t>  (s) +  2 OH</a:t>
            </a:r>
            <a:r>
              <a:rPr lang="en-GB" sz="1200" baseline="30000" dirty="0" smtClean="0">
                <a:sym typeface="Chemistry SansSerif" pitchFamily="2" charset="2"/>
              </a:rPr>
              <a:t>- </a:t>
            </a:r>
            <a:r>
              <a:rPr lang="en-GB" sz="1200" dirty="0" smtClean="0">
                <a:sym typeface="Chemistry SansSerif" pitchFamily="2" charset="2"/>
              </a:rPr>
              <a:t>(</a:t>
            </a:r>
            <a:r>
              <a:rPr lang="en-GB" sz="1200" dirty="0" err="1" smtClean="0">
                <a:sym typeface="Chemistry SansSerif" pitchFamily="2" charset="2"/>
              </a:rPr>
              <a:t>aq</a:t>
            </a:r>
            <a:r>
              <a:rPr lang="en-GB" sz="1200" dirty="0" smtClean="0">
                <a:sym typeface="Chemistry SansSerif" pitchFamily="2" charset="2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ym typeface="Chemistry SansSerif" pitchFamily="2" charset="2"/>
            </a:endParaRPr>
          </a:p>
          <a:p>
            <a:r>
              <a:rPr lang="en-GB" b="1" baseline="0" dirty="0" smtClean="0"/>
              <a:t>Cathode reactions:</a:t>
            </a:r>
          </a:p>
          <a:p>
            <a:r>
              <a:rPr lang="en-GB" b="1" baseline="0" dirty="0" smtClean="0"/>
              <a:t>Discharging: </a:t>
            </a:r>
            <a:r>
              <a:rPr lang="en-GB" sz="1200" dirty="0" smtClean="0"/>
              <a:t>Ni(OH)</a:t>
            </a:r>
            <a:r>
              <a:rPr lang="en-GB" sz="1200" baseline="-25000" dirty="0" smtClean="0"/>
              <a:t>3</a:t>
            </a:r>
            <a:r>
              <a:rPr lang="en-GB" sz="1200" dirty="0" smtClean="0"/>
              <a:t> + 2 H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O + 2 e</a:t>
            </a:r>
            <a:r>
              <a:rPr lang="en-GB" sz="1200" baseline="30000" dirty="0" smtClean="0"/>
              <a:t>-</a:t>
            </a:r>
            <a:r>
              <a:rPr lang="en-GB" sz="1200" dirty="0" smtClean="0"/>
              <a:t>  </a:t>
            </a:r>
            <a:r>
              <a:rPr lang="en-GB" sz="1200" dirty="0" smtClean="0">
                <a:latin typeface="+mn-lt"/>
                <a:sym typeface="Chemistry SansSerif" pitchFamily="2" charset="2"/>
              </a:rPr>
              <a:t>↔</a:t>
            </a:r>
            <a:r>
              <a:rPr lang="en-GB" sz="1200" dirty="0" smtClean="0">
                <a:sym typeface="Chemistry SansSerif" pitchFamily="2" charset="2"/>
              </a:rPr>
              <a:t> Ni(OH)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dirty="0" smtClean="0">
                <a:sym typeface="Chemistry SansSerif" pitchFamily="2" charset="2"/>
              </a:rPr>
              <a:t> + 2 OH</a:t>
            </a:r>
            <a:r>
              <a:rPr lang="en-GB" sz="1200" baseline="30000" dirty="0" smtClean="0">
                <a:sym typeface="Chemistry SansSerif" pitchFamily="2" charset="2"/>
              </a:rPr>
              <a:t>-</a:t>
            </a:r>
            <a:endParaRPr lang="en-GB" b="1" baseline="0" dirty="0" smtClean="0"/>
          </a:p>
          <a:p>
            <a:endParaRPr lang="en-GB" b="1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2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Anode reaction: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ym typeface="Chemistry SansSerif" pitchFamily="2" charset="2"/>
              </a:rPr>
              <a:t>H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dirty="0" smtClean="0">
                <a:sym typeface="Chemistry SansSerif" pitchFamily="2" charset="2"/>
              </a:rPr>
              <a:t> (g) ↔ 2 H</a:t>
            </a:r>
            <a:r>
              <a:rPr lang="en-GB" sz="1200" baseline="30000" dirty="0" smtClean="0">
                <a:sym typeface="Chemistry SansSerif" pitchFamily="2" charset="2"/>
              </a:rPr>
              <a:t>+</a:t>
            </a:r>
            <a:r>
              <a:rPr lang="en-GB" sz="1200" dirty="0" smtClean="0">
                <a:sym typeface="Chemistry SansSerif" pitchFamily="2" charset="2"/>
              </a:rPr>
              <a:t> (</a:t>
            </a:r>
            <a:r>
              <a:rPr lang="en-GB" sz="1200" dirty="0" err="1" smtClean="0">
                <a:sym typeface="Chemistry SansSerif" pitchFamily="2" charset="2"/>
              </a:rPr>
              <a:t>aq</a:t>
            </a:r>
            <a:r>
              <a:rPr lang="en-GB" sz="1200" dirty="0" smtClean="0">
                <a:sym typeface="Chemistry SansSerif" pitchFamily="2" charset="2"/>
              </a:rPr>
              <a:t>) +  2 e</a:t>
            </a:r>
            <a:r>
              <a:rPr lang="en-GB" sz="1200" baseline="30000" dirty="0" smtClean="0">
                <a:sym typeface="Chemistry SansSerif" pitchFamily="2" charset="2"/>
              </a:rPr>
              <a:t>-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ym typeface="Chemistry SansSerif" pitchFamily="2" charset="2"/>
              </a:rPr>
              <a:t>Oxidation of hydrogen is catalysed by the layer of Pt.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ym typeface="Chemistry SansSerif" pitchFamily="2" charset="2"/>
              </a:rPr>
              <a:t>The e- released by this reaction flow through the external circuit.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ym typeface="Chemistry SansSerif" pitchFamily="2" charset="2"/>
              </a:rPr>
              <a:t>The H+ ions pass through the proton exchange membrane to the cathode</a:t>
            </a:r>
            <a:endParaRPr lang="en-GB" sz="1200" dirty="0" smtClean="0">
              <a:sym typeface="Chemistry SansSerif" pitchFamily="2" charset="2"/>
            </a:endParaRP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ym typeface="Chemistry SansSerif" pitchFamily="2" charset="2"/>
              </a:rPr>
              <a:t>Cathode reaction: 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ym typeface="Chemistry SansSerif" pitchFamily="2" charset="2"/>
              </a:rPr>
              <a:t>Oxygen is reduced to water vapour.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ym typeface="Chemistry SansSerif" pitchFamily="2" charset="2"/>
              </a:rPr>
              <a:t>It reacts with the H+</a:t>
            </a:r>
            <a:r>
              <a:rPr lang="en-GB" sz="1200" baseline="0" dirty="0" smtClean="0">
                <a:sym typeface="Chemistry SansSerif" pitchFamily="2" charset="2"/>
              </a:rPr>
              <a:t> ions that pass through the proton exchange membrane to the cathode.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smtClean="0">
                <a:sym typeface="Chemistry SansSerif" pitchFamily="2" charset="2"/>
              </a:rPr>
              <a:t>Overall: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ym typeface="Chemistry SansSerif" pitchFamily="2" charset="2"/>
              </a:rPr>
              <a:t>2H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baseline="0" dirty="0" smtClean="0">
                <a:sym typeface="Chemistry SansSerif" pitchFamily="2" charset="2"/>
              </a:rPr>
              <a:t>(g) + O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baseline="0" dirty="0" smtClean="0">
                <a:sym typeface="Chemistry SansSerif" pitchFamily="2" charset="2"/>
              </a:rPr>
              <a:t>(g) </a:t>
            </a:r>
            <a:r>
              <a:rPr lang="en-GB" sz="1200" baseline="0" dirty="0" smtClean="0">
                <a:latin typeface="Calibri"/>
                <a:sym typeface="Chemistry SansSerif" pitchFamily="2" charset="2"/>
              </a:rPr>
              <a:t>→</a:t>
            </a:r>
            <a:r>
              <a:rPr lang="en-GB" sz="1200" baseline="0" dirty="0" smtClean="0">
                <a:sym typeface="Chemistry SansSerif" pitchFamily="2" charset="2"/>
              </a:rPr>
              <a:t> 2H</a:t>
            </a:r>
            <a:r>
              <a:rPr lang="en-GB" sz="1200" baseline="-25000" dirty="0" smtClean="0">
                <a:sym typeface="Chemistry SansSerif" pitchFamily="2" charset="2"/>
              </a:rPr>
              <a:t>2</a:t>
            </a:r>
            <a:r>
              <a:rPr lang="en-GB" sz="1200" baseline="0" dirty="0" smtClean="0">
                <a:sym typeface="Chemistry SansSerif" pitchFamily="2" charset="2"/>
              </a:rPr>
              <a:t>O(g)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sym typeface="Chemistry SansSerif" pitchFamily="2" charset="2"/>
              </a:rPr>
              <a:t>Efficiency of a fuel cell is typically about 40% depending on the sign and the fuel used.</a:t>
            </a:r>
          </a:p>
          <a:p>
            <a:pPr marL="1071563" marR="0" indent="-107156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ym typeface="Chemistry SansSerif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5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diagram on board and</a:t>
            </a:r>
            <a:r>
              <a:rPr lang="en-GB" baseline="0" dirty="0" smtClean="0"/>
              <a:t> annotate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D69414-2387-4E86-8CA4-F9C31941F70C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41BB19-5128-4FD7-92D9-41F625C24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batteryvault.co.uk/ekmps/shops/horsy24/images/uniross-smart-charger-with-4-x-2700mah-aa-rechargeable-batteries-643-p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2204864"/>
            <a:ext cx="4716016" cy="860425"/>
          </a:xfrm>
        </p:spPr>
        <p:txBody>
          <a:bodyPr/>
          <a:lstStyle/>
          <a:p>
            <a:pPr algn="ctr"/>
            <a:r>
              <a:rPr lang="en-US" sz="4800" dirty="0" smtClean="0"/>
              <a:t>Storage cells and fuel cells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221088"/>
            <a:ext cx="5760640" cy="162880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2400" b="1" dirty="0" smtClean="0"/>
              <a:t>Do now:</a:t>
            </a:r>
          </a:p>
          <a:p>
            <a:pPr>
              <a:defRPr/>
            </a:pPr>
            <a:r>
              <a:rPr lang="en-GB" sz="2400" dirty="0" smtClean="0"/>
              <a:t>What is a battery? </a:t>
            </a:r>
          </a:p>
          <a:p>
            <a:pPr>
              <a:defRPr/>
            </a:pPr>
            <a:r>
              <a:rPr lang="en-GB" sz="2400" dirty="0" smtClean="0"/>
              <a:t>Name as many types and uses of batteries as you can.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642350" cy="6857999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FontTx/>
              <a:buNone/>
            </a:pPr>
            <a:endParaRPr lang="en-GB" sz="2400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r>
              <a:rPr lang="en-GB" sz="2400" b="1" u="sng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Pros &amp; cons of fuel cells </a:t>
            </a:r>
            <a:endParaRPr lang="en-GB" sz="2400" b="1" u="sng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endParaRPr lang="en-GB" sz="2400" b="1" u="sng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>
              <a:spcBef>
                <a:spcPts val="0"/>
              </a:spcBef>
              <a:buNone/>
            </a:pPr>
            <a:r>
              <a:rPr lang="en-GB" dirty="0" smtClean="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+	More efficient than internal combustion engine</a:t>
            </a:r>
          </a:p>
          <a:p>
            <a:pPr marL="536575" indent="-536575">
              <a:spcBef>
                <a:spcPts val="0"/>
              </a:spcBef>
              <a:buNone/>
            </a:pPr>
            <a:endParaRPr lang="en-GB" dirty="0" smtClean="0">
              <a:solidFill>
                <a:srgbClr val="00B05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>
              <a:spcBef>
                <a:spcPts val="0"/>
              </a:spcBef>
              <a:buFontTx/>
              <a:buNone/>
            </a:pPr>
            <a:r>
              <a:rPr lang="en-GB" sz="2400" dirty="0" smtClean="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+	water is only product (no toxic chemicals, no CO</a:t>
            </a:r>
            <a:r>
              <a:rPr lang="en-GB" sz="2400" baseline="-25000" dirty="0" smtClean="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GB" sz="2400" dirty="0" smtClean="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 emissions from the cell itself)</a:t>
            </a:r>
          </a:p>
          <a:p>
            <a:pPr marL="536575" indent="-536575">
              <a:spcBef>
                <a:spcPts val="0"/>
              </a:spcBef>
              <a:buFontTx/>
              <a:buNone/>
            </a:pPr>
            <a:endParaRPr lang="en-GB" sz="2400" dirty="0" smtClean="0">
              <a:solidFill>
                <a:srgbClr val="00B05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>
              <a:spcBef>
                <a:spcPts val="0"/>
              </a:spcBef>
              <a:buFontTx/>
              <a:buNone/>
            </a:pPr>
            <a:r>
              <a:rPr lang="en-GB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–	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Need energy to produce O</a:t>
            </a:r>
            <a:r>
              <a:rPr lang="en-GB" baseline="-250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and H</a:t>
            </a:r>
            <a:r>
              <a:rPr lang="en-GB" baseline="-250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– electrolysis of H</a:t>
            </a:r>
            <a:r>
              <a:rPr lang="en-GB" baseline="-250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O (re-use the waste product of the fuel cell – requires electricity – burning fossil fuels – NOT carbon neutral)</a:t>
            </a:r>
          </a:p>
          <a:p>
            <a:pPr marL="536575" indent="-536575">
              <a:spcBef>
                <a:spcPts val="0"/>
              </a:spcBef>
              <a:buFontTx/>
              <a:buNone/>
            </a:pPr>
            <a:endParaRPr lang="en-GB" dirty="0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marL="536575" indent="-536575">
              <a:spcBef>
                <a:spcPts val="0"/>
              </a:spcBef>
              <a:buFontTx/>
              <a:buNone/>
            </a:pPr>
            <a:r>
              <a:rPr lang="en-GB" sz="24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–	most H</a:t>
            </a:r>
            <a:r>
              <a:rPr lang="en-GB" sz="2400" baseline="-250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is made using fossil fuels, fuels cells expensive, hydrogen is highly flammable – difficult to store and handle safely</a:t>
            </a:r>
          </a:p>
          <a:p>
            <a:pPr marL="536575" indent="-536575" eaLnBrk="1" hangingPunct="1">
              <a:spcBef>
                <a:spcPts val="0"/>
              </a:spcBef>
              <a:buFontTx/>
              <a:buNone/>
            </a:pPr>
            <a:endParaRPr lang="en-GB" sz="2400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3058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Battery</a:t>
            </a:r>
            <a:r>
              <a:rPr lang="en-GB" dirty="0" smtClean="0"/>
              <a:t> is 2 or more cells connected in series.</a:t>
            </a:r>
          </a:p>
          <a:p>
            <a:pPr>
              <a:buNone/>
            </a:pPr>
            <a:r>
              <a:rPr lang="en-GB" b="1" dirty="0" smtClean="0"/>
              <a:t>Batteries</a:t>
            </a:r>
            <a:r>
              <a:rPr lang="en-GB" dirty="0" smtClean="0"/>
              <a:t> are types of electrochemical cells that provide the electricity that we use to power items (mobile phones, watches etc)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3 main types of commercial electrochemical cells:</a:t>
            </a:r>
          </a:p>
          <a:p>
            <a:pPr>
              <a:buNone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b="1" dirty="0" smtClean="0"/>
              <a:t>Primary cells: </a:t>
            </a:r>
            <a:r>
              <a:rPr lang="en-GB" dirty="0" smtClean="0"/>
              <a:t>non-rechargeable and thrown away after they run down. 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b="1" dirty="0" smtClean="0"/>
              <a:t>Secondary cells: </a:t>
            </a:r>
            <a:r>
              <a:rPr lang="en-GB" dirty="0" smtClean="0"/>
              <a:t>can be recharged after they run down.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b="1" dirty="0" smtClean="0"/>
              <a:t>Fuel cells: </a:t>
            </a:r>
            <a:r>
              <a:rPr lang="en-GB" dirty="0" smtClean="0"/>
              <a:t>produces electricity from gaseous or liquid fuels.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Commercial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229600" cy="633413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GB" sz="3200" dirty="0" smtClean="0"/>
              <a:t>2. Storage Cells – Secondary Cells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305800" cy="518457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2800" dirty="0" smtClean="0"/>
              <a:t>In non-rechargeable (primary) cells, the chemicals are used up so the voltage drops.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2800" dirty="0" smtClean="0"/>
              <a:t>In rechargeable (secondary) cells the reactions are reversible – they are reversed by applying an external current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2800" dirty="0" smtClean="0"/>
              <a:t>The current passes through in the opposite direction to the flow of current generated by the cell.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sz="2800" dirty="0" smtClean="0"/>
              <a:t>It is important that the products from the forward reaction stick to the electrodes and are not dispersed into the electrolyte.</a:t>
            </a:r>
          </a:p>
          <a:p>
            <a:pPr eaLnBrk="1" hangingPunct="1">
              <a:spcBef>
                <a:spcPct val="50000"/>
              </a:spcBef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3850" y="4581525"/>
            <a:ext cx="667554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71563" indent="-1071563">
              <a:spcBef>
                <a:spcPct val="50000"/>
              </a:spcBef>
            </a:pPr>
            <a:r>
              <a:rPr lang="en-GB" sz="2000" dirty="0">
                <a:sym typeface="Chemistry SansSerif" pitchFamily="2" charset="2"/>
              </a:rPr>
              <a:t>-0.88 V	Cd(OH)</a:t>
            </a:r>
            <a:r>
              <a:rPr lang="en-GB" sz="2000" baseline="-25000" dirty="0">
                <a:sym typeface="Chemistry SansSerif" pitchFamily="2" charset="2"/>
              </a:rPr>
              <a:t>2</a:t>
            </a:r>
            <a:r>
              <a:rPr lang="en-GB" sz="2000" baseline="30000" dirty="0">
                <a:sym typeface="Chemistry SansSerif" pitchFamily="2" charset="2"/>
              </a:rPr>
              <a:t> </a:t>
            </a:r>
            <a:r>
              <a:rPr lang="en-GB" sz="2000" dirty="0">
                <a:sym typeface="Chemistry SansSerif" pitchFamily="2" charset="2"/>
              </a:rPr>
              <a:t> (s) +  2 e</a:t>
            </a:r>
            <a:r>
              <a:rPr lang="en-GB" sz="2000" baseline="30000" dirty="0">
                <a:sym typeface="Chemistry SansSerif" pitchFamily="2" charset="2"/>
              </a:rPr>
              <a:t>-</a:t>
            </a:r>
            <a:r>
              <a:rPr lang="en-GB" sz="2000" dirty="0">
                <a:sym typeface="Chemistry SansSerif" pitchFamily="2" charset="2"/>
              </a:rPr>
              <a:t>  ↔  Cd  (s) +  2 OH</a:t>
            </a:r>
            <a:r>
              <a:rPr lang="en-GB" sz="2000" baseline="30000" dirty="0">
                <a:sym typeface="Chemistry SansSerif" pitchFamily="2" charset="2"/>
              </a:rPr>
              <a:t>- </a:t>
            </a:r>
            <a:r>
              <a:rPr lang="en-GB" sz="2000" dirty="0">
                <a:sym typeface="Chemistry SansSerif" pitchFamily="2" charset="2"/>
              </a:rPr>
              <a:t>(</a:t>
            </a:r>
            <a:r>
              <a:rPr lang="en-GB" sz="2000" dirty="0" err="1">
                <a:sym typeface="Chemistry SansSerif" pitchFamily="2" charset="2"/>
              </a:rPr>
              <a:t>aq</a:t>
            </a:r>
            <a:r>
              <a:rPr lang="en-GB" sz="2000" dirty="0">
                <a:sym typeface="Chemistry SansSerif" pitchFamily="2" charset="2"/>
              </a:rPr>
              <a:t>)</a:t>
            </a:r>
          </a:p>
          <a:p>
            <a:pPr marL="1071563" indent="-1071563">
              <a:spcBef>
                <a:spcPct val="50000"/>
              </a:spcBef>
            </a:pPr>
            <a:r>
              <a:rPr lang="en-GB" sz="2000" dirty="0" smtClean="0"/>
              <a:t>+</a:t>
            </a:r>
            <a:r>
              <a:rPr lang="en-GB" sz="2000" dirty="0"/>
              <a:t>0.52 V 	</a:t>
            </a:r>
            <a:r>
              <a:rPr lang="en-GB" sz="2000" dirty="0" err="1" smtClean="0"/>
              <a:t>NiO</a:t>
            </a:r>
            <a:r>
              <a:rPr lang="en-GB" sz="2000" dirty="0" smtClean="0"/>
              <a:t>(OH) </a:t>
            </a:r>
            <a:r>
              <a:rPr lang="en-GB" sz="2000" dirty="0">
                <a:sym typeface="Chemistry SansSerif" pitchFamily="2" charset="2"/>
              </a:rPr>
              <a:t>(s)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</a:t>
            </a:r>
            <a:r>
              <a:rPr lang="en-GB" sz="2000" dirty="0" smtClean="0">
                <a:sym typeface="Chemistry SansSerif" pitchFamily="2" charset="2"/>
              </a:rPr>
              <a:t>(l) </a:t>
            </a:r>
            <a:r>
              <a:rPr lang="en-GB" sz="2000" dirty="0" smtClean="0"/>
              <a:t>+  </a:t>
            </a:r>
            <a:r>
              <a:rPr lang="en-GB" sz="2000" dirty="0"/>
              <a:t>e</a:t>
            </a:r>
            <a:r>
              <a:rPr lang="en-GB" sz="2000" baseline="30000" dirty="0"/>
              <a:t>-</a:t>
            </a:r>
            <a:r>
              <a:rPr lang="en-GB" sz="2000" dirty="0"/>
              <a:t>  </a:t>
            </a:r>
            <a:r>
              <a:rPr lang="en-GB" sz="2000" dirty="0" smtClean="0">
                <a:latin typeface="Calibri"/>
                <a:sym typeface="Chemistry SansSerif" pitchFamily="2" charset="2"/>
              </a:rPr>
              <a:t>↔</a:t>
            </a:r>
            <a:r>
              <a:rPr lang="en-GB" sz="2000" dirty="0" smtClean="0">
                <a:sym typeface="Chemistry SansSerif" pitchFamily="2" charset="2"/>
              </a:rPr>
              <a:t> Ni(OH)</a:t>
            </a:r>
            <a:r>
              <a:rPr lang="en-GB" sz="2000" baseline="-25000" dirty="0" smtClean="0">
                <a:sym typeface="Chemistry SansSerif" pitchFamily="2" charset="2"/>
              </a:rPr>
              <a:t>2 </a:t>
            </a:r>
            <a:r>
              <a:rPr lang="en-GB" sz="2000" dirty="0">
                <a:sym typeface="Chemistry SansSerif" pitchFamily="2" charset="2"/>
              </a:rPr>
              <a:t>(s) + </a:t>
            </a:r>
            <a:r>
              <a:rPr lang="en-GB" sz="2000" dirty="0" smtClean="0">
                <a:sym typeface="Chemistry SansSerif" pitchFamily="2" charset="2"/>
              </a:rPr>
              <a:t> OH</a:t>
            </a:r>
            <a:r>
              <a:rPr lang="en-GB" sz="2000" baseline="30000" dirty="0" smtClean="0">
                <a:sym typeface="Chemistry SansSerif" pitchFamily="2" charset="2"/>
              </a:rPr>
              <a:t>- </a:t>
            </a:r>
            <a:r>
              <a:rPr lang="en-GB" sz="2000" dirty="0" smtClean="0">
                <a:sym typeface="Chemistry SansSerif" pitchFamily="2" charset="2"/>
              </a:rPr>
              <a:t>(</a:t>
            </a:r>
            <a:r>
              <a:rPr lang="en-GB" sz="2000" dirty="0" err="1" smtClean="0">
                <a:sym typeface="Chemistry SansSerif" pitchFamily="2" charset="2"/>
              </a:rPr>
              <a:t>aq</a:t>
            </a:r>
            <a:r>
              <a:rPr lang="en-GB" sz="2000" dirty="0" smtClean="0">
                <a:sym typeface="Chemistry SansSerif" pitchFamily="2" charset="2"/>
              </a:rPr>
              <a:t>) </a:t>
            </a:r>
            <a:endParaRPr lang="en-GB" sz="2000" dirty="0">
              <a:sym typeface="Chemistry SansSerif" pitchFamily="2" charset="2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67544" y="5587576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435100" indent="-1435100"/>
            <a:r>
              <a:rPr lang="en-GB" sz="2000" b="1" i="1" dirty="0">
                <a:solidFill>
                  <a:schemeClr val="accent2"/>
                </a:solidFill>
              </a:rPr>
              <a:t>Determine:	</a:t>
            </a:r>
            <a:r>
              <a:rPr lang="en-GB" sz="2000" b="1" i="1" dirty="0" smtClean="0">
                <a:solidFill>
                  <a:schemeClr val="accent2"/>
                </a:solidFill>
              </a:rPr>
              <a:t>the cell </a:t>
            </a:r>
            <a:r>
              <a:rPr lang="en-GB" sz="2000" b="1" i="1" dirty="0" err="1" smtClean="0">
                <a:solidFill>
                  <a:schemeClr val="accent2"/>
                </a:solidFill>
              </a:rPr>
              <a:t>emf</a:t>
            </a:r>
            <a:endParaRPr lang="en-GB" sz="2000" b="1" i="1" dirty="0">
              <a:solidFill>
                <a:schemeClr val="accent2"/>
              </a:solidFill>
            </a:endParaRPr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3" cstate="print"/>
          <a:srcRect l="16780" t="22440" r="44824" b="31293"/>
          <a:stretch>
            <a:fillRect/>
          </a:stretch>
        </p:blipFill>
        <p:spPr bwMode="auto">
          <a:xfrm>
            <a:off x="5003800" y="1125538"/>
            <a:ext cx="37449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13" descr="http://www.batteryvault.co.uk/ekmps/shops/horsy24/images/uniross-smart-charger-with-4-x-2700mah-aa-rechargeable-batteries-643-p.jpg"/>
          <p:cNvPicPr>
            <a:picLocks noChangeAspect="1" noChangeArrowheads="1"/>
          </p:cNvPicPr>
          <p:nvPr/>
        </p:nvPicPr>
        <p:blipFill>
          <a:blip r:embed="rId4" r:link="rId5" cstate="print"/>
          <a:srcRect l="8247" r="6702"/>
          <a:stretch>
            <a:fillRect/>
          </a:stretch>
        </p:blipFill>
        <p:spPr bwMode="auto">
          <a:xfrm>
            <a:off x="1472456" y="1484784"/>
            <a:ext cx="2532856" cy="29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229600" cy="633413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GB" sz="3200" dirty="0" smtClean="0"/>
              <a:t>2. Rechargeable (secondary) cells</a:t>
            </a:r>
            <a:br>
              <a:rPr lang="en-GB" sz="3200" dirty="0" smtClean="0"/>
            </a:br>
            <a:r>
              <a:rPr lang="en-GB" sz="3200" dirty="0" smtClean="0"/>
              <a:t>Nickel/Cadmium (</a:t>
            </a:r>
            <a:r>
              <a:rPr lang="en-GB" sz="3200" dirty="0" err="1" smtClean="0"/>
              <a:t>Nicads</a:t>
            </a:r>
            <a:r>
              <a:rPr lang="en-GB" sz="3200" dirty="0" smtClean="0"/>
              <a:t>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716016" y="5787631"/>
            <a:ext cx="3888432" cy="665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the major disadvantage of this storage cell?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>
            <a:normAutofit/>
          </a:bodyPr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3600" b="1" dirty="0" smtClean="0">
                <a:latin typeface="+mj-lt"/>
              </a:rPr>
              <a:t>3. Fuel Cells</a:t>
            </a:r>
            <a:endParaRPr lang="en-GB" sz="3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9750" y="4797425"/>
            <a:ext cx="49888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71563" indent="-1071563">
              <a:spcBef>
                <a:spcPct val="50000"/>
              </a:spcBef>
            </a:pPr>
            <a:r>
              <a:rPr lang="en-GB" sz="2000" dirty="0"/>
              <a:t>+0.40 V 	O</a:t>
            </a:r>
            <a:r>
              <a:rPr lang="en-GB" sz="2000" baseline="-25000" dirty="0"/>
              <a:t>2</a:t>
            </a:r>
            <a:r>
              <a:rPr lang="en-GB" sz="2000" dirty="0"/>
              <a:t> </a:t>
            </a:r>
            <a:r>
              <a:rPr lang="en-GB" sz="2000" dirty="0" smtClean="0"/>
              <a:t>(g) + 4H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(</a:t>
            </a:r>
            <a:r>
              <a:rPr lang="en-GB" sz="2000" dirty="0" err="1" smtClean="0"/>
              <a:t>aq</a:t>
            </a:r>
            <a:r>
              <a:rPr lang="en-GB" sz="2000" dirty="0" smtClean="0"/>
              <a:t>) + </a:t>
            </a:r>
            <a:r>
              <a:rPr lang="en-GB" sz="2000" dirty="0"/>
              <a:t>4 e</a:t>
            </a:r>
            <a:r>
              <a:rPr lang="en-GB" sz="2000" baseline="30000" dirty="0"/>
              <a:t>-</a:t>
            </a:r>
            <a:r>
              <a:rPr lang="en-GB" sz="2000" dirty="0"/>
              <a:t>  </a:t>
            </a:r>
            <a:r>
              <a:rPr lang="en-GB" sz="2000" dirty="0" smtClean="0">
                <a:latin typeface="Calibri"/>
                <a:sym typeface="Chemistry SansSerif" pitchFamily="2" charset="2"/>
              </a:rPr>
              <a:t>↔</a:t>
            </a:r>
            <a:r>
              <a:rPr lang="en-GB" sz="2000" dirty="0" smtClean="0">
                <a:sym typeface="Chemistry SansSerif" pitchFamily="2" charset="2"/>
              </a:rPr>
              <a:t>  2H</a:t>
            </a:r>
            <a:r>
              <a:rPr lang="en-GB" sz="2000" baseline="-25000" dirty="0" smtClean="0">
                <a:sym typeface="Chemistry SansSerif" pitchFamily="2" charset="2"/>
              </a:rPr>
              <a:t>2</a:t>
            </a:r>
            <a:r>
              <a:rPr lang="en-GB" sz="2000" dirty="0" smtClean="0">
                <a:sym typeface="Chemistry SansSerif" pitchFamily="2" charset="2"/>
              </a:rPr>
              <a:t>O (l)</a:t>
            </a:r>
            <a:endParaRPr lang="en-GB" sz="2000" dirty="0">
              <a:sym typeface="Chemistry SansSerif" pitchFamily="2" charset="2"/>
            </a:endParaRPr>
          </a:p>
          <a:p>
            <a:pPr marL="1071563" indent="-1071563">
              <a:spcBef>
                <a:spcPct val="50000"/>
              </a:spcBef>
            </a:pPr>
            <a:r>
              <a:rPr lang="en-GB" sz="2000" dirty="0">
                <a:sym typeface="Chemistry SansSerif" pitchFamily="2" charset="2"/>
              </a:rPr>
              <a:t>-0.83 V	2 </a:t>
            </a:r>
            <a:r>
              <a:rPr lang="en-GB" sz="2000" dirty="0" smtClean="0">
                <a:sym typeface="Chemistry SansSerif" pitchFamily="2" charset="2"/>
              </a:rPr>
              <a:t>H</a:t>
            </a:r>
            <a:r>
              <a:rPr lang="en-GB" sz="2000" baseline="30000" dirty="0" smtClean="0">
                <a:sym typeface="Chemistry SansSerif" pitchFamily="2" charset="2"/>
              </a:rPr>
              <a:t>+</a:t>
            </a:r>
            <a:r>
              <a:rPr lang="en-GB" sz="2000" dirty="0" smtClean="0">
                <a:sym typeface="Chemistry SansSerif" pitchFamily="2" charset="2"/>
              </a:rPr>
              <a:t> (</a:t>
            </a:r>
            <a:r>
              <a:rPr lang="en-GB" sz="2000" dirty="0" err="1" smtClean="0">
                <a:sym typeface="Chemistry SansSerif" pitchFamily="2" charset="2"/>
              </a:rPr>
              <a:t>aq</a:t>
            </a:r>
            <a:r>
              <a:rPr lang="en-GB" sz="2000" dirty="0" smtClean="0">
                <a:sym typeface="Chemistry SansSerif" pitchFamily="2" charset="2"/>
              </a:rPr>
              <a:t>) +  </a:t>
            </a:r>
            <a:r>
              <a:rPr lang="en-GB" sz="2000" dirty="0">
                <a:sym typeface="Chemistry SansSerif" pitchFamily="2" charset="2"/>
              </a:rPr>
              <a:t>2 e</a:t>
            </a:r>
            <a:r>
              <a:rPr lang="en-GB" sz="2000" baseline="30000" dirty="0">
                <a:sym typeface="Chemistry SansSerif" pitchFamily="2" charset="2"/>
              </a:rPr>
              <a:t>-</a:t>
            </a:r>
            <a:r>
              <a:rPr lang="en-GB" sz="2000" dirty="0">
                <a:sym typeface="Chemistry SansSerif" pitchFamily="2" charset="2"/>
              </a:rPr>
              <a:t> </a:t>
            </a:r>
            <a:r>
              <a:rPr lang="en-GB" sz="2000" dirty="0" smtClean="0">
                <a:sym typeface="Chemistry SansSerif" pitchFamily="2" charset="2"/>
              </a:rPr>
              <a:t>↔  </a:t>
            </a:r>
            <a:r>
              <a:rPr lang="en-GB" sz="2000" dirty="0">
                <a:sym typeface="Chemistry SansSerif" pitchFamily="2" charset="2"/>
              </a:rPr>
              <a:t>H</a:t>
            </a:r>
            <a:r>
              <a:rPr lang="en-GB" sz="2000" baseline="-25000" dirty="0">
                <a:sym typeface="Chemistry SansSerif" pitchFamily="2" charset="2"/>
              </a:rPr>
              <a:t>2</a:t>
            </a:r>
            <a:r>
              <a:rPr lang="en-GB" sz="2000" dirty="0">
                <a:sym typeface="Chemistry SansSerif" pitchFamily="2" charset="2"/>
              </a:rPr>
              <a:t> </a:t>
            </a:r>
            <a:r>
              <a:rPr lang="en-GB" sz="2000" dirty="0" smtClean="0">
                <a:sym typeface="Chemistry SansSerif" pitchFamily="2" charset="2"/>
              </a:rPr>
              <a:t>(g)</a:t>
            </a:r>
            <a:endParaRPr lang="en-GB" sz="2000" dirty="0">
              <a:sym typeface="Chemistry SansSerif" pitchFamily="2" charset="2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288" y="5805488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435100" indent="-1435100"/>
            <a:r>
              <a:rPr lang="en-GB" sz="2000" b="1" i="1">
                <a:solidFill>
                  <a:schemeClr val="accent2"/>
                </a:solidFill>
              </a:rPr>
              <a:t>Determine:	a) cell emf        b) overall reaction</a:t>
            </a:r>
          </a:p>
          <a:p>
            <a:pPr marL="1435100" indent="-1435100"/>
            <a:r>
              <a:rPr lang="en-GB" sz="2000" b="1" i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3" cstate="print"/>
          <a:srcRect l="16780" t="21463" r="44824" b="15538"/>
          <a:stretch>
            <a:fillRect/>
          </a:stretch>
        </p:blipFill>
        <p:spPr bwMode="auto">
          <a:xfrm>
            <a:off x="539750" y="908050"/>
            <a:ext cx="28670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9" descr="28b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981075"/>
            <a:ext cx="53292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732240" y="4797425"/>
            <a:ext cx="18717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Acidic Fuel Cell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9" descr="File:Solid oxide fuel cell protoni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40372"/>
            <a:ext cx="5184576" cy="581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639763"/>
          </a:xfrm>
        </p:spPr>
        <p:txBody>
          <a:bodyPr/>
          <a:lstStyle/>
          <a:p>
            <a:r>
              <a:rPr lang="en-GB" dirty="0" smtClean="0"/>
              <a:t>3. Fuel Cells</a:t>
            </a:r>
            <a:br>
              <a:rPr lang="en-GB" dirty="0" smtClean="0"/>
            </a:br>
            <a:r>
              <a:rPr lang="en-GB" dirty="0" smtClean="0"/>
              <a:t>The hydrogen-oxygen fuel cell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9E953-81CF-4D54-AF8A-6DFE8526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41" y="2679340"/>
            <a:ext cx="7886700" cy="994172"/>
          </a:xfrm>
        </p:spPr>
        <p:txBody>
          <a:bodyPr/>
          <a:lstStyle/>
          <a:p>
            <a:r>
              <a:rPr lang="en-GB" dirty="0"/>
              <a:t>https://www.youtube.com/watch?v=imV_ufIzxPY</a:t>
            </a:r>
          </a:p>
        </p:txBody>
      </p:sp>
    </p:spTree>
    <p:extLst>
      <p:ext uri="{BB962C8B-B14F-4D97-AF65-F5344CB8AC3E}">
        <p14:creationId xmlns:p14="http://schemas.microsoft.com/office/powerpoint/2010/main" val="379789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Chemicals stored separately outside the cell and fed in when electricity is required</a:t>
            </a:r>
          </a:p>
          <a:p>
            <a:pPr>
              <a:buNone/>
            </a:pPr>
            <a:r>
              <a:rPr lang="en-GB" dirty="0" smtClean="0"/>
              <a:t>Alkaline hydrogen-oxygen fuel cell – powers electrical vehicles</a:t>
            </a:r>
          </a:p>
          <a:p>
            <a:pPr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  <a:r>
              <a:rPr lang="en-GB" dirty="0" smtClean="0"/>
              <a:t> gas fed into 2 separate Pt containing electrodes</a:t>
            </a:r>
          </a:p>
          <a:p>
            <a:pPr>
              <a:buNone/>
            </a:pPr>
            <a:r>
              <a:rPr lang="en-GB" dirty="0" smtClean="0"/>
              <a:t>Electrodes separated by anion-exchange membrane that allows OH</a:t>
            </a:r>
            <a:r>
              <a:rPr lang="en-GB" baseline="30000" dirty="0" smtClean="0"/>
              <a:t>-</a:t>
            </a:r>
            <a:r>
              <a:rPr lang="en-GB" dirty="0" smtClean="0"/>
              <a:t> and H</a:t>
            </a:r>
            <a:r>
              <a:rPr lang="en-GB" baseline="-25000" dirty="0" smtClean="0"/>
              <a:t>2</a:t>
            </a:r>
            <a:r>
              <a:rPr lang="en-GB" dirty="0" smtClean="0"/>
              <a:t>O to pass through</a:t>
            </a:r>
          </a:p>
          <a:p>
            <a:pPr>
              <a:buNone/>
            </a:pPr>
            <a:r>
              <a:rPr lang="en-GB" dirty="0" smtClean="0"/>
              <a:t>Does NOT allow H</a:t>
            </a:r>
            <a:r>
              <a:rPr lang="en-GB" baseline="-25000" dirty="0" smtClean="0"/>
              <a:t>2</a:t>
            </a:r>
            <a:r>
              <a:rPr lang="en-GB" dirty="0" smtClean="0"/>
              <a:t> and O</a:t>
            </a:r>
            <a:r>
              <a:rPr lang="en-GB" baseline="-25000" dirty="0" smtClean="0"/>
              <a:t>2</a:t>
            </a:r>
            <a:r>
              <a:rPr lang="en-GB" dirty="0" smtClean="0"/>
              <a:t> gas to pass through</a:t>
            </a:r>
          </a:p>
          <a:p>
            <a:pPr>
              <a:buNone/>
            </a:pPr>
            <a:r>
              <a:rPr lang="en-GB" dirty="0" smtClean="0"/>
              <a:t>Electrolyte = aqueous KOH solution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Equations:</a:t>
            </a:r>
          </a:p>
          <a:p>
            <a:pPr>
              <a:buNone/>
            </a:pPr>
            <a:r>
              <a:rPr lang="en-GB" dirty="0" smtClean="0"/>
              <a:t>Positive electrode: ½ O</a:t>
            </a:r>
            <a:r>
              <a:rPr lang="en-GB" baseline="-25000" dirty="0" smtClean="0"/>
              <a:t>2</a:t>
            </a:r>
            <a:r>
              <a:rPr lang="en-GB" dirty="0" smtClean="0"/>
              <a:t> (g) + 2H</a:t>
            </a:r>
            <a:r>
              <a:rPr lang="en-GB" baseline="30000" dirty="0" smtClean="0"/>
              <a:t>+</a:t>
            </a:r>
            <a:r>
              <a:rPr lang="en-GB" dirty="0" smtClean="0"/>
              <a:t> (</a:t>
            </a:r>
            <a:r>
              <a:rPr lang="en-GB" dirty="0" err="1" smtClean="0"/>
              <a:t>aq</a:t>
            </a:r>
            <a:r>
              <a:rPr lang="en-GB" dirty="0" smtClean="0"/>
              <a:t>) + 2e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 (l)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Negative electrode: H</a:t>
            </a:r>
            <a:r>
              <a:rPr lang="en-GB" baseline="-25000" dirty="0" smtClean="0"/>
              <a:t>2</a:t>
            </a:r>
            <a:r>
              <a:rPr lang="en-GB" dirty="0" smtClean="0"/>
              <a:t> (g) + 2OH</a:t>
            </a:r>
            <a:r>
              <a:rPr lang="en-GB" baseline="30000" dirty="0" smtClean="0"/>
              <a:t>-</a:t>
            </a:r>
            <a:r>
              <a:rPr lang="en-GB" baseline="-25000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</a:t>
            </a:r>
            <a:r>
              <a:rPr lang="en-GB" dirty="0" smtClean="0">
                <a:sym typeface="Wingdings" panose="05000000000000000000" pitchFamily="2" charset="2"/>
              </a:rPr>
              <a:t> 2H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 (l) + 2e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Overall: H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(g) + ½ O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(g) → H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O(l)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639763"/>
          </a:xfrm>
        </p:spPr>
        <p:txBody>
          <a:bodyPr/>
          <a:lstStyle/>
          <a:p>
            <a:r>
              <a:rPr lang="en-GB" dirty="0" smtClean="0"/>
              <a:t>3. Fuel Cells</a:t>
            </a:r>
            <a:br>
              <a:rPr lang="en-GB" dirty="0" smtClean="0"/>
            </a:br>
            <a:r>
              <a:rPr lang="en-GB" dirty="0" smtClean="0"/>
              <a:t>The hydrogen-oxygen fuel cell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624" y="1268760"/>
            <a:ext cx="6912768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What do you think the advantages and disadvantages of fuel cells are?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80218834"/>
      </p:ext>
    </p:extLst>
  </p:cSld>
  <p:clrMapOvr>
    <a:masterClrMapping/>
  </p:clrMapOvr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8000</TotalTime>
  <Words>574</Words>
  <Application>Microsoft Office PowerPoint</Application>
  <PresentationFormat>On-screen Show (4:3)</PresentationFormat>
  <Paragraphs>84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Chemistry SansSerif</vt:lpstr>
      <vt:lpstr>Perpetua</vt:lpstr>
      <vt:lpstr>Segoe UI</vt:lpstr>
      <vt:lpstr>Tahoma</vt:lpstr>
      <vt:lpstr>Times New Roman</vt:lpstr>
      <vt:lpstr>Wingdings</vt:lpstr>
      <vt:lpstr>PM_atom_molecule</vt:lpstr>
      <vt:lpstr>Storage cells and fuel cells</vt:lpstr>
      <vt:lpstr>Commercial cells</vt:lpstr>
      <vt:lpstr>2. Storage Cells – Secondary Cells</vt:lpstr>
      <vt:lpstr>2. Rechargeable (secondary) cells Nickel/Cadmium (Nicads)</vt:lpstr>
      <vt:lpstr>PowerPoint Presentation</vt:lpstr>
      <vt:lpstr>3. Fuel Cells The hydrogen-oxygen fuel cell </vt:lpstr>
      <vt:lpstr>https://www.youtube.com/watch?v=imV_ufIzxPY</vt:lpstr>
      <vt:lpstr>3. Fuel Cells The hydrogen-oxygen fuel cell </vt:lpstr>
      <vt:lpstr>PowerPoint Presentation</vt:lpstr>
      <vt:lpstr>PowerPoint Presentation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1057</cp:revision>
  <cp:lastPrinted>2014-01-14T14:28:45Z</cp:lastPrinted>
  <dcterms:created xsi:type="dcterms:W3CDTF">2011-03-27T12:01:19Z</dcterms:created>
  <dcterms:modified xsi:type="dcterms:W3CDTF">2018-04-15T09:21:02Z</dcterms:modified>
</cp:coreProperties>
</file>