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65" r:id="rId3"/>
    <p:sldId id="264" r:id="rId4"/>
    <p:sldId id="257" r:id="rId5"/>
    <p:sldId id="274" r:id="rId6"/>
    <p:sldId id="279" r:id="rId7"/>
    <p:sldId id="275" r:id="rId8"/>
    <p:sldId id="276" r:id="rId9"/>
    <p:sldId id="277" r:id="rId10"/>
    <p:sldId id="278" r:id="rId11"/>
    <p:sldId id="258" r:id="rId12"/>
    <p:sldId id="270" r:id="rId13"/>
    <p:sldId id="259" r:id="rId14"/>
    <p:sldId id="267" r:id="rId15"/>
    <p:sldId id="268" r:id="rId16"/>
    <p:sldId id="269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790" autoAdjust="0"/>
  </p:normalViewPr>
  <p:slideViewPr>
    <p:cSldViewPr snapToGrid="0">
      <p:cViewPr varScale="1">
        <p:scale>
          <a:sx n="60" d="100"/>
          <a:sy n="60" d="100"/>
        </p:scale>
        <p:origin x="10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0236D-42B7-467A-A412-8C09BD8E2298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8C63-20C2-4245-9779-96A4B84C3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87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C6E83-E379-4010-89EE-C3D7B0C5FBF7}" type="slidenum">
              <a:rPr lang="en-GB"/>
              <a:pPr/>
              <a:t>6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Chemical Calculations</a:t>
            </a:r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5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r>
              <a:rPr lang="en-GB" baseline="0" dirty="0" smtClean="0"/>
              <a:t> guide pages 66 - 67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A8C63-20C2-4245-9779-96A4B84C39F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9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67 revision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A8C63-20C2-4245-9779-96A4B84C39F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2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9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6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4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057467" cy="612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86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78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2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2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4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6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7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2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82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A323-D39B-44C6-BB08-AA5BC59DFF6F}" type="datetimeFigureOut">
              <a:rPr lang="en-GB" smtClean="0"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FE42-FBAB-4064-B8CC-18F51060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7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do analysis of results for core practical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500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25.0 cm</a:t>
            </a:r>
            <a:r>
              <a:rPr lang="en-GB" sz="2400" baseline="30000" dirty="0"/>
              <a:t>3</a:t>
            </a:r>
            <a:r>
              <a:rPr lang="en-GB" sz="2400" dirty="0"/>
              <a:t> of </a:t>
            </a:r>
            <a:r>
              <a:rPr lang="en-GB" sz="2400" dirty="0" smtClean="0"/>
              <a:t>an unknown acid, HA, is </a:t>
            </a:r>
            <a:r>
              <a:rPr lang="en-GB" sz="2400" dirty="0"/>
              <a:t>exactly neutralised by </a:t>
            </a:r>
            <a:r>
              <a:rPr lang="en-GB" sz="2400" dirty="0" smtClean="0"/>
              <a:t>15.0 </a:t>
            </a:r>
            <a:r>
              <a:rPr lang="en-GB" sz="2400" dirty="0"/>
              <a:t>cm</a:t>
            </a:r>
            <a:r>
              <a:rPr lang="en-GB" sz="2400" baseline="30000" dirty="0"/>
              <a:t>3 </a:t>
            </a:r>
            <a:r>
              <a:rPr lang="en-GB" sz="2400" dirty="0"/>
              <a:t>of </a:t>
            </a:r>
            <a:r>
              <a:rPr lang="en-GB" sz="2400" dirty="0" smtClean="0"/>
              <a:t>0.50 </a:t>
            </a:r>
            <a:r>
              <a:rPr lang="en-GB" sz="2400" dirty="0" err="1"/>
              <a:t>mol</a:t>
            </a:r>
            <a:r>
              <a:rPr lang="en-GB" sz="2400" dirty="0"/>
              <a:t> dm</a:t>
            </a:r>
            <a:r>
              <a:rPr lang="en-GB" sz="2400" baseline="30000" dirty="0"/>
              <a:t>-3</a:t>
            </a:r>
            <a:r>
              <a:rPr lang="en-GB" sz="2400" dirty="0"/>
              <a:t> </a:t>
            </a:r>
            <a:r>
              <a:rPr lang="en-GB" sz="2400" dirty="0" smtClean="0"/>
              <a:t>sodium hydroxide.   </a:t>
            </a:r>
            <a:r>
              <a:rPr lang="en-GB" sz="2400" dirty="0"/>
              <a:t>Calculate the concentration of the </a:t>
            </a:r>
            <a:r>
              <a:rPr lang="en-GB" sz="2400" dirty="0" smtClean="0"/>
              <a:t>acid solution, HA.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Challenge Question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concentration of HA in g dm</a:t>
            </a:r>
            <a:r>
              <a:rPr lang="en-GB" sz="2400" baseline="30000" dirty="0" smtClean="0"/>
              <a:t>-3 </a:t>
            </a:r>
            <a:r>
              <a:rPr lang="en-GB" sz="2400" dirty="0" smtClean="0"/>
              <a:t>is 10.95 </a:t>
            </a:r>
            <a:r>
              <a:rPr lang="en-GB" sz="2400" dirty="0"/>
              <a:t>g dm</a:t>
            </a:r>
            <a:r>
              <a:rPr lang="en-GB" sz="2400" baseline="30000" dirty="0"/>
              <a:t>-3 </a:t>
            </a:r>
            <a:r>
              <a:rPr lang="en-GB" sz="2400" dirty="0" smtClean="0"/>
              <a:t>. Calculate the molar mass of HA and use your answer to suggest it’s identity.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5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Errors and Mistakes -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9372"/>
            <a:ext cx="11222745" cy="49227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What is the difference between an error and a mistake?  </a:t>
            </a:r>
          </a:p>
          <a:p>
            <a:pPr marL="0" indent="0">
              <a:buNone/>
            </a:pPr>
            <a:r>
              <a:rPr lang="en-GB" sz="2400" dirty="0" smtClean="0"/>
              <a:t>What mistakes might happen in a titration?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leaving funnel in top of burette</a:t>
            </a:r>
          </a:p>
          <a:p>
            <a:r>
              <a:rPr lang="en-GB" sz="2400" dirty="0" smtClean="0"/>
              <a:t>not getting rid of air bubbles in burette</a:t>
            </a:r>
          </a:p>
          <a:p>
            <a:r>
              <a:rPr lang="en-GB" sz="2400" dirty="0" smtClean="0"/>
              <a:t>going past the end point</a:t>
            </a:r>
          </a:p>
          <a:p>
            <a:r>
              <a:rPr lang="en-GB" sz="2400" dirty="0" smtClean="0"/>
              <a:t>not reading burette at eye level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Deduce the effect each of these mistakes would have on you final titre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544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2" y="394138"/>
            <a:ext cx="10691648" cy="578282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Errors can be systematic or random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733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 and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How do you know if your results are reliable?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How do you know if your results are accurate</a:t>
            </a:r>
            <a:r>
              <a:rPr lang="en-GB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8194"/>
            <a:ext cx="10515600" cy="5928769"/>
          </a:xfrm>
        </p:spPr>
        <p:txBody>
          <a:bodyPr/>
          <a:lstStyle/>
          <a:p>
            <a:r>
              <a:rPr lang="en-GB" dirty="0" smtClean="0"/>
              <a:t>Uncertainty is the amount of error your measurements might have</a:t>
            </a:r>
          </a:p>
          <a:p>
            <a:endParaRPr lang="en-GB" dirty="0" smtClean="0"/>
          </a:p>
          <a:p>
            <a:r>
              <a:rPr lang="en-GB" dirty="0" smtClean="0"/>
              <a:t>Any measurements you make will have uncertainty in them due to the limits of the sensitivity of the equipment used</a:t>
            </a:r>
          </a:p>
          <a:p>
            <a:endParaRPr lang="en-GB" dirty="0"/>
          </a:p>
          <a:p>
            <a:r>
              <a:rPr lang="en-GB" dirty="0" smtClean="0"/>
              <a:t>E.g. a burette has marks every 0.1 cm</a:t>
            </a:r>
            <a:r>
              <a:rPr lang="en-GB" baseline="30000" dirty="0" smtClean="0"/>
              <a:t>3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You should be able to tell which mark the level’s closet to, so you won’t be more than 0.05 cm</a:t>
            </a:r>
            <a:r>
              <a:rPr lang="en-GB" baseline="30000" dirty="0" smtClean="0"/>
              <a:t>3</a:t>
            </a:r>
            <a:r>
              <a:rPr lang="en-GB" dirty="0" smtClean="0"/>
              <a:t> out.</a:t>
            </a:r>
          </a:p>
          <a:p>
            <a:r>
              <a:rPr lang="en-GB" dirty="0" smtClean="0"/>
              <a:t>So the uncertainty of a reading from burette is the maximum error you could have – so that’s +/- 0.05 cm</a:t>
            </a:r>
            <a:r>
              <a:rPr lang="en-GB" baseline="30000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9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365760"/>
            <a:ext cx="11495314" cy="581120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Percentage Uncertainty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Percentage uncertainty = </a:t>
            </a:r>
            <a:r>
              <a:rPr lang="en-GB" u="sng" dirty="0" smtClean="0"/>
              <a:t>uncertainty</a:t>
            </a:r>
            <a:r>
              <a:rPr lang="en-GB" dirty="0" smtClean="0"/>
              <a:t>  x 100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   reading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Combined total uncertainty = </a:t>
            </a:r>
            <a:r>
              <a:rPr lang="en-GB" u="sng" dirty="0" smtClean="0"/>
              <a:t>      total uncertainty   </a:t>
            </a:r>
            <a:r>
              <a:rPr lang="en-GB" dirty="0" smtClean="0"/>
              <a:t>x 100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        difference in readings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2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346841"/>
            <a:ext cx="11540357" cy="583012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Total Uncertainty</a:t>
            </a:r>
          </a:p>
          <a:p>
            <a:pPr marL="0" indent="0">
              <a:buNone/>
            </a:pPr>
            <a:r>
              <a:rPr lang="en-GB" dirty="0" smtClean="0"/>
              <a:t>In titrations here’s how you find the total uncertainty in the final result: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Find the </a:t>
            </a:r>
            <a:r>
              <a:rPr lang="en-GB" b="1" dirty="0" smtClean="0"/>
              <a:t>percentage uncertainty </a:t>
            </a:r>
            <a:r>
              <a:rPr lang="en-GB" dirty="0" smtClean="0"/>
              <a:t>for each bit of equipment</a:t>
            </a:r>
          </a:p>
          <a:p>
            <a:r>
              <a:rPr lang="en-GB" dirty="0" smtClean="0"/>
              <a:t>Add the individual percentage uncertainties together.  This gives the </a:t>
            </a:r>
            <a:r>
              <a:rPr lang="en-GB" b="1" dirty="0" smtClean="0"/>
              <a:t>percentage uncertainty in the final result</a:t>
            </a:r>
            <a:r>
              <a:rPr lang="en-GB" dirty="0" smtClean="0"/>
              <a:t>.</a:t>
            </a:r>
          </a:p>
          <a:p>
            <a:r>
              <a:rPr lang="en-GB" dirty="0" smtClean="0"/>
              <a:t>Use this to work out the </a:t>
            </a:r>
            <a:r>
              <a:rPr lang="en-GB" b="1" dirty="0" smtClean="0"/>
              <a:t>actual total uncertainty </a:t>
            </a:r>
            <a:r>
              <a:rPr lang="en-GB" dirty="0" smtClean="0"/>
              <a:t>in the final result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7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497"/>
            <a:ext cx="10515600" cy="5672466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You can minimise the percentage uncertainty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197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409903"/>
            <a:ext cx="10943897" cy="57670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8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309093"/>
            <a:ext cx="11629623" cy="6297769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FontTx/>
              <a:buNone/>
              <a:defRPr/>
            </a:pPr>
            <a:r>
              <a:rPr lang="en-GB" b="1" u="sng" dirty="0"/>
              <a:t>Titration Calculations And Errors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GB" b="1" u="sng" dirty="0" smtClean="0"/>
              <a:t>Objective</a:t>
            </a:r>
            <a:r>
              <a:rPr lang="en-GB" b="1" u="sng" dirty="0"/>
              <a:t>:</a:t>
            </a:r>
            <a:r>
              <a:rPr lang="en-GB" b="1" dirty="0"/>
              <a:t> </a:t>
            </a:r>
            <a:r>
              <a:rPr lang="en-GB" b="1" dirty="0" smtClean="0"/>
              <a:t> </a:t>
            </a:r>
            <a:r>
              <a:rPr lang="en-GB" dirty="0" smtClean="0"/>
              <a:t>to complete titration calculations and know errors that we may have in titrations</a:t>
            </a:r>
            <a:endParaRPr lang="en-GB" dirty="0"/>
          </a:p>
          <a:p>
            <a:pPr marL="0" indent="0">
              <a:lnSpc>
                <a:spcPct val="120000"/>
              </a:lnSpc>
              <a:buNone/>
              <a:defRPr/>
            </a:pPr>
            <a:endParaRPr lang="en-GB" b="1" u="sng" dirty="0" smtClean="0"/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b="1" u="sng" dirty="0" smtClean="0"/>
              <a:t>Outcomes</a:t>
            </a:r>
            <a:r>
              <a:rPr lang="en-GB" b="1" u="sng" dirty="0"/>
              <a:t>: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Be </a:t>
            </a:r>
            <a:r>
              <a:rPr lang="en-GB" dirty="0"/>
              <a:t>able to calculate amounts of substances (in </a:t>
            </a:r>
            <a:r>
              <a:rPr lang="en-GB" dirty="0" err="1"/>
              <a:t>mol</a:t>
            </a:r>
            <a:r>
              <a:rPr lang="en-GB" dirty="0"/>
              <a:t>) in reactions </a:t>
            </a:r>
            <a:r>
              <a:rPr lang="en-GB" dirty="0" smtClean="0"/>
              <a:t>involving volume </a:t>
            </a:r>
            <a:r>
              <a:rPr lang="en-GB" dirty="0"/>
              <a:t>of </a:t>
            </a:r>
            <a:r>
              <a:rPr lang="en-GB" dirty="0" smtClean="0"/>
              <a:t>solutions </a:t>
            </a:r>
            <a:r>
              <a:rPr lang="en-GB" dirty="0"/>
              <a:t>and </a:t>
            </a:r>
            <a:r>
              <a:rPr lang="en-GB" dirty="0" smtClean="0"/>
              <a:t>concentration</a:t>
            </a:r>
            <a:br>
              <a:rPr lang="en-GB" dirty="0" smtClean="0"/>
            </a:br>
            <a:r>
              <a:rPr lang="en-GB" i="1" dirty="0" smtClean="0"/>
              <a:t>These </a:t>
            </a:r>
            <a:r>
              <a:rPr lang="en-GB" i="1" dirty="0"/>
              <a:t>calculations may involve reactants and/or products</a:t>
            </a:r>
            <a:r>
              <a:rPr lang="en-GB" dirty="0"/>
              <a:t>.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/>
              <a:t>B</a:t>
            </a:r>
            <a:r>
              <a:rPr lang="en-GB" dirty="0" smtClean="0"/>
              <a:t>e </a:t>
            </a:r>
            <a:r>
              <a:rPr lang="en-GB" dirty="0"/>
              <a:t>able to calculate solution concentrations, in </a:t>
            </a:r>
            <a:r>
              <a:rPr lang="en-GB" dirty="0" err="1"/>
              <a:t>mol</a:t>
            </a:r>
            <a:r>
              <a:rPr lang="en-GB" dirty="0"/>
              <a:t> dm</a:t>
            </a:r>
            <a:r>
              <a:rPr lang="en-GB" baseline="30000" dirty="0"/>
              <a:t>-3</a:t>
            </a:r>
            <a:r>
              <a:rPr lang="en-GB" dirty="0"/>
              <a:t> and g dm</a:t>
            </a:r>
            <a:r>
              <a:rPr lang="en-GB" baseline="30000" dirty="0"/>
              <a:t>-3</a:t>
            </a:r>
            <a:r>
              <a:rPr lang="en-GB" dirty="0"/>
              <a:t>, </a:t>
            </a:r>
            <a:r>
              <a:rPr lang="en-GB" dirty="0" smtClean="0"/>
              <a:t>including simple </a:t>
            </a:r>
            <a:r>
              <a:rPr lang="en-GB" dirty="0"/>
              <a:t>acid-base titrations using a range of acids, alkalis and </a:t>
            </a:r>
            <a:r>
              <a:rPr lang="en-GB" dirty="0" smtClean="0"/>
              <a:t>indicators</a:t>
            </a:r>
            <a:r>
              <a:rPr lang="en-GB" i="1" dirty="0"/>
              <a:t>	</a:t>
            </a:r>
            <a:endParaRPr lang="en-GB" i="1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Be </a:t>
            </a:r>
            <a:r>
              <a:rPr lang="en-GB" dirty="0"/>
              <a:t>able </a:t>
            </a:r>
            <a:r>
              <a:rPr lang="en-GB" dirty="0" smtClean="0"/>
              <a:t>to:</a:t>
            </a:r>
            <a:br>
              <a:rPr lang="en-GB" dirty="0" smtClean="0"/>
            </a:b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/>
              <a:t>calculate measurement uncertainties and measurement errors in </a:t>
            </a:r>
            <a:r>
              <a:rPr lang="en-GB" dirty="0" smtClean="0"/>
              <a:t>experimental results</a:t>
            </a:r>
            <a:br>
              <a:rPr lang="en-GB" dirty="0" smtClean="0"/>
            </a:br>
            <a:r>
              <a:rPr lang="en-GB" dirty="0" smtClean="0"/>
              <a:t>ii) </a:t>
            </a:r>
            <a:r>
              <a:rPr lang="en-GB" dirty="0"/>
              <a:t>comment on sources of error in experimental procedures</a:t>
            </a:r>
          </a:p>
          <a:p>
            <a:pPr>
              <a:lnSpc>
                <a:spcPct val="120000"/>
              </a:lnSpc>
            </a:pPr>
            <a:r>
              <a:rPr lang="en-GB" dirty="0"/>
              <a:t>U</a:t>
            </a:r>
            <a:r>
              <a:rPr lang="en-GB" dirty="0" smtClean="0"/>
              <a:t>nderstand </a:t>
            </a:r>
            <a:r>
              <a:rPr lang="en-GB" dirty="0"/>
              <a:t>how to minimise the percentage error and percentage uncertainty </a:t>
            </a:r>
            <a:r>
              <a:rPr lang="en-GB" dirty="0" smtClean="0"/>
              <a:t>in experiments </a:t>
            </a:r>
            <a:r>
              <a:rPr lang="en-GB" dirty="0"/>
              <a:t>involving measurements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9435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can carry out an acid-base titration accurately and safely (C)</a:t>
            </a:r>
          </a:p>
          <a:p>
            <a:r>
              <a:rPr lang="en-GB" sz="2800" dirty="0" smtClean="0"/>
              <a:t>can identify potential errors and mistakes in the titration procedure (B)</a:t>
            </a:r>
          </a:p>
          <a:p>
            <a:r>
              <a:rPr lang="en-GB" sz="2800" dirty="0" smtClean="0"/>
              <a:t>can predict the effect of mistakes on the true value of the titre (A)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2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Write ‘An idiot’s guide to titration’</a:t>
            </a:r>
          </a:p>
          <a:p>
            <a:pPr marL="0" indent="0">
              <a:buNone/>
            </a:pPr>
            <a:r>
              <a:rPr lang="en-GB" sz="2400" dirty="0" smtClean="0"/>
              <a:t>Highlight the key parts of the procedure, include references to how you ensure accuracy and reliability.</a:t>
            </a:r>
          </a:p>
          <a:p>
            <a:pPr marL="0" indent="0">
              <a:buNone/>
            </a:pPr>
            <a:r>
              <a:rPr lang="en-GB" sz="2400" dirty="0" smtClean="0"/>
              <a:t>Include how you know if your results accurate</a:t>
            </a:r>
          </a:p>
          <a:p>
            <a:pPr marL="0" indent="0">
              <a:buNone/>
            </a:pPr>
            <a:r>
              <a:rPr lang="en-GB" sz="2400" dirty="0" smtClean="0"/>
              <a:t>Include how know if your results are reliable</a:t>
            </a:r>
          </a:p>
          <a:p>
            <a:pPr marL="0" indent="0">
              <a:buNone/>
            </a:pPr>
            <a:r>
              <a:rPr lang="en-GB" sz="2400" dirty="0" smtClean="0"/>
              <a:t>Make sure you point out potential mistakes and how to avoid them!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306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Processing the titration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Equation for reaction</a:t>
            </a:r>
          </a:p>
          <a:p>
            <a:endParaRPr lang="en-GB" sz="2400" dirty="0"/>
          </a:p>
          <a:p>
            <a:r>
              <a:rPr lang="en-GB" sz="2400" dirty="0" smtClean="0"/>
              <a:t>Amount of standard solution (in moles)</a:t>
            </a:r>
          </a:p>
          <a:p>
            <a:endParaRPr lang="en-GB" sz="2400" dirty="0"/>
          </a:p>
          <a:p>
            <a:r>
              <a:rPr lang="en-GB" sz="2400" dirty="0" smtClean="0"/>
              <a:t>Amount of unknown solution (in moles)</a:t>
            </a:r>
          </a:p>
          <a:p>
            <a:endParaRPr lang="en-GB" sz="2400" dirty="0"/>
          </a:p>
          <a:p>
            <a:r>
              <a:rPr lang="en-GB" sz="2400" dirty="0" smtClean="0"/>
              <a:t>Concentration of unknown solution (in </a:t>
            </a:r>
            <a:r>
              <a:rPr lang="en-GB" sz="2400" dirty="0" err="1" smtClean="0"/>
              <a:t>mol</a:t>
            </a:r>
            <a:r>
              <a:rPr lang="en-GB" sz="2400" dirty="0" smtClean="0"/>
              <a:t> dm</a:t>
            </a:r>
            <a:r>
              <a:rPr lang="en-GB" sz="2400" baseline="30000" dirty="0" smtClean="0"/>
              <a:t>-3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863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57" name="AutoShape 25"/>
          <p:cNvSpPr>
            <a:spLocks noChangeArrowheads="1"/>
          </p:cNvSpPr>
          <p:nvPr/>
        </p:nvSpPr>
        <p:spPr bwMode="auto">
          <a:xfrm>
            <a:off x="1058091" y="1903095"/>
            <a:ext cx="9399272" cy="4471988"/>
          </a:xfrm>
          <a:prstGeom prst="roundRect">
            <a:avLst>
              <a:gd name="adj" fmla="val 2977"/>
            </a:avLst>
          </a:prstGeom>
          <a:solidFill>
            <a:srgbClr val="FFD4B7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latin typeface="Tahoma" panose="020B0604030504040204" pitchFamily="34" charset="0"/>
            </a:endParaRPr>
          </a:p>
        </p:txBody>
      </p:sp>
      <p:sp>
        <p:nvSpPr>
          <p:cNvPr id="1119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4299"/>
            <a:ext cx="10515600" cy="714284"/>
          </a:xfrm>
        </p:spPr>
        <p:txBody>
          <a:bodyPr/>
          <a:lstStyle/>
          <a:p>
            <a:r>
              <a:rPr lang="en-GB" dirty="0"/>
              <a:t>Titration calculations examples</a:t>
            </a:r>
          </a:p>
        </p:txBody>
      </p:sp>
      <p:sp>
        <p:nvSpPr>
          <p:cNvPr id="1119235" name="Text Box 3"/>
          <p:cNvSpPr txBox="1">
            <a:spLocks noChangeArrowheads="1"/>
          </p:cNvSpPr>
          <p:nvPr/>
        </p:nvSpPr>
        <p:spPr bwMode="auto">
          <a:xfrm>
            <a:off x="218941" y="798810"/>
            <a:ext cx="105197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</a:rPr>
              <a:t>What is the concentration of an </a:t>
            </a:r>
            <a:r>
              <a:rPr lang="en-GB" sz="2400" dirty="0" err="1">
                <a:latin typeface="Tahoma" panose="020B0604030504040204" pitchFamily="34" charset="0"/>
              </a:rPr>
              <a:t>NaOH</a:t>
            </a:r>
            <a:r>
              <a:rPr lang="en-GB" sz="2400" dirty="0">
                <a:latin typeface="Tahoma" panose="020B0604030504040204" pitchFamily="34" charset="0"/>
              </a:rPr>
              <a:t> solution if 25.0 </a:t>
            </a:r>
            <a:r>
              <a:rPr lang="en-GB" sz="2400" dirty="0" smtClean="0">
                <a:latin typeface="Tahoma" panose="020B0604030504040204" pitchFamily="34" charset="0"/>
              </a:rPr>
              <a:t>cm</a:t>
            </a:r>
            <a:r>
              <a:rPr lang="en-GB" sz="2400" baseline="30000" dirty="0" smtClean="0">
                <a:latin typeface="Tahoma" panose="020B0604030504040204" pitchFamily="34" charset="0"/>
              </a:rPr>
              <a:t>3 </a:t>
            </a:r>
            <a:r>
              <a:rPr lang="en-GB" sz="2400" dirty="0" smtClean="0">
                <a:latin typeface="Tahoma" panose="020B0604030504040204" pitchFamily="34" charset="0"/>
              </a:rPr>
              <a:t>is </a:t>
            </a:r>
            <a:r>
              <a:rPr lang="en-GB" sz="2400" dirty="0">
                <a:latin typeface="Tahoma" panose="020B0604030504040204" pitchFamily="34" charset="0"/>
              </a:rPr>
              <a:t>neutralized by 23.4 cm</a:t>
            </a:r>
            <a:r>
              <a:rPr lang="en-GB" sz="2400" baseline="30000" dirty="0">
                <a:latin typeface="Tahoma" panose="020B0604030504040204" pitchFamily="34" charset="0"/>
              </a:rPr>
              <a:t>3</a:t>
            </a:r>
            <a:r>
              <a:rPr lang="en-GB" sz="2400" dirty="0">
                <a:latin typeface="Tahoma" panose="020B0604030504040204" pitchFamily="34" charset="0"/>
              </a:rPr>
              <a:t> 0.998 </a:t>
            </a:r>
            <a:r>
              <a:rPr lang="en-GB" sz="2400" dirty="0" err="1">
                <a:latin typeface="Tahoma" panose="020B0604030504040204" pitchFamily="34" charset="0"/>
              </a:rPr>
              <a:t>mol</a:t>
            </a:r>
            <a:r>
              <a:rPr lang="en-GB" sz="2400" dirty="0">
                <a:latin typeface="Tahoma" panose="020B0604030504040204" pitchFamily="34" charset="0"/>
              </a:rPr>
              <a:t> dm</a:t>
            </a:r>
            <a:r>
              <a:rPr lang="en-GB" sz="2400" baseline="30000" dirty="0">
                <a:latin typeface="Tahoma" panose="020B0604030504040204" pitchFamily="34" charset="0"/>
              </a:rPr>
              <a:t>-3</a:t>
            </a:r>
            <a:r>
              <a:rPr lang="en-GB" sz="2400" dirty="0">
                <a:latin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</a:rPr>
              <a:t>HCl</a:t>
            </a:r>
            <a:r>
              <a:rPr lang="en-GB" sz="2400" dirty="0">
                <a:latin typeface="Tahoma" panose="020B0604030504040204" pitchFamily="34" charset="0"/>
              </a:rPr>
              <a:t> solution?</a:t>
            </a:r>
          </a:p>
        </p:txBody>
      </p:sp>
      <p:sp>
        <p:nvSpPr>
          <p:cNvPr id="1119239" name="Text Box 7"/>
          <p:cNvSpPr txBox="1">
            <a:spLocks noChangeArrowheads="1"/>
          </p:cNvSpPr>
          <p:nvPr/>
        </p:nvSpPr>
        <p:spPr bwMode="auto">
          <a:xfrm>
            <a:off x="1058091" y="4255771"/>
            <a:ext cx="35191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latin typeface="Tahoma" panose="020B0604030504040204" pitchFamily="34" charset="0"/>
              </a:rPr>
              <a:t>3.</a:t>
            </a:r>
            <a:r>
              <a:rPr lang="en-GB" dirty="0">
                <a:latin typeface="Tahoma" panose="020B0604030504040204" pitchFamily="34" charset="0"/>
              </a:rPr>
              <a:t> Calculate no.</a:t>
            </a:r>
            <a:br>
              <a:rPr lang="en-GB" dirty="0">
                <a:latin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</a:rPr>
              <a:t>    moles of </a:t>
            </a:r>
            <a:r>
              <a:rPr lang="en-GB" dirty="0" err="1">
                <a:latin typeface="Tahoma" panose="020B0604030504040204" pitchFamily="34" charset="0"/>
              </a:rPr>
              <a:t>NaOH</a:t>
            </a:r>
            <a:r>
              <a:rPr lang="en-GB" dirty="0"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1119240" name="Text Box 8"/>
          <p:cNvSpPr txBox="1">
            <a:spLocks noChangeArrowheads="1"/>
          </p:cNvSpPr>
          <p:nvPr/>
        </p:nvSpPr>
        <p:spPr bwMode="auto">
          <a:xfrm>
            <a:off x="3795860" y="4255771"/>
            <a:ext cx="58417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latin typeface="Tahoma" panose="020B0604030504040204" pitchFamily="34" charset="0"/>
              </a:rPr>
              <a:t>0.0234 moles </a:t>
            </a:r>
            <a:r>
              <a:rPr lang="en-GB" b="1" dirty="0" err="1">
                <a:latin typeface="Tahoma" panose="020B0604030504040204" pitchFamily="34" charset="0"/>
              </a:rPr>
              <a:t>HCl</a:t>
            </a:r>
            <a:r>
              <a:rPr lang="en-GB" b="1" dirty="0">
                <a:latin typeface="Tahoma" panose="020B0604030504040204" pitchFamily="34" charset="0"/>
              </a:rPr>
              <a:t> = 0.0234 moles </a:t>
            </a:r>
            <a:r>
              <a:rPr lang="en-GB" b="1" dirty="0" err="1">
                <a:latin typeface="Tahoma" panose="020B0604030504040204" pitchFamily="34" charset="0"/>
              </a:rPr>
              <a:t>NaOH</a:t>
            </a:r>
            <a:r>
              <a:rPr lang="en-GB" b="1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119241" name="Text Box 9"/>
          <p:cNvSpPr txBox="1">
            <a:spLocks noChangeArrowheads="1"/>
          </p:cNvSpPr>
          <p:nvPr/>
        </p:nvSpPr>
        <p:spPr bwMode="auto">
          <a:xfrm>
            <a:off x="1074206" y="5192396"/>
            <a:ext cx="33887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latin typeface="Tahoma" panose="020B0604030504040204" pitchFamily="34" charset="0"/>
              </a:rPr>
              <a:t>4.</a:t>
            </a:r>
            <a:r>
              <a:rPr lang="en-GB" dirty="0">
                <a:latin typeface="Tahoma" panose="020B0604030504040204" pitchFamily="34" charset="0"/>
              </a:rPr>
              <a:t> Calculate conc.</a:t>
            </a:r>
            <a:br>
              <a:rPr lang="en-GB" dirty="0">
                <a:latin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</a:rPr>
              <a:t>    of </a:t>
            </a:r>
            <a:r>
              <a:rPr lang="en-GB" dirty="0" err="1">
                <a:latin typeface="Tahoma" panose="020B0604030504040204" pitchFamily="34" charset="0"/>
              </a:rPr>
              <a:t>NaOH</a:t>
            </a:r>
            <a:r>
              <a:rPr lang="en-GB" dirty="0"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1119246" name="Text Box 14"/>
          <p:cNvSpPr txBox="1">
            <a:spLocks noChangeArrowheads="1"/>
          </p:cNvSpPr>
          <p:nvPr/>
        </p:nvSpPr>
        <p:spPr bwMode="auto">
          <a:xfrm>
            <a:off x="4658739" y="5557521"/>
            <a:ext cx="35088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b="1" dirty="0">
                <a:latin typeface="Tahoma" panose="020B0604030504040204" pitchFamily="34" charset="0"/>
              </a:rPr>
              <a:t>= (0.0234 × 1000) / 25.0</a:t>
            </a:r>
          </a:p>
        </p:txBody>
      </p:sp>
      <p:sp>
        <p:nvSpPr>
          <p:cNvPr id="1119251" name="Rectangle 19"/>
          <p:cNvSpPr>
            <a:spLocks noChangeArrowheads="1"/>
          </p:cNvSpPr>
          <p:nvPr/>
        </p:nvSpPr>
        <p:spPr bwMode="auto">
          <a:xfrm>
            <a:off x="3787898" y="5192396"/>
            <a:ext cx="4722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b="1" dirty="0">
                <a:latin typeface="Tahoma" panose="020B0604030504040204" pitchFamily="34" charset="0"/>
              </a:rPr>
              <a:t>conc. = (moles × 1000) / volume </a:t>
            </a:r>
          </a:p>
        </p:txBody>
      </p:sp>
      <p:sp>
        <p:nvSpPr>
          <p:cNvPr id="1119253" name="Rectangle 21"/>
          <p:cNvSpPr>
            <a:spLocks noChangeArrowheads="1"/>
          </p:cNvSpPr>
          <p:nvPr/>
        </p:nvSpPr>
        <p:spPr bwMode="auto">
          <a:xfrm>
            <a:off x="4648874" y="5922646"/>
            <a:ext cx="21220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b="1" dirty="0">
                <a:latin typeface="Tahoma" panose="020B0604030504040204" pitchFamily="34" charset="0"/>
              </a:rPr>
              <a:t>= 0.936</a:t>
            </a:r>
            <a:r>
              <a:rPr lang="en-GB" sz="1000" b="1" dirty="0">
                <a:latin typeface="Tahoma" panose="020B0604030504040204" pitchFamily="34" charset="0"/>
              </a:rPr>
              <a:t> </a:t>
            </a:r>
            <a:r>
              <a:rPr lang="en-GB" b="1" dirty="0" err="1">
                <a:latin typeface="Tahoma" panose="020B0604030504040204" pitchFamily="34" charset="0"/>
              </a:rPr>
              <a:t>mol</a:t>
            </a:r>
            <a:r>
              <a:rPr lang="en-GB" sz="1000" b="1" dirty="0">
                <a:latin typeface="Tahoma" panose="020B0604030504040204" pitchFamily="34" charset="0"/>
              </a:rPr>
              <a:t> </a:t>
            </a:r>
            <a:r>
              <a:rPr lang="en-GB" b="1" dirty="0">
                <a:latin typeface="Tahoma" panose="020B0604030504040204" pitchFamily="34" charset="0"/>
              </a:rPr>
              <a:t>dm</a:t>
            </a:r>
            <a:r>
              <a:rPr lang="en-GB" b="1" baseline="30000" dirty="0">
                <a:latin typeface="Tahoma" panose="020B0604030504040204" pitchFamily="34" charset="0"/>
              </a:rPr>
              <a:t>-3</a:t>
            </a:r>
          </a:p>
        </p:txBody>
      </p:sp>
      <p:sp>
        <p:nvSpPr>
          <p:cNvPr id="1119236" name="Text Box 4"/>
          <p:cNvSpPr txBox="1">
            <a:spLocks noChangeArrowheads="1"/>
          </p:cNvSpPr>
          <p:nvPr/>
        </p:nvSpPr>
        <p:spPr bwMode="auto">
          <a:xfrm>
            <a:off x="1168162" y="1925321"/>
            <a:ext cx="30138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latin typeface="Tahoma" panose="020B0604030504040204" pitchFamily="34" charset="0"/>
              </a:rPr>
              <a:t>1.</a:t>
            </a:r>
            <a:r>
              <a:rPr lang="en-GB" dirty="0">
                <a:latin typeface="Tahoma" panose="020B0604030504040204" pitchFamily="34" charset="0"/>
              </a:rPr>
              <a:t> Calculate no.</a:t>
            </a:r>
            <a:br>
              <a:rPr lang="en-GB" dirty="0">
                <a:latin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</a:rPr>
              <a:t>    moles </a:t>
            </a:r>
            <a:r>
              <a:rPr lang="en-GB" dirty="0" err="1">
                <a:latin typeface="Tahoma" panose="020B0604030504040204" pitchFamily="34" charset="0"/>
              </a:rPr>
              <a:t>HCl</a:t>
            </a:r>
            <a:r>
              <a:rPr lang="en-GB" dirty="0"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1119248" name="Rectangle 16"/>
          <p:cNvSpPr>
            <a:spLocks noChangeArrowheads="1"/>
          </p:cNvSpPr>
          <p:nvPr/>
        </p:nvSpPr>
        <p:spPr bwMode="auto">
          <a:xfrm>
            <a:off x="3782850" y="1925321"/>
            <a:ext cx="40129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b="1" dirty="0">
                <a:latin typeface="Tahoma" panose="020B0604030504040204" pitchFamily="34" charset="0"/>
              </a:rPr>
              <a:t>moles = (</a:t>
            </a:r>
            <a:r>
              <a:rPr lang="en-US" b="1" dirty="0">
                <a:latin typeface="Tahoma" panose="020B0604030504040204" pitchFamily="34" charset="0"/>
              </a:rPr>
              <a:t>conc. × volume) / 1000</a:t>
            </a:r>
          </a:p>
        </p:txBody>
      </p:sp>
      <p:sp>
        <p:nvSpPr>
          <p:cNvPr id="1119250" name="Rectangle 18"/>
          <p:cNvSpPr>
            <a:spLocks noChangeArrowheads="1"/>
          </p:cNvSpPr>
          <p:nvPr/>
        </p:nvSpPr>
        <p:spPr bwMode="auto">
          <a:xfrm>
            <a:off x="4731512" y="2657159"/>
            <a:ext cx="12418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b="1" dirty="0">
                <a:latin typeface="Tahoma" panose="020B0604030504040204" pitchFamily="34" charset="0"/>
              </a:rPr>
              <a:t>= 0.0234</a:t>
            </a:r>
          </a:p>
        </p:txBody>
      </p:sp>
      <p:sp>
        <p:nvSpPr>
          <p:cNvPr id="1119255" name="Rectangle 23"/>
          <p:cNvSpPr>
            <a:spLocks noChangeArrowheads="1"/>
          </p:cNvSpPr>
          <p:nvPr/>
        </p:nvSpPr>
        <p:spPr bwMode="auto">
          <a:xfrm>
            <a:off x="4740746" y="2288859"/>
            <a:ext cx="29863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latin typeface="Tahoma" panose="020B0604030504040204" pitchFamily="34" charset="0"/>
              </a:rPr>
              <a:t>= (</a:t>
            </a:r>
            <a:r>
              <a:rPr lang="en-US" b="1" dirty="0">
                <a:latin typeface="Tahoma" panose="020B0604030504040204" pitchFamily="34" charset="0"/>
              </a:rPr>
              <a:t>0.998 × 23.4) / 1000</a:t>
            </a:r>
          </a:p>
        </p:txBody>
      </p:sp>
      <p:sp>
        <p:nvSpPr>
          <p:cNvPr id="1119237" name="Text Box 5"/>
          <p:cNvSpPr txBox="1">
            <a:spLocks noChangeArrowheads="1"/>
          </p:cNvSpPr>
          <p:nvPr/>
        </p:nvSpPr>
        <p:spPr bwMode="auto">
          <a:xfrm>
            <a:off x="1061693" y="3227071"/>
            <a:ext cx="35028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latin typeface="Tahoma" panose="020B0604030504040204" pitchFamily="34" charset="0"/>
              </a:rPr>
              <a:t>2.</a:t>
            </a:r>
            <a:r>
              <a:rPr lang="en-GB" dirty="0">
                <a:latin typeface="Tahoma" panose="020B0604030504040204" pitchFamily="34" charset="0"/>
              </a:rPr>
              <a:t> Determine ratio</a:t>
            </a:r>
            <a:br>
              <a:rPr lang="en-GB" dirty="0">
                <a:latin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</a:rPr>
              <a:t>    of </a:t>
            </a:r>
            <a:r>
              <a:rPr lang="en-GB" dirty="0" err="1">
                <a:latin typeface="Tahoma" panose="020B0604030504040204" pitchFamily="34" charset="0"/>
              </a:rPr>
              <a:t>NaOH</a:t>
            </a:r>
            <a:r>
              <a:rPr lang="en-GB" dirty="0">
                <a:latin typeface="Tahoma" panose="020B0604030504040204" pitchFamily="34" charset="0"/>
              </a:rPr>
              <a:t> to </a:t>
            </a:r>
            <a:r>
              <a:rPr lang="en-GB" dirty="0" err="1">
                <a:latin typeface="Tahoma" panose="020B0604030504040204" pitchFamily="34" charset="0"/>
              </a:rPr>
              <a:t>HCl</a:t>
            </a:r>
            <a:r>
              <a:rPr lang="en-GB" dirty="0"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1119238" name="Text Box 6"/>
          <p:cNvSpPr txBox="1">
            <a:spLocks noChangeArrowheads="1"/>
          </p:cNvSpPr>
          <p:nvPr/>
        </p:nvSpPr>
        <p:spPr bwMode="auto">
          <a:xfrm>
            <a:off x="3782583" y="3227071"/>
            <a:ext cx="3975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b="1" dirty="0" err="1">
                <a:latin typeface="Tahoma" panose="020B0604030504040204" pitchFamily="34" charset="0"/>
              </a:rPr>
              <a:t>NaOH</a:t>
            </a:r>
            <a:r>
              <a:rPr lang="en-GB" b="1" dirty="0">
                <a:latin typeface="Tahoma" panose="020B0604030504040204" pitchFamily="34" charset="0"/>
              </a:rPr>
              <a:t> + </a:t>
            </a:r>
            <a:r>
              <a:rPr lang="en-GB" b="1" dirty="0" err="1">
                <a:latin typeface="Tahoma" panose="020B0604030504040204" pitchFamily="34" charset="0"/>
              </a:rPr>
              <a:t>HCl</a:t>
            </a:r>
            <a:r>
              <a:rPr lang="en-GB" b="1" dirty="0">
                <a:latin typeface="Tahoma" panose="020B0604030504040204" pitchFamily="34" charset="0"/>
              </a:rPr>
              <a:t> </a:t>
            </a:r>
            <a:r>
              <a:rPr lang="en-GB" b="1" dirty="0">
                <a:latin typeface="Symbol" panose="05050102010706020507" pitchFamily="18" charset="2"/>
                <a:cs typeface="Tahoma" panose="020B0604030504040204" pitchFamily="34" charset="0"/>
              </a:rPr>
              <a:t>®</a:t>
            </a:r>
            <a:r>
              <a:rPr lang="en-GB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err="1">
                <a:latin typeface="Tahoma" panose="020B0604030504040204" pitchFamily="34" charset="0"/>
                <a:cs typeface="Tahoma" panose="020B0604030504040204" pitchFamily="34" charset="0"/>
              </a:rPr>
              <a:t>NaCl</a:t>
            </a:r>
            <a:r>
              <a:rPr lang="en-GB" b="1" dirty="0">
                <a:latin typeface="Tahoma" panose="020B0604030504040204" pitchFamily="34" charset="0"/>
                <a:cs typeface="Tahoma" panose="020B0604030504040204" pitchFamily="34" charset="0"/>
              </a:rPr>
              <a:t> + H</a:t>
            </a:r>
            <a:r>
              <a:rPr lang="en-GB" b="1" baseline="-25000" dirty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b="1" dirty="0">
                <a:latin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1119256" name="Text Box 24"/>
          <p:cNvSpPr txBox="1">
            <a:spLocks noChangeArrowheads="1"/>
          </p:cNvSpPr>
          <p:nvPr/>
        </p:nvSpPr>
        <p:spPr bwMode="auto">
          <a:xfrm>
            <a:off x="3780161" y="3684271"/>
            <a:ext cx="3634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b="1" dirty="0">
                <a:latin typeface="Tahoma" panose="020B0604030504040204" pitchFamily="34" charset="0"/>
                <a:cs typeface="Tahoma" panose="020B0604030504040204" pitchFamily="34" charset="0"/>
              </a:rPr>
              <a:t>ratio </a:t>
            </a:r>
            <a:r>
              <a:rPr lang="en-GB" b="1" dirty="0" err="1">
                <a:latin typeface="Tahoma" panose="020B0604030504040204" pitchFamily="34" charset="0"/>
                <a:cs typeface="Tahoma" panose="020B0604030504040204" pitchFamily="34" charset="0"/>
              </a:rPr>
              <a:t>NaOH:NaCl</a:t>
            </a:r>
            <a:r>
              <a:rPr lang="en-GB" b="1" dirty="0">
                <a:latin typeface="Tahoma" panose="020B0604030504040204" pitchFamily="34" charset="0"/>
                <a:cs typeface="Tahoma" panose="020B0604030504040204" pitchFamily="34" charset="0"/>
              </a:rPr>
              <a:t> = 1:1</a:t>
            </a:r>
          </a:p>
        </p:txBody>
      </p:sp>
    </p:spTree>
    <p:extLst>
      <p:ext uri="{BB962C8B-B14F-4D97-AF65-F5344CB8AC3E}">
        <p14:creationId xmlns:p14="http://schemas.microsoft.com/office/powerpoint/2010/main" val="41659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1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1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1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1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1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9240" grpId="0"/>
      <p:bldP spid="1119246" grpId="0"/>
      <p:bldP spid="1119251" grpId="0"/>
      <p:bldP spid="1119253" grpId="0"/>
      <p:bldP spid="1119248" grpId="0"/>
      <p:bldP spid="1119250" grpId="0"/>
      <p:bldP spid="1119255" grpId="0"/>
      <p:bldP spid="1119238" grpId="0"/>
      <p:bldP spid="1119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 from AQA</a:t>
            </a:r>
          </a:p>
          <a:p>
            <a:endParaRPr lang="en-GB" dirty="0"/>
          </a:p>
          <a:p>
            <a:r>
              <a:rPr lang="en-GB" dirty="0" smtClean="0"/>
              <a:t>Analysis of core practical </a:t>
            </a:r>
            <a:r>
              <a:rPr lang="en-GB" dirty="0" smtClean="0"/>
              <a:t>2</a:t>
            </a:r>
          </a:p>
          <a:p>
            <a:endParaRPr lang="en-GB" dirty="0"/>
          </a:p>
          <a:p>
            <a:r>
              <a:rPr lang="en-GB" dirty="0" err="1" smtClean="0"/>
              <a:t>Pg</a:t>
            </a:r>
            <a:r>
              <a:rPr lang="en-GB" smtClean="0"/>
              <a:t> 10, Q5 paper 1 26</a:t>
            </a:r>
            <a:r>
              <a:rPr lang="en-GB" baseline="30000" smtClean="0"/>
              <a:t>th</a:t>
            </a:r>
            <a:r>
              <a:rPr lang="en-GB" smtClean="0"/>
              <a:t> May 2016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3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1132743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25.0 cm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 of sodium hydroxide solution is exactly neutralised by 27.7 cm</a:t>
            </a:r>
            <a:r>
              <a:rPr lang="en-GB" sz="2400" baseline="30000" dirty="0" smtClean="0"/>
              <a:t>3 </a:t>
            </a:r>
            <a:r>
              <a:rPr lang="en-GB" sz="2400" dirty="0" smtClean="0"/>
              <a:t>of 0.20 </a:t>
            </a:r>
            <a:r>
              <a:rPr lang="en-GB" sz="2400" dirty="0" err="1" smtClean="0"/>
              <a:t>mol</a:t>
            </a:r>
            <a:r>
              <a:rPr lang="en-GB" sz="2400" dirty="0"/>
              <a:t> </a:t>
            </a:r>
            <a:r>
              <a:rPr lang="en-GB" sz="2400" dirty="0" smtClean="0"/>
              <a:t>dm</a:t>
            </a:r>
            <a:r>
              <a:rPr lang="en-GB" sz="2400" baseline="30000" dirty="0" smtClean="0"/>
              <a:t>-3</a:t>
            </a:r>
            <a:r>
              <a:rPr lang="en-GB" sz="2400" dirty="0" smtClean="0"/>
              <a:t> hydrochloric acid.   Calculate the concentration of the sodium hydroxide solution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33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29069"/>
            <a:ext cx="11105363" cy="388077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20.0 </a:t>
            </a:r>
            <a:r>
              <a:rPr lang="en-GB" sz="2400" dirty="0"/>
              <a:t>cm</a:t>
            </a:r>
            <a:r>
              <a:rPr lang="en-GB" sz="2400" baseline="30000" dirty="0"/>
              <a:t>3</a:t>
            </a:r>
            <a:r>
              <a:rPr lang="en-GB" sz="2400" dirty="0"/>
              <a:t> of sodium hydroxide solution is exactly neutralised by </a:t>
            </a:r>
            <a:r>
              <a:rPr lang="en-GB" sz="2400" dirty="0" smtClean="0"/>
              <a:t>15.5 </a:t>
            </a:r>
            <a:r>
              <a:rPr lang="en-GB" sz="2400" dirty="0"/>
              <a:t>cm</a:t>
            </a:r>
            <a:r>
              <a:rPr lang="en-GB" sz="2400" baseline="30000" dirty="0"/>
              <a:t>3 </a:t>
            </a:r>
            <a:r>
              <a:rPr lang="en-GB" sz="2400" dirty="0"/>
              <a:t>of </a:t>
            </a:r>
            <a:r>
              <a:rPr lang="en-GB" sz="2400" dirty="0" smtClean="0"/>
              <a:t>0.108 </a:t>
            </a:r>
            <a:r>
              <a:rPr lang="en-GB" sz="2400" dirty="0" err="1"/>
              <a:t>mol</a:t>
            </a:r>
            <a:r>
              <a:rPr lang="en-GB" sz="2400" dirty="0"/>
              <a:t> dm</a:t>
            </a:r>
            <a:r>
              <a:rPr lang="en-GB" sz="2400" baseline="30000" dirty="0"/>
              <a:t>-3</a:t>
            </a:r>
            <a:r>
              <a:rPr lang="en-GB" sz="2400" dirty="0"/>
              <a:t> </a:t>
            </a:r>
            <a:r>
              <a:rPr lang="en-GB" sz="2400" dirty="0" smtClean="0"/>
              <a:t>sulfuric acid.   </a:t>
            </a:r>
            <a:r>
              <a:rPr lang="en-GB" sz="2400" dirty="0"/>
              <a:t>Calculate the concentration of the sodium hydroxide solution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4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684</Words>
  <Application>Microsoft Office PowerPoint</Application>
  <PresentationFormat>Widescreen</PresentationFormat>
  <Paragraphs>106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Tahoma</vt:lpstr>
      <vt:lpstr>Office Theme</vt:lpstr>
      <vt:lpstr>PowerPoint Presentation</vt:lpstr>
      <vt:lpstr>PowerPoint Presentation</vt:lpstr>
      <vt:lpstr>Objectives</vt:lpstr>
      <vt:lpstr>Homework</vt:lpstr>
      <vt:lpstr>Processing the titration data</vt:lpstr>
      <vt:lpstr>Titration calculations examples</vt:lpstr>
      <vt:lpstr>PowerPoint Presentation</vt:lpstr>
      <vt:lpstr>Example 1</vt:lpstr>
      <vt:lpstr>Example 2</vt:lpstr>
      <vt:lpstr>Example 3</vt:lpstr>
      <vt:lpstr>Errors and Mistakes - Starter</vt:lpstr>
      <vt:lpstr>PowerPoint Presentation</vt:lpstr>
      <vt:lpstr>Reliability and Accuracy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Scott</dc:creator>
  <cp:lastModifiedBy>Jennifer Scott</cp:lastModifiedBy>
  <cp:revision>8</cp:revision>
  <dcterms:created xsi:type="dcterms:W3CDTF">2016-10-07T10:45:16Z</dcterms:created>
  <dcterms:modified xsi:type="dcterms:W3CDTF">2016-10-22T20:51:09Z</dcterms:modified>
</cp:coreProperties>
</file>