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5DED7-81F2-4316-BAA9-4BF8B1ACF511}" type="datetimeFigureOut">
              <a:rPr lang="en-GB" smtClean="0"/>
              <a:pPr/>
              <a:t>10/01/2013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1E9E4-E560-4254-87F4-3615B6D5E67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9113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324D8A-B7DA-4B66-AE9E-A997A37AC8A6}" type="datetimeFigureOut">
              <a:rPr lang="en-GB" smtClean="0"/>
              <a:pPr/>
              <a:t>10/01/2013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CE26A-1D83-4879-8776-6E917B4605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21885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Make sure the intermediate is drawn correctly + not to close to carbon in benzene!!!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CE26A-1D83-4879-8776-6E917B460571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44644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Methyl group stabilizes charged intermediates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CE26A-1D83-4879-8776-6E917B460571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85720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Could go into why </a:t>
            </a:r>
            <a:r>
              <a:rPr lang="en-GB" dirty="0" err="1" smtClean="0"/>
              <a:t>polyalkenes</a:t>
            </a:r>
            <a:r>
              <a:rPr lang="en-GB" dirty="0" smtClean="0"/>
              <a:t> are not biodegradable.  </a:t>
            </a:r>
            <a:r>
              <a:rPr lang="en-GB" dirty="0" err="1" smtClean="0"/>
              <a:t>Polyalkenes</a:t>
            </a:r>
            <a:r>
              <a:rPr lang="en-GB" dirty="0" smtClean="0"/>
              <a:t> are saturated.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CE26A-1D83-4879-8776-6E917B460571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81076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B3A2-8A16-4432-8B79-C256AC274E42}" type="datetimeFigureOut">
              <a:rPr lang="en-GB" smtClean="0"/>
              <a:pPr/>
              <a:t>10/01/2013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792-4DF0-4706-A3E9-7C963872CA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03149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B3A2-8A16-4432-8B79-C256AC274E42}" type="datetimeFigureOut">
              <a:rPr lang="en-GB" smtClean="0"/>
              <a:pPr/>
              <a:t>10/01/2013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792-4DF0-4706-A3E9-7C963872CA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90487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B3A2-8A16-4432-8B79-C256AC274E42}" type="datetimeFigureOut">
              <a:rPr lang="en-GB" smtClean="0"/>
              <a:pPr/>
              <a:t>10/01/2013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792-4DF0-4706-A3E9-7C963872CA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31097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B3A2-8A16-4432-8B79-C256AC274E42}" type="datetimeFigureOut">
              <a:rPr lang="en-GB" smtClean="0"/>
              <a:pPr/>
              <a:t>10/01/2013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792-4DF0-4706-A3E9-7C963872CA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2873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B3A2-8A16-4432-8B79-C256AC274E42}" type="datetimeFigureOut">
              <a:rPr lang="en-GB" smtClean="0"/>
              <a:pPr/>
              <a:t>10/01/2013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792-4DF0-4706-A3E9-7C963872CA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9515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B3A2-8A16-4432-8B79-C256AC274E42}" type="datetimeFigureOut">
              <a:rPr lang="en-GB" smtClean="0"/>
              <a:pPr/>
              <a:t>10/01/2013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792-4DF0-4706-A3E9-7C963872CA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22396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B3A2-8A16-4432-8B79-C256AC274E42}" type="datetimeFigureOut">
              <a:rPr lang="en-GB" smtClean="0"/>
              <a:pPr/>
              <a:t>10/01/2013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792-4DF0-4706-A3E9-7C963872CA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52136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B3A2-8A16-4432-8B79-C256AC274E42}" type="datetimeFigureOut">
              <a:rPr lang="en-GB" smtClean="0"/>
              <a:pPr/>
              <a:t>10/01/2013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792-4DF0-4706-A3E9-7C963872CA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4995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B3A2-8A16-4432-8B79-C256AC274E42}" type="datetimeFigureOut">
              <a:rPr lang="en-GB" smtClean="0"/>
              <a:pPr/>
              <a:t>10/01/2013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792-4DF0-4706-A3E9-7C963872CA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77953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B3A2-8A16-4432-8B79-C256AC274E42}" type="datetimeFigureOut">
              <a:rPr lang="en-GB" smtClean="0"/>
              <a:pPr/>
              <a:t>10/01/2013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792-4DF0-4706-A3E9-7C963872CA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5765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B3A2-8A16-4432-8B79-C256AC274E42}" type="datetimeFigureOut">
              <a:rPr lang="en-GB" smtClean="0"/>
              <a:pPr/>
              <a:t>10/01/2013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792-4DF0-4706-A3E9-7C963872CA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9566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BB3A2-8A16-4432-8B79-C256AC274E42}" type="datetimeFigureOut">
              <a:rPr lang="en-GB" smtClean="0"/>
              <a:pPr/>
              <a:t>10/01/2013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BE792-4DF0-4706-A3E9-7C963872CA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126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r>
              <a:rPr lang="en-GB" dirty="0" smtClean="0"/>
              <a:t>UNIT 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6400800" cy="1752600"/>
          </a:xfrm>
        </p:spPr>
        <p:txBody>
          <a:bodyPr/>
          <a:lstStyle/>
          <a:p>
            <a:r>
              <a:rPr lang="en-GB" dirty="0" smtClean="0"/>
              <a:t>A2 ORGANIC CHEMISTRY </a:t>
            </a:r>
          </a:p>
          <a:p>
            <a:endParaRPr lang="en-GB" dirty="0"/>
          </a:p>
          <a:p>
            <a:r>
              <a:rPr lang="en-GB" dirty="0" smtClean="0"/>
              <a:t>MECHANISMS AND REAGENTS.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22677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1">
              <a:alpha val="19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ACYL CHLORIDES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268760"/>
            <a:ext cx="82089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Mechanism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err="1" smtClean="0"/>
              <a:t>Nucleophilic</a:t>
            </a:r>
            <a:r>
              <a:rPr lang="en-GB" dirty="0" smtClean="0"/>
              <a:t> Substitution reactions. (two steps addition + elimination)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Greater ƍ</a:t>
            </a:r>
            <a:r>
              <a:rPr lang="en-GB" baseline="30000" dirty="0"/>
              <a:t>+</a:t>
            </a:r>
            <a:r>
              <a:rPr lang="en-GB" dirty="0"/>
              <a:t> </a:t>
            </a:r>
            <a:r>
              <a:rPr lang="en-GB" dirty="0" smtClean="0"/>
              <a:t>on carbon due to </a:t>
            </a:r>
            <a:r>
              <a:rPr lang="en-GB" dirty="0" err="1" smtClean="0"/>
              <a:t>Cl</a:t>
            </a:r>
            <a:r>
              <a:rPr lang="en-GB" dirty="0" smtClean="0"/>
              <a:t> and O bond.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Step (addition) nucleophile </a:t>
            </a:r>
            <a:r>
              <a:rPr lang="en-GB" dirty="0"/>
              <a:t>attacks carbon ƍ</a:t>
            </a:r>
            <a:r>
              <a:rPr lang="en-GB" baseline="30000" dirty="0"/>
              <a:t>+</a:t>
            </a:r>
            <a:r>
              <a:rPr lang="en-GB" dirty="0"/>
              <a:t> </a:t>
            </a:r>
            <a:r>
              <a:rPr lang="en-GB" dirty="0" smtClean="0"/>
              <a:t>.</a:t>
            </a:r>
            <a:r>
              <a:rPr lang="en-GB" dirty="0"/>
              <a:t> </a:t>
            </a:r>
            <a:r>
              <a:rPr lang="en-GB" dirty="0" smtClean="0"/>
              <a:t> Pair of electrons in C=O is transferred to oxygen.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Step (elimination) lone pair of electrons on oxygen forms C=O, chlorine is eliminated. Hydrogen attached to oxygen atom breaks.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510" y="6165304"/>
            <a:ext cx="1458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AQA A2 text book, p76-81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277099" y="4397905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ACYL CHLORIDE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012160" y="3717032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ESTER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55576" y="5145436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N-SUBSTITUTED AMIDE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3717032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CARBOXYLIC ACID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969965" y="5116541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AMIDE</a:t>
            </a:r>
            <a:endParaRPr lang="en-GB" dirty="0"/>
          </a:p>
        </p:txBody>
      </p:sp>
      <p:sp>
        <p:nvSpPr>
          <p:cNvPr id="2" name="Bent Arrow 1"/>
          <p:cNvSpPr/>
          <p:nvPr/>
        </p:nvSpPr>
        <p:spPr>
          <a:xfrm>
            <a:off x="4459264" y="3717032"/>
            <a:ext cx="1552896" cy="68087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Bent Arrow 11"/>
          <p:cNvSpPr/>
          <p:nvPr/>
        </p:nvSpPr>
        <p:spPr>
          <a:xfrm flipH="1">
            <a:off x="2975891" y="3717032"/>
            <a:ext cx="1656448" cy="669118"/>
          </a:xfrm>
          <a:prstGeom prst="bentArrow">
            <a:avLst>
              <a:gd name="adj1" fmla="val 25000"/>
              <a:gd name="adj2" fmla="val 28249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Bent Arrow 12"/>
          <p:cNvSpPr/>
          <p:nvPr/>
        </p:nvSpPr>
        <p:spPr>
          <a:xfrm rot="10800000">
            <a:off x="3114705" y="4811538"/>
            <a:ext cx="1552896" cy="68087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Bent Arrow 13"/>
          <p:cNvSpPr/>
          <p:nvPr/>
        </p:nvSpPr>
        <p:spPr>
          <a:xfrm rot="10800000" flipH="1">
            <a:off x="4501459" y="4804999"/>
            <a:ext cx="1468506" cy="680874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285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77099" y="3510371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water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695652" y="349802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alcohol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3119907" y="5335875"/>
            <a:ext cx="1512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Primary amine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4667601" y="533912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ammonia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937741" y="6165304"/>
            <a:ext cx="5730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Hydrogen chloride, </a:t>
            </a:r>
            <a:r>
              <a:rPr lang="en-GB" dirty="0" err="1" smtClean="0"/>
              <a:t>HCl</a:t>
            </a:r>
            <a:r>
              <a:rPr lang="en-GB" dirty="0" smtClean="0"/>
              <a:t> is the secondary product.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94946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 animBg="1"/>
      <p:bldP spid="8" grpId="0" animBg="1"/>
      <p:bldP spid="9" grpId="0" animBg="1"/>
      <p:bldP spid="10" grpId="0" animBg="1"/>
      <p:bldP spid="11" grpId="0" animBg="1"/>
      <p:bldP spid="15" grpId="0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1">
              <a:alpha val="19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ACID ANHYDRIDE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420888"/>
            <a:ext cx="4200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Mechanism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Same as acyl chlorides.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Secondary product is a carboxylic acid.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37740" y="6143971"/>
            <a:ext cx="6954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Preferred in synthesis, cheaper, less violent reactions, no fumes of </a:t>
            </a:r>
            <a:r>
              <a:rPr lang="en-GB" dirty="0" err="1" smtClean="0"/>
              <a:t>HCl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277099" y="4397905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ACID ANYDRIDE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012160" y="3717032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ESTER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5145436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N-SUBSTITUTED AMIDE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3717032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CARBOXYLIC ACID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969965" y="5116541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AMIDE</a:t>
            </a:r>
            <a:endParaRPr lang="en-GB" dirty="0"/>
          </a:p>
        </p:txBody>
      </p:sp>
      <p:sp>
        <p:nvSpPr>
          <p:cNvPr id="11" name="Bent Arrow 10"/>
          <p:cNvSpPr/>
          <p:nvPr/>
        </p:nvSpPr>
        <p:spPr>
          <a:xfrm>
            <a:off x="4459264" y="3717032"/>
            <a:ext cx="1552896" cy="68087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Bent Arrow 11"/>
          <p:cNvSpPr/>
          <p:nvPr/>
        </p:nvSpPr>
        <p:spPr>
          <a:xfrm flipH="1">
            <a:off x="2975891" y="3717032"/>
            <a:ext cx="1656448" cy="669118"/>
          </a:xfrm>
          <a:prstGeom prst="bentArrow">
            <a:avLst>
              <a:gd name="adj1" fmla="val 25000"/>
              <a:gd name="adj2" fmla="val 28249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Bent Arrow 12"/>
          <p:cNvSpPr/>
          <p:nvPr/>
        </p:nvSpPr>
        <p:spPr>
          <a:xfrm rot="10800000">
            <a:off x="3114705" y="4811538"/>
            <a:ext cx="1552896" cy="68087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Bent Arrow 13"/>
          <p:cNvSpPr/>
          <p:nvPr/>
        </p:nvSpPr>
        <p:spPr>
          <a:xfrm rot="10800000" flipH="1">
            <a:off x="4501459" y="4804999"/>
            <a:ext cx="1468506" cy="680874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285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77099" y="3510371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water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695652" y="349802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alcohol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3119907" y="5335875"/>
            <a:ext cx="1512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Primary amine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4667601" y="533912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ammonia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95595" y="1412776"/>
            <a:ext cx="4200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Synthesis</a:t>
            </a:r>
          </a:p>
          <a:p>
            <a:r>
              <a:rPr lang="en-GB" dirty="0" smtClean="0"/>
              <a:t>Dehydrate a carboxylic acid (P</a:t>
            </a:r>
            <a:r>
              <a:rPr lang="en-GB" baseline="-25000" dirty="0" smtClean="0"/>
              <a:t>4</a:t>
            </a:r>
            <a:r>
              <a:rPr lang="en-GB" dirty="0" smtClean="0"/>
              <a:t>O</a:t>
            </a:r>
            <a:r>
              <a:rPr lang="en-GB" baseline="-25000" dirty="0" smtClean="0"/>
              <a:t>10</a:t>
            </a:r>
            <a:r>
              <a:rPr lang="en-GB" dirty="0" smtClean="0"/>
              <a:t> cat)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1510" y="6165304"/>
            <a:ext cx="1458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AQA A2 text book, p76-81</a:t>
            </a:r>
            <a:endParaRPr lang="en-GB" sz="1200" dirty="0"/>
          </a:p>
        </p:txBody>
      </p:sp>
    </p:spTree>
    <p:extLst>
      <p:ext uri="{BB962C8B-B14F-4D97-AF65-F5344CB8AC3E}">
        <p14:creationId xmlns="" xmlns:p14="http://schemas.microsoft.com/office/powerpoint/2010/main" val="16034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5" grpId="0"/>
      <p:bldP spid="16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1">
              <a:alpha val="19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NITRO COMPOUNDS FROM BENZENE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95595" y="1412776"/>
            <a:ext cx="82528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Mechanism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Generate the </a:t>
            </a:r>
            <a:r>
              <a:rPr lang="en-GB" dirty="0" err="1" smtClean="0"/>
              <a:t>nitronium</a:t>
            </a:r>
            <a:r>
              <a:rPr lang="en-GB" dirty="0" smtClean="0"/>
              <a:t> ion. Nitric acid and </a:t>
            </a:r>
            <a:r>
              <a:rPr lang="en-GB" dirty="0" err="1" smtClean="0"/>
              <a:t>sulfuric</a:t>
            </a:r>
            <a:r>
              <a:rPr lang="en-GB" dirty="0" smtClean="0"/>
              <a:t> acid.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Protonation of nitric acid, then protonated nitric acid breaks down.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Electrophilic substitution(addition then elimination).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Electrophile is attracted to the delocalized electron.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C-H bond breaks and restores the stable delocalized electron structure.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4379969"/>
            <a:ext cx="14442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BENZENE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649921" y="3964471"/>
            <a:ext cx="194421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UNSTABLE POSITIVELY CHARGED INTERMEDIATE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660232" y="4379969"/>
            <a:ext cx="17281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NITROBENZENE</a:t>
            </a:r>
            <a:endParaRPr lang="en-GB" dirty="0"/>
          </a:p>
        </p:txBody>
      </p:sp>
      <p:cxnSp>
        <p:nvCxnSpPr>
          <p:cNvPr id="9" name="Straight Arrow Connector 8"/>
          <p:cNvCxnSpPr>
            <a:endCxn id="7" idx="1"/>
          </p:cNvCxnSpPr>
          <p:nvPr/>
        </p:nvCxnSpPr>
        <p:spPr>
          <a:xfrm flipV="1">
            <a:off x="5594137" y="4564635"/>
            <a:ext cx="1066095" cy="1"/>
          </a:xfrm>
          <a:prstGeom prst="straightConnector1">
            <a:avLst/>
          </a:prstGeom>
          <a:ln w="730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6" idx="1"/>
          </p:cNvCxnSpPr>
          <p:nvPr/>
        </p:nvCxnSpPr>
        <p:spPr>
          <a:xfrm>
            <a:off x="2140496" y="4564635"/>
            <a:ext cx="1509425" cy="1"/>
          </a:xfrm>
          <a:prstGeom prst="straightConnector1">
            <a:avLst/>
          </a:prstGeom>
          <a:ln w="730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3670" y="5185228"/>
            <a:ext cx="8757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Temperature should be kept at 50</a:t>
            </a:r>
            <a:r>
              <a:rPr lang="en-GB" baseline="30000" dirty="0" smtClean="0"/>
              <a:t>o</a:t>
            </a:r>
            <a:r>
              <a:rPr lang="en-GB" dirty="0" smtClean="0"/>
              <a:t>C. Further substitution occurs at 100</a:t>
            </a:r>
            <a:r>
              <a:rPr lang="en-GB" baseline="30000" dirty="0" smtClean="0"/>
              <a:t>o</a:t>
            </a:r>
            <a:r>
              <a:rPr lang="en-GB" dirty="0" smtClean="0"/>
              <a:t>C </a:t>
            </a:r>
          </a:p>
          <a:p>
            <a:r>
              <a:rPr lang="en-GB" dirty="0" smtClean="0"/>
              <a:t>(1,3-dinitrobenzene).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61510" y="6165304"/>
            <a:ext cx="1458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AQA A2 text book, p90-91</a:t>
            </a:r>
            <a:endParaRPr lang="en-GB" sz="1200" dirty="0"/>
          </a:p>
        </p:txBody>
      </p:sp>
    </p:spTree>
    <p:extLst>
      <p:ext uri="{BB962C8B-B14F-4D97-AF65-F5344CB8AC3E}">
        <p14:creationId xmlns="" xmlns:p14="http://schemas.microsoft.com/office/powerpoint/2010/main" val="42688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7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1">
              <a:alpha val="19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ICE DYES &amp; DIAZONIUM SALTS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2795718"/>
            <a:ext cx="16561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PHENYLAMINE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966261" y="2795718"/>
            <a:ext cx="20882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DIAZONIUM SALT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71800" y="2983270"/>
            <a:ext cx="3168352" cy="0"/>
          </a:xfrm>
          <a:prstGeom prst="straightConnector1">
            <a:avLst/>
          </a:prstGeom>
          <a:ln w="730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66997" y="2334053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Sodium nitrate(III), </a:t>
            </a:r>
            <a:r>
              <a:rPr lang="en-GB" dirty="0" err="1" smtClean="0"/>
              <a:t>HCl</a:t>
            </a:r>
            <a:endParaRPr lang="en-GB" dirty="0" smtClean="0"/>
          </a:p>
          <a:p>
            <a:pPr algn="ctr"/>
            <a:r>
              <a:rPr lang="en-GB" dirty="0" smtClean="0"/>
              <a:t>Ice bath (chilled)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34578" y="1268760"/>
            <a:ext cx="82418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Ice Dyes</a:t>
            </a:r>
          </a:p>
          <a:p>
            <a:r>
              <a:rPr lang="en-GB" dirty="0" smtClean="0"/>
              <a:t>No need for mechanism but need to be able to draw compounds.</a:t>
            </a:r>
          </a:p>
          <a:p>
            <a:r>
              <a:rPr lang="en-GB" dirty="0" smtClean="0"/>
              <a:t>Sodium chloride and water is also formed.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61510" y="6165304"/>
            <a:ext cx="1458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AQA A2 text book, p92-93</a:t>
            </a:r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3717032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Coupling Reaction (</a:t>
            </a:r>
            <a:r>
              <a:rPr lang="en-GB" u="sng" dirty="0" err="1" smtClean="0"/>
              <a:t>azo</a:t>
            </a:r>
            <a:r>
              <a:rPr lang="en-GB" u="sng" dirty="0" smtClean="0"/>
              <a:t> dyes)</a:t>
            </a:r>
          </a:p>
          <a:p>
            <a:endParaRPr lang="en-GB" dirty="0" smtClean="0"/>
          </a:p>
          <a:p>
            <a:r>
              <a:rPr lang="en-GB" dirty="0" smtClean="0"/>
              <a:t>No need for mechanism but you need to be able to draw compounds.</a:t>
            </a:r>
          </a:p>
          <a:p>
            <a:r>
              <a:rPr lang="en-GB" dirty="0" err="1" smtClean="0"/>
              <a:t>Diazonium</a:t>
            </a:r>
            <a:r>
              <a:rPr lang="en-GB" dirty="0" smtClean="0"/>
              <a:t> salt reacts with </a:t>
            </a:r>
            <a:r>
              <a:rPr lang="en-GB" dirty="0" err="1" smtClean="0"/>
              <a:t>phenylamine</a:t>
            </a:r>
            <a:r>
              <a:rPr lang="en-GB" dirty="0" smtClean="0"/>
              <a:t> or other aromatic compounds to produce </a:t>
            </a:r>
            <a:r>
              <a:rPr lang="en-GB" dirty="0" err="1" smtClean="0"/>
              <a:t>azo</a:t>
            </a:r>
            <a:r>
              <a:rPr lang="en-GB" dirty="0" smtClean="0"/>
              <a:t> dyes. </a:t>
            </a:r>
            <a:r>
              <a:rPr lang="en-GB" dirty="0" err="1" smtClean="0"/>
              <a:t>HCl</a:t>
            </a:r>
            <a:r>
              <a:rPr lang="en-GB" dirty="0" smtClean="0"/>
              <a:t> is also produced.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66261" y="3254391"/>
            <a:ext cx="20882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WATER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966261" y="3751360"/>
            <a:ext cx="20882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SODIUM CHLORIDE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77641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/>
      <p:bldP spid="11" grpId="0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1">
              <a:alpha val="19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TRINITROTOLUENE, TNT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34578" y="1268760"/>
            <a:ext cx="8241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 need for mechanism but need to be able to draw compounds.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6976" y="2795718"/>
            <a:ext cx="20408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METHYLBENZENE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148064" y="2795718"/>
            <a:ext cx="37444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2-METHYL-1,3,5-TRINITROBENZENE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771800" y="2980384"/>
            <a:ext cx="2376263" cy="2886"/>
          </a:xfrm>
          <a:prstGeom prst="straightConnector1">
            <a:avLst/>
          </a:prstGeom>
          <a:ln w="730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99791" y="2334053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</a:t>
            </a:r>
            <a:r>
              <a:rPr lang="en-GB" dirty="0" smtClean="0"/>
              <a:t>onc. HNO</a:t>
            </a:r>
            <a:r>
              <a:rPr lang="en-GB" baseline="-25000" dirty="0" smtClean="0"/>
              <a:t>3</a:t>
            </a:r>
            <a:endParaRPr lang="en-GB" dirty="0" smtClean="0"/>
          </a:p>
          <a:p>
            <a:pPr algn="ctr"/>
            <a:r>
              <a:rPr lang="en-GB" dirty="0"/>
              <a:t>c</a:t>
            </a:r>
            <a:r>
              <a:rPr lang="en-GB" dirty="0" smtClean="0"/>
              <a:t>onc. H</a:t>
            </a:r>
            <a:r>
              <a:rPr lang="en-GB" baseline="-25000" dirty="0" smtClean="0"/>
              <a:t>2</a:t>
            </a:r>
            <a:r>
              <a:rPr lang="en-GB" dirty="0" smtClean="0"/>
              <a:t>SO</a:t>
            </a:r>
            <a:r>
              <a:rPr lang="en-GB" baseline="-25000" dirty="0" smtClean="0"/>
              <a:t>4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61510" y="6165304"/>
            <a:ext cx="1458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AQA A2 text book, p93</a:t>
            </a:r>
            <a:endParaRPr lang="en-GB" sz="1200" dirty="0"/>
          </a:p>
        </p:txBody>
      </p:sp>
    </p:spTree>
    <p:extLst>
      <p:ext uri="{BB962C8B-B14F-4D97-AF65-F5344CB8AC3E}">
        <p14:creationId xmlns="" xmlns:p14="http://schemas.microsoft.com/office/powerpoint/2010/main" val="262267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1">
              <a:alpha val="19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FIEDEL-CRAFTS ACYLATION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95595" y="1412776"/>
            <a:ext cx="82528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Mechanism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Generate the electrophile. </a:t>
            </a:r>
            <a:r>
              <a:rPr lang="en-GB" dirty="0"/>
              <a:t> </a:t>
            </a:r>
            <a:r>
              <a:rPr lang="en-GB" dirty="0" smtClean="0"/>
              <a:t>Aluminium chloride and acyl chloride.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Electrophilic </a:t>
            </a:r>
            <a:r>
              <a:rPr lang="en-GB" dirty="0"/>
              <a:t>substitution(addition then elimination).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Electrophile is attracted to the delocalized electron.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C-H bond breaks and restores the stable delocalized electron structure.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Aluminium chloride is regenerated </a:t>
            </a:r>
            <a:r>
              <a:rPr lang="en-GB" dirty="0" err="1" smtClean="0"/>
              <a:t>whren</a:t>
            </a:r>
            <a:r>
              <a:rPr lang="en-GB" dirty="0" smtClean="0"/>
              <a:t> [AlCl</a:t>
            </a:r>
            <a:r>
              <a:rPr lang="en-GB" baseline="-25000" dirty="0" smtClean="0"/>
              <a:t>4</a:t>
            </a:r>
            <a:r>
              <a:rPr lang="en-GB" dirty="0" smtClean="0"/>
              <a:t>]</a:t>
            </a:r>
            <a:r>
              <a:rPr lang="en-GB" baseline="30000" dirty="0" smtClean="0"/>
              <a:t>-</a:t>
            </a:r>
            <a:r>
              <a:rPr lang="en-GB" dirty="0" smtClean="0"/>
              <a:t> reacts with H</a:t>
            </a:r>
            <a:r>
              <a:rPr lang="en-GB" baseline="30000" dirty="0" smtClean="0"/>
              <a:t>+</a:t>
            </a:r>
            <a:r>
              <a:rPr lang="en-GB" baseline="-25000" dirty="0" smtClean="0"/>
              <a:t>.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94978" y="4103433"/>
            <a:ext cx="14442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BENZENE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581644" y="3687935"/>
            <a:ext cx="194421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UNSTABLE POSITIVELY CHARGED INTERMEDIATE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651599" y="3910550"/>
            <a:ext cx="22504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PHENYLETHANONE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525860" y="4279882"/>
            <a:ext cx="1066094" cy="2"/>
          </a:xfrm>
          <a:prstGeom prst="straightConnector1">
            <a:avLst/>
          </a:prstGeom>
          <a:ln w="730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7" idx="1"/>
          </p:cNvCxnSpPr>
          <p:nvPr/>
        </p:nvCxnSpPr>
        <p:spPr>
          <a:xfrm>
            <a:off x="2072219" y="4288099"/>
            <a:ext cx="1509425" cy="1"/>
          </a:xfrm>
          <a:prstGeom prst="straightConnector1">
            <a:avLst/>
          </a:prstGeom>
          <a:ln w="730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648950" y="4439209"/>
            <a:ext cx="22531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HYDROGEN CHLORIDE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61510" y="6165304"/>
            <a:ext cx="1458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AQA A2 text book, p94</a:t>
            </a:r>
            <a:endParaRPr lang="en-GB" sz="1200" dirty="0"/>
          </a:p>
        </p:txBody>
      </p:sp>
    </p:spTree>
    <p:extLst>
      <p:ext uri="{BB962C8B-B14F-4D97-AF65-F5344CB8AC3E}">
        <p14:creationId xmlns="" xmlns:p14="http://schemas.microsoft.com/office/powerpoint/2010/main" val="33151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7" grpId="0" animBg="1"/>
      <p:bldP spid="8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accent1">
              <a:alpha val="19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MAKING ALIPHATIC AMINES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56222" y="3283793"/>
            <a:ext cx="82528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Mechanism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If you can do this you can describe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Amine acting as a nucleophile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Amine acting as a base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How to make secondary, tertiary amines and </a:t>
            </a:r>
            <a:r>
              <a:rPr lang="en-GB" dirty="0" err="1" smtClean="0"/>
              <a:t>quarternary</a:t>
            </a:r>
            <a:r>
              <a:rPr lang="en-GB" dirty="0" smtClean="0"/>
              <a:t> ammonium salts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1114251"/>
            <a:ext cx="502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From </a:t>
            </a:r>
            <a:r>
              <a:rPr lang="en-GB" u="sng" dirty="0" err="1" smtClean="0"/>
              <a:t>Haloalkanes</a:t>
            </a:r>
            <a:endParaRPr lang="en-GB" u="sng" dirty="0" smtClean="0"/>
          </a:p>
          <a:p>
            <a:r>
              <a:rPr lang="en-GB" dirty="0" smtClean="0"/>
              <a:t>Excess ammonia reacting with primary </a:t>
            </a:r>
            <a:r>
              <a:rPr lang="en-GB" dirty="0" err="1" smtClean="0"/>
              <a:t>haloalkanes</a:t>
            </a:r>
            <a:r>
              <a:rPr lang="en-GB" dirty="0" smtClean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454" y="2282492"/>
            <a:ext cx="14442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AMMONIA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00429" y="2677730"/>
            <a:ext cx="14442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HALOALKANE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54153" y="2677730"/>
            <a:ext cx="1509425" cy="1"/>
          </a:xfrm>
          <a:prstGeom prst="straightConnector1">
            <a:avLst/>
          </a:prstGeom>
          <a:ln w="730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07904" y="2324556"/>
            <a:ext cx="20162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AMMONIUM SALT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860549" y="2772345"/>
            <a:ext cx="14442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HALIDE ION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724128" y="2757244"/>
            <a:ext cx="1080120" cy="15101"/>
          </a:xfrm>
          <a:prstGeom prst="straightConnector1">
            <a:avLst/>
          </a:prstGeom>
          <a:ln w="730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286520" y="2282492"/>
            <a:ext cx="14442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AMINE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804248" y="2772345"/>
            <a:ext cx="22322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AMMONIUM HALIDE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931671" y="2047557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 nucleophile </a:t>
            </a:r>
          </a:p>
          <a:p>
            <a:pPr algn="ctr"/>
            <a:r>
              <a:rPr lang="en-GB" dirty="0" smtClean="0"/>
              <a:t>NH</a:t>
            </a:r>
            <a:r>
              <a:rPr lang="en-GB" baseline="-25000" dirty="0" smtClean="0"/>
              <a:t>3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846360" y="2007940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 base </a:t>
            </a:r>
          </a:p>
          <a:p>
            <a:pPr algn="ctr"/>
            <a:r>
              <a:rPr lang="en-GB" dirty="0" smtClean="0"/>
              <a:t>NH</a:t>
            </a:r>
            <a:r>
              <a:rPr lang="en-GB" baseline="-25000" dirty="0" smtClean="0"/>
              <a:t>3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544907" y="4862507"/>
            <a:ext cx="502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From Nitrile</a:t>
            </a:r>
          </a:p>
          <a:p>
            <a:r>
              <a:rPr lang="en-GB" dirty="0" smtClean="0"/>
              <a:t>Amine can be made by reducing nitrile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19261" y="5719855"/>
            <a:ext cx="14442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NITRILE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6958908" y="5725398"/>
            <a:ext cx="14442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AMINE</a:t>
            </a:r>
            <a:endParaRPr lang="en-GB" dirty="0"/>
          </a:p>
        </p:txBody>
      </p:sp>
      <p:cxnSp>
        <p:nvCxnSpPr>
          <p:cNvPr id="23" name="Straight Arrow Connector 22"/>
          <p:cNvCxnSpPr>
            <a:stCxn id="33" idx="3"/>
          </p:cNvCxnSpPr>
          <p:nvPr/>
        </p:nvCxnSpPr>
        <p:spPr>
          <a:xfrm flipV="1">
            <a:off x="4139952" y="5897462"/>
            <a:ext cx="2818956" cy="12602"/>
          </a:xfrm>
          <a:prstGeom prst="straightConnector1">
            <a:avLst/>
          </a:prstGeom>
          <a:ln w="730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236321" y="5508838"/>
            <a:ext cx="1220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   LiAlH</a:t>
            </a:r>
            <a:r>
              <a:rPr lang="en-GB" baseline="-25000" dirty="0" smtClean="0"/>
              <a:t>4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5120778" y="6030570"/>
            <a:ext cx="1566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 H</a:t>
            </a:r>
            <a:r>
              <a:rPr lang="en-GB" baseline="-25000" dirty="0" smtClean="0"/>
              <a:t>2</a:t>
            </a:r>
            <a:r>
              <a:rPr lang="en-GB" dirty="0" smtClean="0"/>
              <a:t>/Ni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161510" y="6165304"/>
            <a:ext cx="1458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AQA A2 text book, p100-107</a:t>
            </a:r>
            <a:endParaRPr lang="en-GB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3515879" y="5725398"/>
            <a:ext cx="62407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4[H]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25074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  <p:bldP spid="7" grpId="0" animBg="1"/>
      <p:bldP spid="9" grpId="0" animBg="1"/>
      <p:bldP spid="10" grpId="0" animBg="1"/>
      <p:bldP spid="12" grpId="0" animBg="1"/>
      <p:bldP spid="13" grpId="0" animBg="1"/>
      <p:bldP spid="15" grpId="0"/>
      <p:bldP spid="16" grpId="0"/>
      <p:bldP spid="18" grpId="0"/>
      <p:bldP spid="21" grpId="0" animBg="1"/>
      <p:bldP spid="22" grpId="0" animBg="1"/>
      <p:bldP spid="25" grpId="0"/>
      <p:bldP spid="30" grpId="0"/>
      <p:bldP spid="3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accent1">
              <a:alpha val="19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MAKING AROMATIC AMINES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264911"/>
            <a:ext cx="4140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Reduction of aromatic nitro compounds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5044" y="2204864"/>
            <a:ext cx="17206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NITROBENZENE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375408" y="2192262"/>
            <a:ext cx="14442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AMINE</a:t>
            </a:r>
            <a:endParaRPr lang="en-GB" dirty="0"/>
          </a:p>
        </p:txBody>
      </p:sp>
      <p:cxnSp>
        <p:nvCxnSpPr>
          <p:cNvPr id="7" name="Straight Arrow Connector 6"/>
          <p:cNvCxnSpPr>
            <a:endCxn id="13" idx="1"/>
          </p:cNvCxnSpPr>
          <p:nvPr/>
        </p:nvCxnSpPr>
        <p:spPr>
          <a:xfrm>
            <a:off x="2060726" y="2937546"/>
            <a:ext cx="1617212" cy="1750724"/>
          </a:xfrm>
          <a:prstGeom prst="straightConnector1">
            <a:avLst/>
          </a:prstGeom>
          <a:ln w="730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35390" y="3835647"/>
            <a:ext cx="15660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 </a:t>
            </a:r>
            <a:r>
              <a:rPr lang="en-GB" dirty="0" err="1" smtClean="0"/>
              <a:t>conc.HCl</a:t>
            </a:r>
            <a:r>
              <a:rPr lang="en-GB" dirty="0" smtClean="0"/>
              <a:t>/</a:t>
            </a:r>
            <a:r>
              <a:rPr lang="en-GB" dirty="0" err="1" smtClean="0"/>
              <a:t>Sn</a:t>
            </a:r>
            <a:endParaRPr lang="en-GB" dirty="0" smtClean="0"/>
          </a:p>
          <a:p>
            <a:pPr algn="ctr"/>
            <a:r>
              <a:rPr lang="en-GB" dirty="0" smtClean="0"/>
              <a:t>or</a:t>
            </a:r>
          </a:p>
          <a:p>
            <a:pPr algn="ctr"/>
            <a:r>
              <a:rPr lang="en-GB" dirty="0" smtClean="0"/>
              <a:t>conc. </a:t>
            </a:r>
            <a:r>
              <a:rPr lang="en-GB" dirty="0" err="1" smtClean="0"/>
              <a:t>HCl</a:t>
            </a:r>
            <a:r>
              <a:rPr lang="en-GB" dirty="0" smtClean="0"/>
              <a:t>/Fe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537774" y="2204864"/>
            <a:ext cx="62407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6</a:t>
            </a:r>
            <a:r>
              <a:rPr lang="en-GB" dirty="0" smtClean="0"/>
              <a:t>[H]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997217" y="2174413"/>
            <a:ext cx="14442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WATER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61510" y="6165304"/>
            <a:ext cx="1458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AQA A2 text book, p101</a:t>
            </a:r>
            <a:endParaRPr lang="en-GB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677938" y="4365104"/>
            <a:ext cx="167921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NH</a:t>
            </a:r>
            <a:r>
              <a:rPr lang="en-GB" baseline="-25000" dirty="0" smtClean="0"/>
              <a:t>3</a:t>
            </a:r>
            <a:r>
              <a:rPr lang="en-GB" baseline="30000" dirty="0"/>
              <a:t>+</a:t>
            </a:r>
            <a:r>
              <a:rPr lang="en-GB" dirty="0" smtClean="0"/>
              <a:t> INTERMEDIATE</a:t>
            </a:r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380005" y="2708920"/>
            <a:ext cx="1439620" cy="1979350"/>
          </a:xfrm>
          <a:prstGeom prst="straightConnector1">
            <a:avLst/>
          </a:prstGeom>
          <a:ln w="730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214199" y="3561861"/>
            <a:ext cx="1566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/>
              <a:t>NaOH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69090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8" grpId="0"/>
      <p:bldP spid="9" grpId="0" animBg="1"/>
      <p:bldP spid="11" grpId="0" animBg="1"/>
      <p:bldP spid="13" grpId="0" animBg="1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accent1">
              <a:alpha val="19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ZWITTERIONS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114251"/>
            <a:ext cx="502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Acting as a Base</a:t>
            </a:r>
          </a:p>
          <a:p>
            <a:r>
              <a:rPr lang="en-GB" dirty="0" smtClean="0"/>
              <a:t>Accepting protons.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863" y="3003440"/>
            <a:ext cx="502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Acting as an Acid</a:t>
            </a:r>
          </a:p>
          <a:p>
            <a:r>
              <a:rPr lang="en-GB" dirty="0" smtClean="0"/>
              <a:t>Donating protons.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5491" y="1818267"/>
            <a:ext cx="17206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AMINO ACID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600741" y="1823105"/>
            <a:ext cx="5751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</a:t>
            </a:r>
            <a:r>
              <a:rPr lang="en-GB" baseline="30000" dirty="0" smtClean="0"/>
              <a:t>+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3799280"/>
            <a:ext cx="17206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AMINO ACID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628668" y="3799280"/>
            <a:ext cx="5751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OH</a:t>
            </a:r>
            <a:r>
              <a:rPr lang="en-GB" baseline="30000" dirty="0"/>
              <a:t>-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494274" y="2002932"/>
            <a:ext cx="1509425" cy="1"/>
          </a:xfrm>
          <a:prstGeom prst="straightConnector1">
            <a:avLst/>
          </a:prstGeom>
          <a:ln w="730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476935" y="3983945"/>
            <a:ext cx="1509425" cy="1"/>
          </a:xfrm>
          <a:prstGeom prst="straightConnector1">
            <a:avLst/>
          </a:prstGeom>
          <a:ln w="730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1510" y="6165304"/>
            <a:ext cx="1458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AQA A2 text book, p108-109</a:t>
            </a:r>
            <a:endParaRPr lang="en-GB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2628668" y="2344837"/>
            <a:ext cx="5751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/>
              <a:t>HCl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498962" y="2344837"/>
            <a:ext cx="72922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SALT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429194" y="4347696"/>
            <a:ext cx="8791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WATER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600740" y="4321012"/>
            <a:ext cx="7471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/>
              <a:t>NaOH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5476263" y="4325663"/>
            <a:ext cx="7471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SALT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498962" y="1786001"/>
            <a:ext cx="303347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NITROGEN IS PROTONATED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476262" y="3799279"/>
            <a:ext cx="320019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NEGATIVE CHARGE ON OXYGEN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714227" y="2349597"/>
            <a:ext cx="1409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With Acid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62404" y="4347696"/>
            <a:ext cx="1409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With Base</a:t>
            </a:r>
          </a:p>
        </p:txBody>
      </p:sp>
    </p:spTree>
    <p:extLst>
      <p:ext uri="{BB962C8B-B14F-4D97-AF65-F5344CB8AC3E}">
        <p14:creationId xmlns="" xmlns:p14="http://schemas.microsoft.com/office/powerpoint/2010/main" val="342522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  <p:bldP spid="7" grpId="0" animBg="1"/>
      <p:bldP spid="9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accent1">
              <a:alpha val="19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PROTEINS FROM AMINO ACIDS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61510" y="6165304"/>
            <a:ext cx="1458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AQA A2 text book, p110</a:t>
            </a: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259468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Amino group reacting with carboxylic group of another amino acid.  PEPTIDE LINK</a:t>
            </a:r>
          </a:p>
          <a:p>
            <a:r>
              <a:rPr lang="en-GB" dirty="0" smtClean="0"/>
              <a:t>Each link produces one  water molecule. Condensation reaction.</a:t>
            </a:r>
          </a:p>
          <a:p>
            <a:r>
              <a:rPr lang="en-GB" dirty="0" smtClean="0"/>
              <a:t>Can form </a:t>
            </a:r>
            <a:r>
              <a:rPr lang="en-GB" dirty="0" err="1" smtClean="0"/>
              <a:t>ploymers</a:t>
            </a:r>
            <a:r>
              <a:rPr lang="en-GB" dirty="0"/>
              <a:t> </a:t>
            </a:r>
            <a:r>
              <a:rPr lang="en-GB" dirty="0" smtClean="0"/>
              <a:t>(amino acids)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5491" y="2780928"/>
            <a:ext cx="17206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AMINO ACID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85491" y="3302660"/>
            <a:ext cx="17206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AMINO ACID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207353" y="3117994"/>
            <a:ext cx="17206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DIPEPTIDE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242677" y="3083771"/>
            <a:ext cx="17206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WATER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411760" y="3285063"/>
            <a:ext cx="1509425" cy="1"/>
          </a:xfrm>
          <a:prstGeom prst="straightConnector1">
            <a:avLst/>
          </a:prstGeom>
          <a:ln w="730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0607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1">
              <a:alpha val="19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ALDEHYDES &amp; KETONES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196752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Identified by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err="1" smtClean="0"/>
              <a:t>Tollens</a:t>
            </a:r>
            <a:r>
              <a:rPr lang="en-GB" dirty="0" smtClean="0"/>
              <a:t> reagent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Fehling’s Solution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Aldehydes are oxidised to carboxylic acids.  Therefore, the </a:t>
            </a:r>
            <a:r>
              <a:rPr lang="en-GB" dirty="0" err="1" smtClean="0"/>
              <a:t>Tollens</a:t>
            </a:r>
            <a:r>
              <a:rPr lang="en-GB" dirty="0" smtClean="0"/>
              <a:t>’ and Fehling’s must be reduced.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3549" y="3068960"/>
            <a:ext cx="8208912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 err="1" smtClean="0"/>
              <a:t>Tollens</a:t>
            </a:r>
            <a:r>
              <a:rPr lang="en-GB" u="sng" dirty="0" smtClean="0"/>
              <a:t>’ Reagent</a:t>
            </a:r>
          </a:p>
          <a:p>
            <a:endParaRPr lang="en-GB" sz="800" dirty="0"/>
          </a:p>
          <a:p>
            <a:r>
              <a:rPr lang="en-GB" dirty="0" smtClean="0"/>
              <a:t>Sodium hydroxide, aqueous silver nitrate this produces a precipitate. Ammonia is then added to make aqueous [Ag(NH</a:t>
            </a:r>
            <a:r>
              <a:rPr lang="en-GB" baseline="-25000" dirty="0" smtClean="0"/>
              <a:t>3</a:t>
            </a:r>
            <a:r>
              <a:rPr lang="en-GB" dirty="0" smtClean="0"/>
              <a:t>)</a:t>
            </a:r>
            <a:r>
              <a:rPr lang="en-GB" baseline="-25000" dirty="0" smtClean="0"/>
              <a:t>2</a:t>
            </a:r>
            <a:r>
              <a:rPr lang="en-GB" dirty="0" smtClean="0"/>
              <a:t>]</a:t>
            </a:r>
            <a:r>
              <a:rPr lang="en-GB" baseline="30000" dirty="0" smtClean="0"/>
              <a:t>+</a:t>
            </a:r>
            <a:endParaRPr lang="en-GB" dirty="0" smtClean="0"/>
          </a:p>
          <a:p>
            <a:endParaRPr lang="en-GB" sz="800" dirty="0"/>
          </a:p>
          <a:p>
            <a:r>
              <a:rPr lang="en-GB" dirty="0" smtClean="0"/>
              <a:t>This is reduced to silver when an aldehyde is added.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5076" y="4667910"/>
            <a:ext cx="8208912" cy="1046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 smtClean="0"/>
              <a:t>Fehling’s Solution</a:t>
            </a:r>
          </a:p>
          <a:p>
            <a:endParaRPr lang="en-GB" sz="800" dirty="0"/>
          </a:p>
          <a:p>
            <a:r>
              <a:rPr lang="en-GB" dirty="0" smtClean="0"/>
              <a:t>This is a blue solution containing Cu</a:t>
            </a:r>
            <a:r>
              <a:rPr lang="en-GB" baseline="30000" dirty="0" smtClean="0"/>
              <a:t>2+</a:t>
            </a:r>
            <a:r>
              <a:rPr lang="en-GB" dirty="0" smtClean="0"/>
              <a:t> ions.  When aldehydes are added and heated, these ions are reduced to cooper (I) oxide Cu</a:t>
            </a:r>
            <a:r>
              <a:rPr lang="en-GB" baseline="-25000" dirty="0" smtClean="0"/>
              <a:t>2</a:t>
            </a:r>
            <a:r>
              <a:rPr lang="en-GB" dirty="0" smtClean="0"/>
              <a:t>O, producing a brick-red ppt.</a:t>
            </a:r>
            <a:endParaRPr lang="en-GB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161510" y="6165304"/>
            <a:ext cx="1458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AQA A2 text book, p64</a:t>
            </a:r>
            <a:endParaRPr lang="en-GB" sz="1200" dirty="0"/>
          </a:p>
        </p:txBody>
      </p:sp>
    </p:spTree>
    <p:extLst>
      <p:ext uri="{BB962C8B-B14F-4D97-AF65-F5344CB8AC3E}">
        <p14:creationId xmlns="" xmlns:p14="http://schemas.microsoft.com/office/powerpoint/2010/main" val="40485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accent1">
              <a:alpha val="19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AMINO ACIDS FROM PROTEINS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25946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Hydrolysis of peptide link.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2965594"/>
            <a:ext cx="17206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DIPEPTIDE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446503" y="3334926"/>
            <a:ext cx="17206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AMINO ACID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436096" y="2583228"/>
            <a:ext cx="17206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AMINO ACID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483768" y="3146434"/>
            <a:ext cx="2878948" cy="3826"/>
          </a:xfrm>
          <a:prstGeom prst="straightConnector1">
            <a:avLst/>
          </a:prstGeom>
          <a:ln w="730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71801" y="2411596"/>
            <a:ext cx="18717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 Heat </a:t>
            </a:r>
            <a:endParaRPr lang="en-GB" dirty="0" smtClean="0"/>
          </a:p>
          <a:p>
            <a:pPr algn="ctr"/>
            <a:r>
              <a:rPr lang="en-GB" dirty="0" smtClean="0"/>
              <a:t>Water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6 </a:t>
            </a:r>
            <a:r>
              <a:rPr lang="en-GB" dirty="0"/>
              <a:t>moldm</a:t>
            </a:r>
            <a:r>
              <a:rPr lang="en-GB" baseline="30000" dirty="0"/>
              <a:t>-3 </a:t>
            </a:r>
            <a:r>
              <a:rPr lang="en-GB" dirty="0" err="1"/>
              <a:t>HCl</a:t>
            </a:r>
            <a:r>
              <a:rPr lang="en-GB" dirty="0"/>
              <a:t> for 24 hours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1510" y="6165304"/>
            <a:ext cx="1458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AQA A2 text book, p112</a:t>
            </a:r>
            <a:endParaRPr lang="en-GB" sz="1200" dirty="0"/>
          </a:p>
        </p:txBody>
      </p:sp>
    </p:spTree>
    <p:extLst>
      <p:ext uri="{BB962C8B-B14F-4D97-AF65-F5344CB8AC3E}">
        <p14:creationId xmlns="" xmlns:p14="http://schemas.microsoft.com/office/powerpoint/2010/main" val="159085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7" grpId="0" animBg="1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accent1">
              <a:alpha val="19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ADDITION POLYMERS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259468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Mechanism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Addition </a:t>
            </a:r>
            <a:r>
              <a:rPr lang="en-GB" dirty="0" smtClean="0"/>
              <a:t>polymerisation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Involves one functional groups.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Carbon, carbon double bond.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Need to be able to identify repeating units</a:t>
            </a:r>
          </a:p>
          <a:p>
            <a:endParaRPr lang="en-GB" dirty="0"/>
          </a:p>
          <a:p>
            <a:r>
              <a:rPr lang="en-GB" dirty="0" smtClean="0"/>
              <a:t>Taught in AS Chemistry Unit 2.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1510" y="6165304"/>
            <a:ext cx="1458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AQA A2 text book, p114-115</a:t>
            </a:r>
            <a:endParaRPr lang="en-GB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051720" y="6176093"/>
            <a:ext cx="1458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AQA AS text book, p218-219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646048" y="3532366"/>
            <a:ext cx="17206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ALKENE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666304" y="3508663"/>
            <a:ext cx="17206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POLY(ALKENE)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66740" y="3720858"/>
            <a:ext cx="2299564" cy="0"/>
          </a:xfrm>
          <a:prstGeom prst="straightConnector1">
            <a:avLst/>
          </a:prstGeom>
          <a:ln w="730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11002" y="4077072"/>
            <a:ext cx="187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 </a:t>
            </a:r>
            <a:r>
              <a:rPr lang="en-GB" dirty="0" smtClean="0"/>
              <a:t>Monomer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66304" y="4103254"/>
            <a:ext cx="187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 </a:t>
            </a:r>
            <a:r>
              <a:rPr lang="en-GB" dirty="0" smtClean="0"/>
              <a:t>Polymer</a:t>
            </a:r>
          </a:p>
        </p:txBody>
      </p:sp>
    </p:spTree>
    <p:extLst>
      <p:ext uri="{BB962C8B-B14F-4D97-AF65-F5344CB8AC3E}">
        <p14:creationId xmlns="" xmlns:p14="http://schemas.microsoft.com/office/powerpoint/2010/main" val="363024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 animBg="1"/>
      <p:bldP spid="8" grpId="0" animBg="1"/>
      <p:bldP spid="10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accent1">
              <a:alpha val="19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POLYESTERS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259468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Mechanism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Condensation </a:t>
            </a:r>
            <a:r>
              <a:rPr lang="en-GB" dirty="0" smtClean="0"/>
              <a:t>polymerisation</a:t>
            </a: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Involves two functional groups.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Polyesters are formed from a </a:t>
            </a:r>
            <a:r>
              <a:rPr lang="en-GB" dirty="0" err="1"/>
              <a:t>dicarboxylic</a:t>
            </a:r>
            <a:r>
              <a:rPr lang="en-GB" dirty="0"/>
              <a:t> acid and a </a:t>
            </a:r>
            <a:r>
              <a:rPr lang="en-GB" dirty="0" err="1"/>
              <a:t>diol</a:t>
            </a:r>
            <a:r>
              <a:rPr lang="en-GB" dirty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Carboxyl group forms an ester link with the </a:t>
            </a:r>
            <a:r>
              <a:rPr lang="en-GB" dirty="0" err="1"/>
              <a:t>hydroxy</a:t>
            </a:r>
            <a:r>
              <a:rPr lang="en-GB" dirty="0"/>
              <a:t> </a:t>
            </a:r>
            <a:r>
              <a:rPr lang="en-GB" dirty="0" smtClean="0"/>
              <a:t>group.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dirty="0"/>
              <a:t>Need </a:t>
            </a:r>
            <a:r>
              <a:rPr lang="en-GB" dirty="0" smtClean="0"/>
              <a:t>to identify ester link.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Identify the repeating units.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510" y="6165304"/>
            <a:ext cx="1458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AQA A2 text book, p116-117</a:t>
            </a:r>
            <a:endParaRPr lang="en-GB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812648" y="3717032"/>
            <a:ext cx="172069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DICARBOXYLIC ACID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23052" y="4725144"/>
            <a:ext cx="17206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DIOL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543744" y="4507379"/>
            <a:ext cx="2878948" cy="3826"/>
          </a:xfrm>
          <a:prstGeom prst="straightConnector1">
            <a:avLst/>
          </a:prstGeom>
          <a:ln w="730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74701" y="3994031"/>
            <a:ext cx="17206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POLYESTER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666974" y="4708993"/>
            <a:ext cx="17206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WATER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78390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 animBg="1"/>
      <p:bldP spid="7" grpId="0" animBg="1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accent1">
              <a:alpha val="19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POLYAMIDES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259468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Mechanism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Condensation </a:t>
            </a:r>
            <a:r>
              <a:rPr lang="en-GB" dirty="0" smtClean="0"/>
              <a:t>polymerisation</a:t>
            </a: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Involves two functional groups.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Polyamide </a:t>
            </a:r>
            <a:r>
              <a:rPr lang="en-GB" dirty="0"/>
              <a:t>are formed from a </a:t>
            </a:r>
            <a:r>
              <a:rPr lang="en-GB" dirty="0" err="1"/>
              <a:t>dicarboxylic</a:t>
            </a:r>
            <a:r>
              <a:rPr lang="en-GB" dirty="0"/>
              <a:t> acid and a </a:t>
            </a:r>
            <a:r>
              <a:rPr lang="en-GB" dirty="0" err="1" smtClean="0"/>
              <a:t>diamines</a:t>
            </a:r>
            <a:r>
              <a:rPr lang="en-GB" dirty="0" smtClean="0"/>
              <a:t>.</a:t>
            </a: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Hydroxyl group from </a:t>
            </a:r>
            <a:r>
              <a:rPr lang="en-GB" dirty="0" err="1" smtClean="0"/>
              <a:t>dicarboxylic</a:t>
            </a:r>
            <a:r>
              <a:rPr lang="en-GB" dirty="0" smtClean="0"/>
              <a:t> acid reacts with hydrogen attached to nitrogen of polyamide.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F</a:t>
            </a:r>
            <a:r>
              <a:rPr lang="en-GB" dirty="0" smtClean="0"/>
              <a:t>orms </a:t>
            </a:r>
            <a:r>
              <a:rPr lang="en-GB" dirty="0"/>
              <a:t>an </a:t>
            </a:r>
            <a:r>
              <a:rPr lang="en-GB" dirty="0" smtClean="0"/>
              <a:t>amide link.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Need to identify amide link.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Identify the repeating units.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616" y="4263479"/>
            <a:ext cx="172069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DICARBOXYLIC ACID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126020" y="5271591"/>
            <a:ext cx="17206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DIAMINE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846712" y="5053826"/>
            <a:ext cx="2878948" cy="3826"/>
          </a:xfrm>
          <a:prstGeom prst="straightConnector1">
            <a:avLst/>
          </a:prstGeom>
          <a:ln w="730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77669" y="4540478"/>
            <a:ext cx="17206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POLYAMIDE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969942" y="5255440"/>
            <a:ext cx="17206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WATER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61510" y="6165304"/>
            <a:ext cx="1458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AQA A2 text book, p118-119</a:t>
            </a:r>
            <a:endParaRPr lang="en-GB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2123728" y="6165304"/>
            <a:ext cx="5566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Questions on Nylon often appear on exams. 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52514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8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accent1">
              <a:alpha val="19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BIODEGRADABLE POLYMERS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07653" y="1556792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Esters and amides can be hydrolysed by water, acids, alkalis and enzymes.</a:t>
            </a:r>
          </a:p>
          <a:p>
            <a:r>
              <a:rPr lang="en-GB" dirty="0" smtClean="0"/>
              <a:t>This is the same for polyesters and polyamides.</a:t>
            </a:r>
          </a:p>
          <a:p>
            <a:r>
              <a:rPr lang="en-GB" dirty="0" smtClean="0"/>
              <a:t>Break ester link or amide link!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61510" y="6165304"/>
            <a:ext cx="1458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AQA A2 text book, p120-121</a:t>
            </a: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602791" y="3254256"/>
            <a:ext cx="17206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POLYAMIDE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00902" y="3438922"/>
            <a:ext cx="2530411" cy="566"/>
          </a:xfrm>
          <a:prstGeom prst="straightConnector1">
            <a:avLst/>
          </a:prstGeom>
          <a:ln w="730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323483" y="3451281"/>
            <a:ext cx="2507830" cy="599357"/>
          </a:xfrm>
          <a:prstGeom prst="straightConnector1">
            <a:avLst/>
          </a:prstGeom>
          <a:ln w="730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3"/>
          </p:cNvCxnSpPr>
          <p:nvPr/>
        </p:nvCxnSpPr>
        <p:spPr>
          <a:xfrm flipV="1">
            <a:off x="2323483" y="2780928"/>
            <a:ext cx="2507830" cy="657994"/>
          </a:xfrm>
          <a:prstGeom prst="straightConnector1">
            <a:avLst/>
          </a:prstGeom>
          <a:ln w="730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32040" y="2596262"/>
            <a:ext cx="20882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DICARBOXYLIC ACID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236296" y="2596262"/>
            <a:ext cx="11521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DIAMINE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932040" y="3865972"/>
            <a:ext cx="20882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DICARBOXYLIC ACID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7236296" y="3865972"/>
            <a:ext cx="11521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DIAMINE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4932040" y="3116322"/>
            <a:ext cx="20882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SODIUM SALT OF DICARBOXYLIC ACID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7266709" y="3254256"/>
            <a:ext cx="11521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DIAMINE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 rot="20720508">
            <a:off x="2956086" y="2713809"/>
            <a:ext cx="1242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Water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22509" y="3123070"/>
            <a:ext cx="1242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 smtClean="0"/>
              <a:t>NaOH</a:t>
            </a:r>
            <a:endParaRPr lang="en-GB" sz="1600" dirty="0" smtClean="0"/>
          </a:p>
        </p:txBody>
      </p:sp>
      <p:sp>
        <p:nvSpPr>
          <p:cNvPr id="26" name="TextBox 25"/>
          <p:cNvSpPr txBox="1"/>
          <p:nvPr/>
        </p:nvSpPr>
        <p:spPr>
          <a:xfrm rot="832440">
            <a:off x="3029987" y="3881360"/>
            <a:ext cx="1242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ACID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6158" y="4675278"/>
            <a:ext cx="7497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With polyesters the secondary product is a </a:t>
            </a:r>
            <a:r>
              <a:rPr lang="en-GB" dirty="0" err="1" smtClean="0"/>
              <a:t>diol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510360" y="5517232"/>
            <a:ext cx="7497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 need to </a:t>
            </a:r>
            <a:r>
              <a:rPr lang="en-GB" dirty="0" smtClean="0"/>
              <a:t>be </a:t>
            </a:r>
            <a:r>
              <a:rPr lang="en-GB" dirty="0" smtClean="0"/>
              <a:t>able to identify repeating units.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4851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2" grpId="0" animBg="1"/>
      <p:bldP spid="13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solidFill>
            <a:schemeClr val="accent1">
              <a:alpha val="19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ALCOHOLS FROM ALDEHYDES &amp; KETONES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405142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ALDEHYDE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3379657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KETONE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444208" y="2405142"/>
            <a:ext cx="22322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PRIMARY ALCOHOL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312125" y="3356992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SECONDARY ALCOHOL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79712" y="3068960"/>
            <a:ext cx="4176464" cy="0"/>
          </a:xfrm>
          <a:prstGeom prst="straightConnector1">
            <a:avLst/>
          </a:prstGeom>
          <a:ln w="730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25452" y="2128143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Lithium </a:t>
            </a:r>
            <a:r>
              <a:rPr lang="en-GB" dirty="0" err="1" smtClean="0"/>
              <a:t>tetrahydridoaluminate</a:t>
            </a:r>
            <a:r>
              <a:rPr lang="en-GB" dirty="0" smtClean="0"/>
              <a:t> LiAlH</a:t>
            </a:r>
            <a:r>
              <a:rPr lang="en-GB" baseline="-25000" dirty="0" smtClean="0"/>
              <a:t>4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448616" y="3356153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Sodium </a:t>
            </a:r>
            <a:r>
              <a:rPr lang="en-GB" dirty="0" err="1" smtClean="0"/>
              <a:t>tetrahydridoborate</a:t>
            </a:r>
            <a:endParaRPr lang="en-GB" dirty="0" smtClean="0"/>
          </a:p>
          <a:p>
            <a:pPr algn="ctr"/>
            <a:r>
              <a:rPr lang="en-GB" dirty="0" smtClean="0"/>
              <a:t> NaBH</a:t>
            </a:r>
            <a:r>
              <a:rPr lang="en-GB" baseline="-25000" dirty="0" smtClean="0"/>
              <a:t>4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493402" y="2525156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FF0000"/>
                </a:solidFill>
              </a:rPr>
              <a:t>[H]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7919" y="4149080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Mechanism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err="1" smtClean="0"/>
              <a:t>Nucleophilic</a:t>
            </a:r>
            <a:r>
              <a:rPr lang="en-GB" dirty="0" smtClean="0"/>
              <a:t> addition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The reducing agents produce the H</a:t>
            </a:r>
            <a:r>
              <a:rPr lang="en-GB" baseline="30000" dirty="0" smtClean="0"/>
              <a:t>-</a:t>
            </a:r>
            <a:r>
              <a:rPr lang="en-GB" dirty="0" smtClean="0"/>
              <a:t> ion (the nucleophile).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The carbonyl bond is polar, due to oxygen being more electronegative.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First Step is the hydride ion being attracted to the ƍ</a:t>
            </a:r>
            <a:r>
              <a:rPr lang="en-GB" baseline="30000" dirty="0" smtClean="0"/>
              <a:t>+</a:t>
            </a:r>
            <a:r>
              <a:rPr lang="en-GB" dirty="0" smtClean="0"/>
              <a:t> carbon.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Second step, the product of first step gains a proton.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61510" y="6165304"/>
            <a:ext cx="1458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AQA A2 text book, p66</a:t>
            </a:r>
            <a:endParaRPr lang="en-GB" sz="1200" dirty="0"/>
          </a:p>
        </p:txBody>
      </p:sp>
    </p:spTree>
    <p:extLst>
      <p:ext uri="{BB962C8B-B14F-4D97-AF65-F5344CB8AC3E}">
        <p14:creationId xmlns="" xmlns:p14="http://schemas.microsoft.com/office/powerpoint/2010/main" val="55776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11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solidFill>
            <a:schemeClr val="accent1">
              <a:alpha val="19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HYDROXYNITRILES FROM ALDEHYDES &amp; KETONES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77919" y="3856980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Mechanism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Similar to making alcohols!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err="1" smtClean="0"/>
              <a:t>Nucleophilic</a:t>
            </a:r>
            <a:r>
              <a:rPr lang="en-GB" dirty="0" smtClean="0"/>
              <a:t> addition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The reducing agents produce the CN</a:t>
            </a:r>
            <a:r>
              <a:rPr lang="en-GB" baseline="30000" dirty="0" smtClean="0"/>
              <a:t>-</a:t>
            </a:r>
            <a:r>
              <a:rPr lang="en-GB" dirty="0" smtClean="0"/>
              <a:t> ion (the nucleophile).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The carbonyl bond is polar, due to oxygen being more electronegative.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First Step is the cyanide ion being attracted to the ƍ</a:t>
            </a:r>
            <a:r>
              <a:rPr lang="en-GB" baseline="30000" dirty="0" smtClean="0"/>
              <a:t>+</a:t>
            </a:r>
            <a:r>
              <a:rPr lang="en-GB" dirty="0" smtClean="0"/>
              <a:t> carbon.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Second step, the product of first step gains a proton from the solvent or hydrogen cyanide.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8969" y="2035810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ALDEHYDE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2564904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KETONE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979712" y="2492896"/>
            <a:ext cx="4176464" cy="0"/>
          </a:xfrm>
          <a:prstGeom prst="straightConnector1">
            <a:avLst/>
          </a:prstGeom>
          <a:ln w="730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09173" y="2308230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HYDROXYNITRILE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743908" y="203581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HCN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325452" y="2681127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KCN/H</a:t>
            </a:r>
            <a:r>
              <a:rPr lang="en-GB" baseline="-25000" dirty="0" smtClean="0"/>
              <a:t>2</a:t>
            </a:r>
            <a:r>
              <a:rPr lang="en-GB" dirty="0" smtClean="0"/>
              <a:t>SO</a:t>
            </a:r>
            <a:r>
              <a:rPr lang="en-GB" baseline="-25000" dirty="0" smtClean="0"/>
              <a:t>4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61510" y="6165304"/>
            <a:ext cx="1458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AQA A2 text book, p68</a:t>
            </a:r>
            <a:endParaRPr lang="en-GB" sz="1200" dirty="0"/>
          </a:p>
        </p:txBody>
      </p:sp>
    </p:spTree>
    <p:extLst>
      <p:ext uri="{BB962C8B-B14F-4D97-AF65-F5344CB8AC3E}">
        <p14:creationId xmlns="" xmlns:p14="http://schemas.microsoft.com/office/powerpoint/2010/main" val="182390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1">
              <a:alpha val="19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HYDROLYSIS OF THE NITRILE GROUP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61510" y="6165304"/>
            <a:ext cx="1458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AQA A2 text book, p69</a:t>
            </a: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844824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nitrile is hydrolysed in acidic conditions, producing a carboxylic group.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91767" y="2677562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HYDROXYNITRILE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987824" y="2862228"/>
            <a:ext cx="2952328" cy="0"/>
          </a:xfrm>
          <a:prstGeom prst="straightConnector1">
            <a:avLst/>
          </a:prstGeom>
          <a:ln w="730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23928" y="24208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</a:t>
            </a:r>
            <a:r>
              <a:rPr lang="en-GB" baseline="-25000" dirty="0" smtClean="0"/>
              <a:t>2</a:t>
            </a:r>
            <a:r>
              <a:rPr lang="en-GB" dirty="0" smtClean="0"/>
              <a:t>O/ H</a:t>
            </a:r>
            <a:r>
              <a:rPr lang="en-GB" baseline="30000" dirty="0"/>
              <a:t>+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940152" y="2677562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CARBOXYLIC ACID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940152" y="3205458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AMMONIUM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47506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9" grpId="0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solidFill>
            <a:schemeClr val="accent1">
              <a:alpha val="19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ESTERS FROM CARBOXYLIC ACIDS &amp; ALCOHOLS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060848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CARBOXYLIC ACID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489945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ALCOHOLS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987824" y="2489945"/>
            <a:ext cx="2952328" cy="0"/>
          </a:xfrm>
          <a:prstGeom prst="straightConnector1">
            <a:avLst/>
          </a:prstGeom>
          <a:ln w="730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84168" y="2060848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ESTER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084167" y="2489945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WATER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203848" y="205155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</a:t>
            </a:r>
            <a:r>
              <a:rPr lang="en-GB" baseline="-25000" dirty="0" smtClean="0"/>
              <a:t>2</a:t>
            </a:r>
            <a:r>
              <a:rPr lang="en-GB" dirty="0" smtClean="0"/>
              <a:t>SO</a:t>
            </a:r>
            <a:r>
              <a:rPr lang="en-GB" baseline="-25000" dirty="0" smtClean="0"/>
              <a:t>4</a:t>
            </a:r>
            <a:r>
              <a:rPr lang="en-GB" dirty="0" smtClean="0"/>
              <a:t> or </a:t>
            </a:r>
            <a:r>
              <a:rPr lang="en-GB" dirty="0" err="1" smtClean="0"/>
              <a:t>HCl</a:t>
            </a:r>
            <a:r>
              <a:rPr lang="en-GB" dirty="0" smtClean="0"/>
              <a:t> cat, reflux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61510" y="6165304"/>
            <a:ext cx="1458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AQA A2 text book, p71</a:t>
            </a:r>
            <a:endParaRPr lang="en-GB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677919" y="3717032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No need for Mechanism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But you do need to be able to draw and name ester.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OH from carboxylic acid and H from OH in alcohol bond to produce water.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First part of name comes from the alcohol, second from the carboxylic acid.</a:t>
            </a:r>
          </a:p>
        </p:txBody>
      </p:sp>
    </p:spTree>
    <p:extLst>
      <p:ext uri="{BB962C8B-B14F-4D97-AF65-F5344CB8AC3E}">
        <p14:creationId xmlns="" xmlns:p14="http://schemas.microsoft.com/office/powerpoint/2010/main" val="1926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1">
              <a:alpha val="19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ESTER HYDROLYSIS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61510" y="6165304"/>
            <a:ext cx="1458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AQA A2 text book, p74</a:t>
            </a: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470902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ESTER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76997" y="2960474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WATER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091124" y="2470902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CARBOXYLIC ACID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091126" y="2952116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ALCOHOLS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1268760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Acid Catalysed Hydrolysis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Reverse of esterification.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Dilute </a:t>
            </a:r>
            <a:r>
              <a:rPr lang="en-GB" dirty="0" err="1" smtClean="0"/>
              <a:t>sulfuric</a:t>
            </a:r>
            <a:r>
              <a:rPr lang="en-GB" dirty="0" smtClean="0"/>
              <a:t> acid or hydrochloric acid.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Heat under reflux.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987824" y="2871207"/>
            <a:ext cx="2952328" cy="0"/>
          </a:xfrm>
          <a:prstGeom prst="straightConnector1">
            <a:avLst/>
          </a:prstGeom>
          <a:ln w="730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0001" y="3501008"/>
            <a:ext cx="45540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Base-Catalysed Hydrolysis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Form a salt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Dilute strong base, sodium hydroxide.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Heat under reflux.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This method is quicker than acid catalysed.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76997" y="5085184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ESTER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65700" y="5589240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SODIUM HYDROXIDE</a:t>
            </a:r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987824" y="5564847"/>
            <a:ext cx="2952328" cy="0"/>
          </a:xfrm>
          <a:prstGeom prst="straightConnector1">
            <a:avLst/>
          </a:prstGeom>
          <a:ln w="730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91126" y="5589806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ALCOHOLS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091125" y="5085184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SODIUM CARBOXYLATE</a:t>
            </a:r>
            <a:endParaRPr lang="en-GB" dirty="0"/>
          </a:p>
        </p:txBody>
      </p:sp>
      <p:sp>
        <p:nvSpPr>
          <p:cNvPr id="2" name="Down Arrow Callout 1"/>
          <p:cNvSpPr/>
          <p:nvPr/>
        </p:nvSpPr>
        <p:spPr>
          <a:xfrm>
            <a:off x="6091126" y="3573016"/>
            <a:ext cx="2364331" cy="1405320"/>
          </a:xfrm>
          <a:prstGeom prst="downArrowCallout">
            <a:avLst>
              <a:gd name="adj1" fmla="val 13169"/>
              <a:gd name="adj2" fmla="val 25000"/>
              <a:gd name="adj3" fmla="val 25000"/>
              <a:gd name="adj4" fmla="val 651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Heat with excess dilute acid to produce carboxylic acid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41314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/>
      <p:bldP spid="11" grpId="0"/>
      <p:bldP spid="12" grpId="0" animBg="1"/>
      <p:bldP spid="13" grpId="0" animBg="1"/>
      <p:bldP spid="15" grpId="0" animBg="1"/>
      <p:bldP spid="16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1">
              <a:alpha val="19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VEGETABLE OILS &amp; ANIMAL FATS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268760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Alkyl chain in Vegetable oils are unsaturated.	Alkyl chain in Animal fats are saturated.</a:t>
            </a:r>
          </a:p>
          <a:p>
            <a:pPr algn="ctr"/>
            <a:r>
              <a:rPr lang="en-GB" dirty="0" smtClean="0"/>
              <a:t>TRIACYLGLYCEROLS or TRIGLYCERIDES </a:t>
            </a:r>
            <a:r>
              <a:rPr lang="en-GB" dirty="0" smtClean="0">
                <a:solidFill>
                  <a:srgbClr val="FF0000"/>
                </a:solidFill>
              </a:rPr>
              <a:t>(three “esters”) TRIESTERS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510" y="6165304"/>
            <a:ext cx="1458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AQA A2 text book, p74-75</a:t>
            </a:r>
            <a:endParaRPr lang="en-GB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37506" y="3356992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TRIACYGLYCEROL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58186" y="2055244"/>
            <a:ext cx="8318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No need for Mechanism</a:t>
            </a:r>
          </a:p>
          <a:p>
            <a:r>
              <a:rPr lang="en-GB" dirty="0" smtClean="0"/>
              <a:t>Hydrolysed by heating with aqueous sodium hydroxide or potassium hydroxide.</a:t>
            </a:r>
          </a:p>
          <a:p>
            <a:r>
              <a:rPr lang="en-GB" dirty="0" smtClean="0"/>
              <a:t>Produces glycerol (propane-1,2,3-triol) and  sodium/potassium salt.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48747" y="3878724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SODIUM HYDROXIDE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987824" y="3726324"/>
            <a:ext cx="2952328" cy="0"/>
          </a:xfrm>
          <a:prstGeom prst="straightConnector1">
            <a:avLst/>
          </a:prstGeom>
          <a:ln w="730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64407" y="3356992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PROPANE-1,2,3-TRIOL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964407" y="3878724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SODIUM CARBOXYLATE</a:t>
            </a:r>
            <a:endParaRPr lang="en-GB" dirty="0"/>
          </a:p>
        </p:txBody>
      </p:sp>
      <p:sp>
        <p:nvSpPr>
          <p:cNvPr id="13" name="Up Arrow Callout 12"/>
          <p:cNvSpPr/>
          <p:nvPr/>
        </p:nvSpPr>
        <p:spPr>
          <a:xfrm>
            <a:off x="437506" y="4341778"/>
            <a:ext cx="2353090" cy="79208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Three moles</a:t>
            </a:r>
            <a:endParaRPr lang="en-GB" dirty="0"/>
          </a:p>
        </p:txBody>
      </p:sp>
      <p:sp>
        <p:nvSpPr>
          <p:cNvPr id="14" name="Up Arrow Callout 13"/>
          <p:cNvSpPr/>
          <p:nvPr/>
        </p:nvSpPr>
        <p:spPr>
          <a:xfrm>
            <a:off x="5940152" y="4341778"/>
            <a:ext cx="2353090" cy="79208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Three moles produced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7339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 animBg="1"/>
      <p:bldP spid="7" grpId="0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1">
              <a:alpha val="19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BIODIESEL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268760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No need for Mechanism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Base catalysed </a:t>
            </a:r>
            <a:r>
              <a:rPr lang="en-GB" dirty="0" err="1" smtClean="0"/>
              <a:t>Transesterification</a:t>
            </a:r>
            <a:r>
              <a:rPr lang="en-GB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Heating vegetable oil with methanol and sodium hydroxide.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Produces methyl esters with long chains and propane-1,2,3-triol.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50481" y="2996768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TRIACYGLYCEROL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48746" y="3509392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SODIUM HYDROXIDE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987824" y="3460129"/>
            <a:ext cx="2952328" cy="0"/>
          </a:xfrm>
          <a:prstGeom prst="straightConnector1">
            <a:avLst/>
          </a:prstGeom>
          <a:ln w="730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84168" y="2987660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PROPANE-1,2,3-TRIOL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072926" y="3509392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METHYL ESTER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61510" y="6165304"/>
            <a:ext cx="1458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AQA A2 text book, p75</a:t>
            </a:r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67544" y="4021461"/>
            <a:ext cx="2364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METHANOL</a:t>
            </a:r>
            <a:endParaRPr lang="en-GB" dirty="0"/>
          </a:p>
        </p:txBody>
      </p:sp>
      <p:sp>
        <p:nvSpPr>
          <p:cNvPr id="12" name="Up Arrow Callout 11"/>
          <p:cNvSpPr/>
          <p:nvPr/>
        </p:nvSpPr>
        <p:spPr>
          <a:xfrm>
            <a:off x="424963" y="4509120"/>
            <a:ext cx="2353090" cy="79208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Three moles</a:t>
            </a:r>
            <a:endParaRPr lang="en-GB" dirty="0"/>
          </a:p>
        </p:txBody>
      </p:sp>
      <p:sp>
        <p:nvSpPr>
          <p:cNvPr id="13" name="Up Arrow Callout 12"/>
          <p:cNvSpPr/>
          <p:nvPr/>
        </p:nvSpPr>
        <p:spPr>
          <a:xfrm>
            <a:off x="6095409" y="4118381"/>
            <a:ext cx="2353090" cy="79208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Three moles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19870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1965</TotalTime>
  <Words>1472</Words>
  <Application>Microsoft Office PowerPoint</Application>
  <PresentationFormat>On-screen Show (4:3)</PresentationFormat>
  <Paragraphs>335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UNIT 4</vt:lpstr>
      <vt:lpstr>ALDEHYDES &amp; KETONES</vt:lpstr>
      <vt:lpstr>ALCOHOLS FROM ALDEHYDES &amp; KETONES</vt:lpstr>
      <vt:lpstr>HYDROXYNITRILES FROM ALDEHYDES &amp; KETONES</vt:lpstr>
      <vt:lpstr>HYDROLYSIS OF THE NITRILE GROUP</vt:lpstr>
      <vt:lpstr>ESTERS FROM CARBOXYLIC ACIDS &amp; ALCOHOLS</vt:lpstr>
      <vt:lpstr>ESTER HYDROLYSIS</vt:lpstr>
      <vt:lpstr>VEGETABLE OILS &amp; ANIMAL FATS</vt:lpstr>
      <vt:lpstr>BIODIESEL</vt:lpstr>
      <vt:lpstr>ACYL CHLORIDES</vt:lpstr>
      <vt:lpstr>ACID ANHYDRIDE</vt:lpstr>
      <vt:lpstr>NITRO COMPOUNDS FROM BENZENE</vt:lpstr>
      <vt:lpstr>ICE DYES &amp; DIAZONIUM SALTS</vt:lpstr>
      <vt:lpstr>TRINITROTOLUENE, TNT</vt:lpstr>
      <vt:lpstr>FIEDEL-CRAFTS ACYLATION</vt:lpstr>
      <vt:lpstr>MAKING ALIPHATIC AMINES</vt:lpstr>
      <vt:lpstr>MAKING AROMATIC AMINES</vt:lpstr>
      <vt:lpstr>ZWITTERIONS</vt:lpstr>
      <vt:lpstr>PROTEINS FROM AMINO ACIDS</vt:lpstr>
      <vt:lpstr>AMINO ACIDS FROM PROTEINS </vt:lpstr>
      <vt:lpstr>ADDITION POLYMERS</vt:lpstr>
      <vt:lpstr>POLYESTERS</vt:lpstr>
      <vt:lpstr>POLYAMIDES</vt:lpstr>
      <vt:lpstr>BIODEGRADABLE POLYMERS</vt:lpstr>
    </vt:vector>
  </TitlesOfParts>
  <Company>Hemsworth Arts &amp;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</dc:title>
  <dc:creator>default</dc:creator>
  <cp:lastModifiedBy>Marcus</cp:lastModifiedBy>
  <cp:revision>43</cp:revision>
  <cp:lastPrinted>2010-12-20T12:21:26Z</cp:lastPrinted>
  <dcterms:created xsi:type="dcterms:W3CDTF">2010-12-17T13:26:07Z</dcterms:created>
  <dcterms:modified xsi:type="dcterms:W3CDTF">2013-01-10T09:36:04Z</dcterms:modified>
</cp:coreProperties>
</file>