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67" r:id="rId4"/>
    <p:sldId id="268" r:id="rId5"/>
    <p:sldId id="259" r:id="rId6"/>
    <p:sldId id="266" r:id="rId7"/>
    <p:sldId id="260" r:id="rId8"/>
    <p:sldId id="261" r:id="rId9"/>
    <p:sldId id="262" r:id="rId10"/>
    <p:sldId id="263" r:id="rId11"/>
    <p:sldId id="264" r:id="rId12"/>
    <p:sldId id="265" r:id="rId13"/>
    <p:sldId id="289" r:id="rId14"/>
    <p:sldId id="269" r:id="rId15"/>
    <p:sldId id="290"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4621" autoAdjust="0"/>
  </p:normalViewPr>
  <p:slideViewPr>
    <p:cSldViewPr snapToGrid="0">
      <p:cViewPr>
        <p:scale>
          <a:sx n="70" d="100"/>
          <a:sy n="70" d="100"/>
        </p:scale>
        <p:origin x="1980"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AA71C7-44A4-4634-9BF0-015A6B825EA4}" type="datetimeFigureOut">
              <a:rPr lang="en-GB" smtClean="0"/>
              <a:t>07/09/2017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23813-A0C1-4431-8658-4109859C902F}" type="slidenum">
              <a:rPr lang="en-GB" smtClean="0"/>
              <a:t>‹#›</a:t>
            </a:fld>
            <a:endParaRPr lang="en-GB"/>
          </a:p>
        </p:txBody>
      </p:sp>
    </p:spTree>
    <p:extLst>
      <p:ext uri="{BB962C8B-B14F-4D97-AF65-F5344CB8AC3E}">
        <p14:creationId xmlns:p14="http://schemas.microsoft.com/office/powerpoint/2010/main" val="1167204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C2E4E5-D47A-4D77-A1E3-82B49AADD0E5}" type="slidenum">
              <a:rPr lang="en-GB" smtClean="0"/>
              <a:pPr/>
              <a:t>2</a:t>
            </a:fld>
            <a:endParaRPr lang="en-GB"/>
          </a:p>
        </p:txBody>
      </p:sp>
    </p:spTree>
    <p:extLst>
      <p:ext uri="{BB962C8B-B14F-4D97-AF65-F5344CB8AC3E}">
        <p14:creationId xmlns:p14="http://schemas.microsoft.com/office/powerpoint/2010/main" val="3221077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59000F3-3C8D-4961-ADF7-62DB7051DAAA}" type="slidenum">
              <a:rPr lang="en-GB" smtClean="0"/>
              <a:pPr/>
              <a:t>11</a:t>
            </a:fld>
            <a:endParaRPr lang="en-GB"/>
          </a:p>
        </p:txBody>
      </p:sp>
    </p:spTree>
    <p:extLst>
      <p:ext uri="{BB962C8B-B14F-4D97-AF65-F5344CB8AC3E}">
        <p14:creationId xmlns:p14="http://schemas.microsoft.com/office/powerpoint/2010/main" val="3643607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FF30530-B2B0-4756-8C47-D6629950A9F3}" type="slidenum">
              <a:rPr lang="en-GB"/>
              <a:pPr/>
              <a:t>20</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Moles and Formulae</a:t>
            </a:r>
          </a:p>
        </p:txBody>
      </p:sp>
      <p:sp>
        <p:nvSpPr>
          <p:cNvPr id="940034" name="Rectangle 2"/>
          <p:cNvSpPr>
            <a:spLocks noGrp="1" noRot="1" noChangeAspect="1" noChangeArrowheads="1" noTextEdit="1"/>
          </p:cNvSpPr>
          <p:nvPr>
            <p:ph type="sldImg"/>
          </p:nvPr>
        </p:nvSpPr>
        <p:spPr>
          <a:ln/>
        </p:spPr>
      </p:sp>
      <p:sp>
        <p:nvSpPr>
          <p:cNvPr id="940035" name="Rectangle 3"/>
          <p:cNvSpPr>
            <a:spLocks noGrp="1" noChangeArrowheads="1"/>
          </p:cNvSpPr>
          <p:nvPr>
            <p:ph type="body" idx="1"/>
          </p:nvPr>
        </p:nvSpPr>
        <p:spPr>
          <a:xfrm>
            <a:off x="906357" y="4715153"/>
            <a:ext cx="4984962" cy="4466987"/>
          </a:xfrm>
        </p:spPr>
        <p:txBody>
          <a:bodyPr/>
          <a:lstStyle/>
          <a:p>
            <a:r>
              <a:rPr lang="en-GB" b="1"/>
              <a:t>Teacher notes</a:t>
            </a:r>
          </a:p>
          <a:p>
            <a:r>
              <a:rPr lang="en-GB"/>
              <a:t>In ‘Slide Show’ mode, click the name of a section to jump straight to that slide.</a:t>
            </a:r>
          </a:p>
        </p:txBody>
      </p:sp>
    </p:spTree>
    <p:extLst>
      <p:ext uri="{BB962C8B-B14F-4D97-AF65-F5344CB8AC3E}">
        <p14:creationId xmlns:p14="http://schemas.microsoft.com/office/powerpoint/2010/main" val="3728714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NB – textbook states 6.022x10</a:t>
            </a:r>
            <a:r>
              <a:rPr lang="en-GB" baseline="30000" dirty="0" smtClean="0"/>
              <a:t>23</a:t>
            </a:r>
            <a:endParaRPr lang="en-GB" baseline="30000" dirty="0"/>
          </a:p>
        </p:txBody>
      </p:sp>
      <p:sp>
        <p:nvSpPr>
          <p:cNvPr id="4" name="Slide Number Placeholder 3"/>
          <p:cNvSpPr>
            <a:spLocks noGrp="1"/>
          </p:cNvSpPr>
          <p:nvPr>
            <p:ph type="sldNum" sz="quarter" idx="10"/>
          </p:nvPr>
        </p:nvSpPr>
        <p:spPr/>
        <p:txBody>
          <a:bodyPr/>
          <a:lstStyle/>
          <a:p>
            <a:fld id="{659000F3-3C8D-4961-ADF7-62DB7051DAAA}" type="slidenum">
              <a:rPr lang="en-GB" smtClean="0"/>
              <a:pPr/>
              <a:t>22</a:t>
            </a:fld>
            <a:endParaRPr lang="en-GB"/>
          </a:p>
        </p:txBody>
      </p:sp>
    </p:spTree>
    <p:extLst>
      <p:ext uri="{BB962C8B-B14F-4D97-AF65-F5344CB8AC3E}">
        <p14:creationId xmlns:p14="http://schemas.microsoft.com/office/powerpoint/2010/main" val="3161305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smtClean="0">
                <a:solidFill>
                  <a:schemeClr val="tx1"/>
                </a:solidFill>
                <a:latin typeface="+mn-lt"/>
                <a:ea typeface="+mn-ea"/>
                <a:cs typeface="+mn-cs"/>
              </a:rPr>
              <a:t>Q1 - multiply by Avogadro's Number.</a:t>
            </a:r>
          </a:p>
          <a:p>
            <a:r>
              <a:rPr lang="en-GB" dirty="0" smtClean="0"/>
              <a:t>0.450 mol x 6.022 x 10</a:t>
            </a:r>
            <a:r>
              <a:rPr lang="en-GB" baseline="30000" dirty="0" smtClean="0"/>
              <a:t>23</a:t>
            </a:r>
            <a:r>
              <a:rPr lang="en-GB" dirty="0" smtClean="0"/>
              <a:t> mol¯</a:t>
            </a:r>
            <a:r>
              <a:rPr lang="en-GB" baseline="30000" dirty="0" smtClean="0"/>
              <a:t>1</a:t>
            </a:r>
          </a:p>
          <a:p>
            <a:endParaRPr lang="en-GB" baseline="30000" dirty="0" smtClean="0"/>
          </a:p>
          <a:p>
            <a:r>
              <a:rPr lang="en-GB" baseline="0" dirty="0" smtClean="0"/>
              <a:t>Q2. </a:t>
            </a:r>
            <a:r>
              <a:rPr lang="en-GB" sz="1200" b="0" i="0" kern="1200" dirty="0" smtClean="0">
                <a:solidFill>
                  <a:schemeClr val="tx1"/>
                </a:solidFill>
                <a:latin typeface="+mn-lt"/>
                <a:ea typeface="+mn-ea"/>
                <a:cs typeface="+mn-cs"/>
              </a:rPr>
              <a:t>multiply by Avogadro's Number.</a:t>
            </a:r>
          </a:p>
          <a:p>
            <a:r>
              <a:rPr lang="it-IT" sz="1200" b="0" i="0" kern="1200" dirty="0" smtClean="0">
                <a:solidFill>
                  <a:schemeClr val="tx1"/>
                </a:solidFill>
                <a:latin typeface="+mn-lt"/>
                <a:ea typeface="+mn-ea"/>
                <a:cs typeface="+mn-cs"/>
              </a:rPr>
              <a:t>0.200 mol x 6.022 x 10</a:t>
            </a:r>
            <a:r>
              <a:rPr lang="it-IT" sz="1200" b="0" i="0" kern="1200" baseline="30000" dirty="0" smtClean="0">
                <a:solidFill>
                  <a:schemeClr val="tx1"/>
                </a:solidFill>
                <a:latin typeface="+mn-lt"/>
                <a:ea typeface="+mn-ea"/>
                <a:cs typeface="+mn-cs"/>
              </a:rPr>
              <a:t>23</a:t>
            </a:r>
            <a:r>
              <a:rPr lang="it-IT" sz="1200" b="0" i="0" kern="1200" dirty="0" smtClean="0">
                <a:solidFill>
                  <a:schemeClr val="tx1"/>
                </a:solidFill>
                <a:latin typeface="+mn-lt"/>
                <a:ea typeface="+mn-ea"/>
                <a:cs typeface="+mn-cs"/>
              </a:rPr>
              <a:t> mol¯</a:t>
            </a:r>
            <a:r>
              <a:rPr lang="it-IT" sz="1200" b="0" i="0" kern="1200" baseline="30000" dirty="0" smtClean="0">
                <a:solidFill>
                  <a:schemeClr val="tx1"/>
                </a:solidFill>
                <a:latin typeface="+mn-lt"/>
                <a:ea typeface="+mn-ea"/>
                <a:cs typeface="+mn-cs"/>
              </a:rPr>
              <a:t>1</a:t>
            </a:r>
            <a:endParaRPr lang="en-GB" baseline="30000" dirty="0" smtClean="0"/>
          </a:p>
          <a:p>
            <a:endParaRPr lang="en-GB" baseline="30000" dirty="0" smtClean="0"/>
          </a:p>
          <a:p>
            <a:endParaRPr lang="en-GB" dirty="0"/>
          </a:p>
        </p:txBody>
      </p:sp>
      <p:sp>
        <p:nvSpPr>
          <p:cNvPr id="4" name="Slide Number Placeholder 3"/>
          <p:cNvSpPr>
            <a:spLocks noGrp="1"/>
          </p:cNvSpPr>
          <p:nvPr>
            <p:ph type="sldNum" sz="quarter" idx="10"/>
          </p:nvPr>
        </p:nvSpPr>
        <p:spPr/>
        <p:txBody>
          <a:bodyPr/>
          <a:lstStyle/>
          <a:p>
            <a:fld id="{659000F3-3C8D-4961-ADF7-62DB7051DAAA}" type="slidenum">
              <a:rPr lang="en-GB" smtClean="0"/>
              <a:pPr/>
              <a:t>30</a:t>
            </a:fld>
            <a:endParaRPr lang="en-GB"/>
          </a:p>
        </p:txBody>
      </p:sp>
    </p:spTree>
    <p:extLst>
      <p:ext uri="{BB962C8B-B14F-4D97-AF65-F5344CB8AC3E}">
        <p14:creationId xmlns:p14="http://schemas.microsoft.com/office/powerpoint/2010/main" val="2998892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30000" dirty="0" smtClean="0"/>
          </a:p>
          <a:p>
            <a:r>
              <a:rPr lang="en-GB" dirty="0" smtClean="0"/>
              <a:t>Q3. Step One: 0.450 g divided by 55.85 g/mol = 0.00806 mol</a:t>
            </a:r>
          </a:p>
          <a:p>
            <a:r>
              <a:rPr lang="en-GB" dirty="0" smtClean="0"/>
              <a:t>Step Two: 0.00806 mol x 6.022 x 10</a:t>
            </a:r>
            <a:r>
              <a:rPr lang="en-GB" baseline="30000" dirty="0" smtClean="0"/>
              <a:t>23</a:t>
            </a:r>
            <a:r>
              <a:rPr lang="en-GB" dirty="0" smtClean="0"/>
              <a:t> atoms/mol</a:t>
            </a:r>
          </a:p>
          <a:p>
            <a:r>
              <a:rPr lang="en-GB" dirty="0" smtClean="0"/>
              <a:t>Q4. Step One: 0.200 g divided by 18.0 g/mol = 0.0111 mol</a:t>
            </a:r>
          </a:p>
          <a:p>
            <a:r>
              <a:rPr lang="en-GB" dirty="0" smtClean="0"/>
              <a:t>Step Two: 0.0111 mol x 6.022 x 10</a:t>
            </a:r>
            <a:r>
              <a:rPr lang="en-GB" baseline="30000" dirty="0" smtClean="0"/>
              <a:t>23</a:t>
            </a:r>
            <a:r>
              <a:rPr lang="en-GB" dirty="0" smtClean="0"/>
              <a:t> molecules/mol</a:t>
            </a:r>
          </a:p>
          <a:p>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659000F3-3C8D-4961-ADF7-62DB7051DAAA}" type="slidenum">
              <a:rPr lang="en-GB" smtClean="0"/>
              <a:pPr/>
              <a:t>31</a:t>
            </a:fld>
            <a:endParaRPr lang="en-GB"/>
          </a:p>
        </p:txBody>
      </p:sp>
    </p:spTree>
    <p:extLst>
      <p:ext uri="{BB962C8B-B14F-4D97-AF65-F5344CB8AC3E}">
        <p14:creationId xmlns:p14="http://schemas.microsoft.com/office/powerpoint/2010/main" val="3702925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GB" dirty="0" smtClean="0"/>
              <a:t>1.058 mole x 6.022 x 10</a:t>
            </a:r>
            <a:r>
              <a:rPr lang="en-GB" baseline="30000" dirty="0" smtClean="0"/>
              <a:t>23</a:t>
            </a:r>
            <a:r>
              <a:rPr lang="en-GB" dirty="0" smtClean="0"/>
              <a:t> molecules/mole</a:t>
            </a:r>
          </a:p>
          <a:p>
            <a:pPr marL="228600" indent="-228600">
              <a:buAutoNum type="arabicParenR"/>
            </a:pPr>
            <a:r>
              <a:rPr lang="en-GB" dirty="0" smtClean="0"/>
              <a:t>2) 0.750 mole x 6.022 x 10</a:t>
            </a:r>
            <a:r>
              <a:rPr lang="en-GB" baseline="30000" dirty="0" smtClean="0"/>
              <a:t>23</a:t>
            </a:r>
            <a:r>
              <a:rPr lang="en-GB" dirty="0" smtClean="0"/>
              <a:t> atoms/mole</a:t>
            </a:r>
          </a:p>
          <a:p>
            <a:r>
              <a:rPr lang="en-GB" dirty="0" smtClean="0"/>
              <a:t>3)</a:t>
            </a:r>
            <a:r>
              <a:rPr lang="en-GB" baseline="0" dirty="0" smtClean="0"/>
              <a:t> </a:t>
            </a:r>
            <a:r>
              <a:rPr lang="en-GB" dirty="0" smtClean="0"/>
              <a:t>1.058 gram divided by 18.0 g/mol) x 6.022 x 10</a:t>
            </a:r>
            <a:r>
              <a:rPr lang="en-GB" baseline="30000" dirty="0" smtClean="0"/>
              <a:t>23</a:t>
            </a:r>
            <a:r>
              <a:rPr lang="en-GB" dirty="0" smtClean="0"/>
              <a:t> molecules/mole</a:t>
            </a:r>
          </a:p>
          <a:p>
            <a:r>
              <a:rPr lang="en-GB" dirty="0" smtClean="0"/>
              <a:t>4) (0.750 gram divided by 55.85 g/mole) x 6.022 x 10</a:t>
            </a:r>
            <a:r>
              <a:rPr lang="en-GB" baseline="30000" dirty="0" smtClean="0"/>
              <a:t>23</a:t>
            </a:r>
            <a:r>
              <a:rPr lang="en-GB" dirty="0" smtClean="0"/>
              <a:t>atoms/mole</a:t>
            </a:r>
          </a:p>
          <a:p>
            <a:r>
              <a:rPr lang="en-GB" sz="1200" b="0" i="0" kern="1200" dirty="0" smtClean="0">
                <a:solidFill>
                  <a:schemeClr val="tx1"/>
                </a:solidFill>
                <a:latin typeface="+mn-lt"/>
                <a:ea typeface="+mn-ea"/>
                <a:cs typeface="+mn-cs"/>
              </a:rPr>
              <a:t>5) Basically, this is just two two-step problems in one sentence. Convert each gram value to its mole equivalent. Then, multiply the mole value by Avogadro's Number. Finally, compare these last two values and pick the larger value. That is the one with more molecules.</a:t>
            </a:r>
          </a:p>
          <a:p>
            <a:r>
              <a:rPr lang="en-GB" sz="1200" b="0" i="0" kern="1200" dirty="0" smtClean="0">
                <a:solidFill>
                  <a:schemeClr val="tx1"/>
                </a:solidFill>
                <a:latin typeface="+mn-lt"/>
                <a:ea typeface="+mn-ea"/>
                <a:cs typeface="+mn-cs"/>
              </a:rPr>
              <a:t>6) Ammonia's formula is NH</a:t>
            </a:r>
            <a:r>
              <a:rPr lang="en-GB" sz="1200" b="0" i="0" kern="1200" baseline="-25000" dirty="0" smtClean="0">
                <a:solidFill>
                  <a:schemeClr val="tx1"/>
                </a:solidFill>
                <a:latin typeface="+mn-lt"/>
                <a:ea typeface="+mn-ea"/>
                <a:cs typeface="+mn-cs"/>
              </a:rPr>
              <a:t>3</a:t>
            </a:r>
            <a:r>
              <a:rPr lang="en-GB" sz="1200" b="0" i="0" kern="1200" dirty="0" smtClean="0">
                <a:solidFill>
                  <a:schemeClr val="tx1"/>
                </a:solidFill>
                <a:latin typeface="+mn-lt"/>
                <a:ea typeface="+mn-ea"/>
                <a:cs typeface="+mn-cs"/>
              </a:rPr>
              <a:t> and water's is H</a:t>
            </a:r>
            <a:r>
              <a:rPr lang="en-GB" sz="1200" b="0" i="0" kern="1200" baseline="-25000" dirty="0" smtClean="0">
                <a:solidFill>
                  <a:schemeClr val="tx1"/>
                </a:solidFill>
                <a:latin typeface="+mn-lt"/>
                <a:ea typeface="+mn-ea"/>
                <a:cs typeface="+mn-cs"/>
              </a:rPr>
              <a:t>2</a:t>
            </a:r>
            <a:r>
              <a:rPr lang="en-GB" sz="1200" b="0" i="0" kern="1200" dirty="0" smtClean="0">
                <a:solidFill>
                  <a:schemeClr val="tx1"/>
                </a:solidFill>
                <a:latin typeface="+mn-lt"/>
                <a:ea typeface="+mn-ea"/>
                <a:cs typeface="+mn-cs"/>
              </a:rPr>
              <a:t>O. Ammonia has three atoms of H per molecule and water has two atoms of H per molecule.</a:t>
            </a:r>
          </a:p>
          <a:p>
            <a:r>
              <a:rPr lang="en-GB" sz="1200" b="0" i="0" kern="1200" dirty="0" smtClean="0">
                <a:solidFill>
                  <a:schemeClr val="tx1"/>
                </a:solidFill>
                <a:latin typeface="+mn-lt"/>
                <a:ea typeface="+mn-ea"/>
                <a:cs typeface="+mn-cs"/>
              </a:rPr>
              <a:t>ammonia's contribution:</a:t>
            </a:r>
          </a:p>
          <a:p>
            <a:r>
              <a:rPr lang="en-GB" dirty="0" smtClean="0"/>
              <a:t>8.10 x 10</a:t>
            </a:r>
            <a:r>
              <a:rPr lang="en-GB" baseline="30000" dirty="0" smtClean="0"/>
              <a:t>24</a:t>
            </a:r>
            <a:r>
              <a:rPr lang="en-GB" dirty="0" smtClean="0"/>
              <a:t> times 3 = 2.43 x 10</a:t>
            </a:r>
            <a:r>
              <a:rPr lang="en-GB" baseline="30000" dirty="0" smtClean="0"/>
              <a:t>25</a:t>
            </a:r>
            <a:r>
              <a:rPr lang="en-GB" dirty="0" smtClean="0"/>
              <a:t> H </a:t>
            </a:r>
            <a:r>
              <a:rPr lang="en-GB" dirty="0" err="1" smtClean="0"/>
              <a:t>atoms</a:t>
            </a:r>
            <a:r>
              <a:rPr lang="en-GB" sz="1200" b="0" i="0" kern="1200" dirty="0" err="1" smtClean="0">
                <a:solidFill>
                  <a:schemeClr val="tx1"/>
                </a:solidFill>
                <a:latin typeface="+mn-lt"/>
                <a:ea typeface="+mn-ea"/>
                <a:cs typeface="+mn-cs"/>
              </a:rPr>
              <a:t>water's</a:t>
            </a:r>
            <a:r>
              <a:rPr lang="en-GB" sz="1200" b="0" i="0" kern="1200" dirty="0" smtClean="0">
                <a:solidFill>
                  <a:schemeClr val="tx1"/>
                </a:solidFill>
                <a:latin typeface="+mn-lt"/>
                <a:ea typeface="+mn-ea"/>
                <a:cs typeface="+mn-cs"/>
              </a:rPr>
              <a:t> contribution:</a:t>
            </a:r>
          </a:p>
          <a:p>
            <a:r>
              <a:rPr lang="en-GB" dirty="0" smtClean="0"/>
              <a:t>2.10 x 10</a:t>
            </a:r>
            <a:r>
              <a:rPr lang="en-GB" baseline="30000" dirty="0" smtClean="0"/>
              <a:t>25</a:t>
            </a:r>
            <a:r>
              <a:rPr lang="en-GB" dirty="0" smtClean="0"/>
              <a:t> times 2 = 4.20 x 10</a:t>
            </a:r>
            <a:r>
              <a:rPr lang="en-GB" baseline="30000" dirty="0" smtClean="0"/>
              <a:t>25</a:t>
            </a:r>
            <a:r>
              <a:rPr lang="en-GB" dirty="0" smtClean="0"/>
              <a:t> H </a:t>
            </a:r>
            <a:r>
              <a:rPr lang="en-GB" dirty="0" err="1" smtClean="0"/>
              <a:t>atoms</a:t>
            </a:r>
            <a:r>
              <a:rPr lang="en-GB" sz="1200" b="0" i="0" kern="1200" dirty="0" err="1" smtClean="0">
                <a:solidFill>
                  <a:schemeClr val="tx1"/>
                </a:solidFill>
                <a:latin typeface="+mn-lt"/>
                <a:ea typeface="+mn-ea"/>
                <a:cs typeface="+mn-cs"/>
              </a:rPr>
              <a:t>sum</a:t>
            </a:r>
            <a:r>
              <a:rPr lang="en-GB" sz="1200" b="0" i="0" kern="1200" dirty="0" smtClean="0">
                <a:solidFill>
                  <a:schemeClr val="tx1"/>
                </a:solidFill>
                <a:latin typeface="+mn-lt"/>
                <a:ea typeface="+mn-ea"/>
                <a:cs typeface="+mn-cs"/>
              </a:rPr>
              <a:t> them up:</a:t>
            </a:r>
          </a:p>
          <a:p>
            <a:r>
              <a:rPr lang="en-GB" dirty="0" smtClean="0"/>
              <a:t>2.43 x 10</a:t>
            </a:r>
            <a:r>
              <a:rPr lang="en-GB" baseline="30000" dirty="0" smtClean="0"/>
              <a:t>25</a:t>
            </a:r>
            <a:r>
              <a:rPr lang="en-GB" dirty="0" smtClean="0"/>
              <a:t> + 4.20 x 10</a:t>
            </a:r>
            <a:r>
              <a:rPr lang="en-GB" baseline="30000" dirty="0" smtClean="0"/>
              <a:t>25</a:t>
            </a:r>
            <a:r>
              <a:rPr lang="en-GB" dirty="0" smtClean="0"/>
              <a:t> = 6.63 x 10</a:t>
            </a:r>
            <a:r>
              <a:rPr lang="en-GB" baseline="30000" dirty="0" smtClean="0"/>
              <a:t>25</a:t>
            </a:r>
            <a:r>
              <a:rPr lang="en-GB" dirty="0" smtClean="0"/>
              <a:t> H atoms</a:t>
            </a:r>
            <a:endParaRPr lang="en-GB" dirty="0"/>
          </a:p>
        </p:txBody>
      </p:sp>
      <p:sp>
        <p:nvSpPr>
          <p:cNvPr id="4" name="Slide Number Placeholder 3"/>
          <p:cNvSpPr>
            <a:spLocks noGrp="1"/>
          </p:cNvSpPr>
          <p:nvPr>
            <p:ph type="sldNum" sz="quarter" idx="10"/>
          </p:nvPr>
        </p:nvSpPr>
        <p:spPr/>
        <p:txBody>
          <a:bodyPr/>
          <a:lstStyle/>
          <a:p>
            <a:fld id="{659000F3-3C8D-4961-ADF7-62DB7051DAAA}" type="slidenum">
              <a:rPr lang="en-GB" smtClean="0"/>
              <a:pPr/>
              <a:t>32</a:t>
            </a:fld>
            <a:endParaRPr lang="en-GB"/>
          </a:p>
        </p:txBody>
      </p:sp>
    </p:spTree>
    <p:extLst>
      <p:ext uri="{BB962C8B-B14F-4D97-AF65-F5344CB8AC3E}">
        <p14:creationId xmlns:p14="http://schemas.microsoft.com/office/powerpoint/2010/main" val="17946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lphaLcPeriod"/>
            </a:pPr>
            <a:r>
              <a:rPr lang="en-GB" dirty="0" smtClean="0"/>
              <a:t>6.70/55.8</a:t>
            </a:r>
            <a:r>
              <a:rPr lang="en-GB" baseline="0" dirty="0" smtClean="0"/>
              <a:t> x 6.023x10</a:t>
            </a:r>
            <a:r>
              <a:rPr lang="en-GB" baseline="30000" dirty="0" smtClean="0"/>
              <a:t>23</a:t>
            </a:r>
            <a:r>
              <a:rPr lang="en-GB" baseline="0" dirty="0" smtClean="0"/>
              <a:t> = </a:t>
            </a:r>
          </a:p>
          <a:p>
            <a:pPr marL="228600" indent="-228600">
              <a:buAutoNum type="alphaLcPeriod"/>
            </a:pPr>
            <a:r>
              <a:rPr lang="en-GB" baseline="0" dirty="0" smtClean="0"/>
              <a:t>0.110 x 6.023x10</a:t>
            </a:r>
            <a:r>
              <a:rPr lang="en-GB" baseline="30000" dirty="0" smtClean="0"/>
              <a:t>23</a:t>
            </a:r>
            <a:r>
              <a:rPr lang="en-GB" baseline="0" dirty="0" smtClean="0"/>
              <a:t> = </a:t>
            </a:r>
          </a:p>
          <a:p>
            <a:pPr marL="228600" indent="-228600">
              <a:buAutoNum type="alphaLcPeriod"/>
            </a:pPr>
            <a:r>
              <a:rPr lang="en-GB" baseline="0" dirty="0" smtClean="0"/>
              <a:t>7.83x10</a:t>
            </a:r>
            <a:r>
              <a:rPr lang="en-GB" baseline="30000" dirty="0" smtClean="0"/>
              <a:t>22</a:t>
            </a:r>
            <a:endParaRPr lang="en-GB" baseline="30000" dirty="0"/>
          </a:p>
        </p:txBody>
      </p:sp>
      <p:sp>
        <p:nvSpPr>
          <p:cNvPr id="4" name="Slide Number Placeholder 3"/>
          <p:cNvSpPr>
            <a:spLocks noGrp="1"/>
          </p:cNvSpPr>
          <p:nvPr>
            <p:ph type="sldNum" sz="quarter" idx="10"/>
          </p:nvPr>
        </p:nvSpPr>
        <p:spPr/>
        <p:txBody>
          <a:bodyPr/>
          <a:lstStyle/>
          <a:p>
            <a:fld id="{659000F3-3C8D-4961-ADF7-62DB7051DAAA}" type="slidenum">
              <a:rPr lang="en-GB" smtClean="0"/>
              <a:pPr/>
              <a:t>33</a:t>
            </a:fld>
            <a:endParaRPr lang="en-GB"/>
          </a:p>
        </p:txBody>
      </p:sp>
    </p:spTree>
    <p:extLst>
      <p:ext uri="{BB962C8B-B14F-4D97-AF65-F5344CB8AC3E}">
        <p14:creationId xmlns:p14="http://schemas.microsoft.com/office/powerpoint/2010/main" val="3470959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a:t>
            </a:r>
            <a:endParaRPr lang="en-GB" dirty="0"/>
          </a:p>
        </p:txBody>
      </p:sp>
      <p:sp>
        <p:nvSpPr>
          <p:cNvPr id="4" name="Slide Number Placeholder 3"/>
          <p:cNvSpPr>
            <a:spLocks noGrp="1"/>
          </p:cNvSpPr>
          <p:nvPr>
            <p:ph type="sldNum" sz="quarter" idx="10"/>
          </p:nvPr>
        </p:nvSpPr>
        <p:spPr/>
        <p:txBody>
          <a:bodyPr/>
          <a:lstStyle/>
          <a:p>
            <a:fld id="{659000F3-3C8D-4961-ADF7-62DB7051DAAA}" type="slidenum">
              <a:rPr lang="en-GB" smtClean="0"/>
              <a:pPr/>
              <a:t>34</a:t>
            </a:fld>
            <a:endParaRPr lang="en-GB"/>
          </a:p>
        </p:txBody>
      </p:sp>
    </p:spTree>
    <p:extLst>
      <p:ext uri="{BB962C8B-B14F-4D97-AF65-F5344CB8AC3E}">
        <p14:creationId xmlns:p14="http://schemas.microsoft.com/office/powerpoint/2010/main" val="1146240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63EA628-3EE3-4E8D-97DA-0AB59512DEA1}" type="datetimeFigureOut">
              <a:rPr lang="en-GB" smtClean="0"/>
              <a:t>07/09/2017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B04EC2-5CE7-417B-A517-F4124064EC60}" type="slidenum">
              <a:rPr lang="en-GB" smtClean="0"/>
              <a:t>‹#›</a:t>
            </a:fld>
            <a:endParaRPr lang="en-GB"/>
          </a:p>
        </p:txBody>
      </p:sp>
    </p:spTree>
    <p:extLst>
      <p:ext uri="{BB962C8B-B14F-4D97-AF65-F5344CB8AC3E}">
        <p14:creationId xmlns:p14="http://schemas.microsoft.com/office/powerpoint/2010/main" val="3573954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3EA628-3EE3-4E8D-97DA-0AB59512DEA1}" type="datetimeFigureOut">
              <a:rPr lang="en-GB" smtClean="0"/>
              <a:t>07/09/2017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B04EC2-5CE7-417B-A517-F4124064EC60}" type="slidenum">
              <a:rPr lang="en-GB" smtClean="0"/>
              <a:t>‹#›</a:t>
            </a:fld>
            <a:endParaRPr lang="en-GB"/>
          </a:p>
        </p:txBody>
      </p:sp>
    </p:spTree>
    <p:extLst>
      <p:ext uri="{BB962C8B-B14F-4D97-AF65-F5344CB8AC3E}">
        <p14:creationId xmlns:p14="http://schemas.microsoft.com/office/powerpoint/2010/main" val="3606110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3EA628-3EE3-4E8D-97DA-0AB59512DEA1}" type="datetimeFigureOut">
              <a:rPr lang="en-GB" smtClean="0"/>
              <a:t>07/09/2017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B04EC2-5CE7-417B-A517-F4124064EC60}" type="slidenum">
              <a:rPr lang="en-GB" smtClean="0"/>
              <a:t>‹#›</a:t>
            </a:fld>
            <a:endParaRPr lang="en-GB"/>
          </a:p>
        </p:txBody>
      </p:sp>
    </p:spTree>
    <p:extLst>
      <p:ext uri="{BB962C8B-B14F-4D97-AF65-F5344CB8AC3E}">
        <p14:creationId xmlns:p14="http://schemas.microsoft.com/office/powerpoint/2010/main" val="4255402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a:xfrm>
            <a:off x="101600" y="6638076"/>
            <a:ext cx="2844800" cy="365125"/>
          </a:xfrm>
          <a:prstGeom prst="rect">
            <a:avLst/>
          </a:prstGeom>
        </p:spPr>
        <p:txBody>
          <a:bodyPr/>
          <a:lstStyle/>
          <a:p>
            <a:fld id="{69718267-E972-4F35-8CF4-9A314599A40F}" type="slidenum">
              <a:rPr lang="en-GB" smtClean="0"/>
              <a:pPr/>
              <a:t>‹#›</a:t>
            </a:fld>
            <a:endParaRPr lang="en-GB"/>
          </a:p>
        </p:txBody>
      </p:sp>
      <p:sp>
        <p:nvSpPr>
          <p:cNvPr id="10" name="Footer Placeholder 9"/>
          <p:cNvSpPr>
            <a:spLocks noGrp="1"/>
          </p:cNvSpPr>
          <p:nvPr>
            <p:ph type="ftr" sz="quarter" idx="15"/>
          </p:nvPr>
        </p:nvSpPr>
        <p:spPr>
          <a:xfrm>
            <a:off x="8331200" y="6653838"/>
            <a:ext cx="3860800" cy="365125"/>
          </a:xfrm>
          <a:prstGeom prst="rect">
            <a:avLst/>
          </a:prstGeom>
        </p:spPr>
        <p:txBody>
          <a:bodyPr/>
          <a:lstStyle/>
          <a:p>
            <a:endParaRPr lang="en-GB"/>
          </a:p>
        </p:txBody>
      </p:sp>
      <p:sp>
        <p:nvSpPr>
          <p:cNvPr id="13" name="Title 12"/>
          <p:cNvSpPr>
            <a:spLocks noGrp="1"/>
          </p:cNvSpPr>
          <p:nvPr>
            <p:ph type="title"/>
          </p:nvPr>
        </p:nvSpPr>
        <p:spPr>
          <a:xfrm>
            <a:off x="1625600" y="457201"/>
            <a:ext cx="10972800" cy="639763"/>
          </a:xfrm>
        </p:spPr>
        <p:txBody>
          <a:bodyPr/>
          <a:lstStyle/>
          <a:p>
            <a:r>
              <a:rPr lang="en-US"/>
              <a:t>Click to edit Master title style</a:t>
            </a:r>
          </a:p>
        </p:txBody>
      </p:sp>
      <p:sp>
        <p:nvSpPr>
          <p:cNvPr id="14" name="Text Placeholder 10"/>
          <p:cNvSpPr>
            <a:spLocks noGrp="1"/>
          </p:cNvSpPr>
          <p:nvPr>
            <p:ph type="body" sz="quarter" idx="13"/>
          </p:nvPr>
        </p:nvSpPr>
        <p:spPr>
          <a:xfrm>
            <a:off x="1219200" y="974400"/>
            <a:ext cx="11001600" cy="457200"/>
          </a:xfrm>
        </p:spPr>
        <p:txBody>
          <a:bodyPr>
            <a:normAutofit/>
          </a:bodyPr>
          <a:lstStyle>
            <a:lvl1pPr>
              <a:buFontTx/>
              <a:buNone/>
              <a:defRPr sz="2400"/>
            </a:lvl1pPr>
          </a:lstStyle>
          <a:p>
            <a:pPr lvl="0"/>
            <a:r>
              <a:rPr lang="en-US"/>
              <a:t>Click to edit Master text styles</a:t>
            </a:r>
          </a:p>
        </p:txBody>
      </p:sp>
    </p:spTree>
    <p:extLst>
      <p:ext uri="{BB962C8B-B14F-4D97-AF65-F5344CB8AC3E}">
        <p14:creationId xmlns:p14="http://schemas.microsoft.com/office/powerpoint/2010/main" val="512069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7154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3EA628-3EE3-4E8D-97DA-0AB59512DEA1}" type="datetimeFigureOut">
              <a:rPr lang="en-GB" smtClean="0"/>
              <a:t>07/09/2017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B04EC2-5CE7-417B-A517-F4124064EC60}" type="slidenum">
              <a:rPr lang="en-GB" smtClean="0"/>
              <a:t>‹#›</a:t>
            </a:fld>
            <a:endParaRPr lang="en-GB"/>
          </a:p>
        </p:txBody>
      </p:sp>
    </p:spTree>
    <p:extLst>
      <p:ext uri="{BB962C8B-B14F-4D97-AF65-F5344CB8AC3E}">
        <p14:creationId xmlns:p14="http://schemas.microsoft.com/office/powerpoint/2010/main" val="380454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EA628-3EE3-4E8D-97DA-0AB59512DEA1}" type="datetimeFigureOut">
              <a:rPr lang="en-GB" smtClean="0"/>
              <a:t>07/09/2017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B04EC2-5CE7-417B-A517-F4124064EC60}" type="slidenum">
              <a:rPr lang="en-GB" smtClean="0"/>
              <a:t>‹#›</a:t>
            </a:fld>
            <a:endParaRPr lang="en-GB"/>
          </a:p>
        </p:txBody>
      </p:sp>
    </p:spTree>
    <p:extLst>
      <p:ext uri="{BB962C8B-B14F-4D97-AF65-F5344CB8AC3E}">
        <p14:creationId xmlns:p14="http://schemas.microsoft.com/office/powerpoint/2010/main" val="1535400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63EA628-3EE3-4E8D-97DA-0AB59512DEA1}" type="datetimeFigureOut">
              <a:rPr lang="en-GB" smtClean="0"/>
              <a:t>07/09/2017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B04EC2-5CE7-417B-A517-F4124064EC60}" type="slidenum">
              <a:rPr lang="en-GB" smtClean="0"/>
              <a:t>‹#›</a:t>
            </a:fld>
            <a:endParaRPr lang="en-GB"/>
          </a:p>
        </p:txBody>
      </p:sp>
    </p:spTree>
    <p:extLst>
      <p:ext uri="{BB962C8B-B14F-4D97-AF65-F5344CB8AC3E}">
        <p14:creationId xmlns:p14="http://schemas.microsoft.com/office/powerpoint/2010/main" val="1139541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63EA628-3EE3-4E8D-97DA-0AB59512DEA1}" type="datetimeFigureOut">
              <a:rPr lang="en-GB" smtClean="0"/>
              <a:t>07/09/2017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B04EC2-5CE7-417B-A517-F4124064EC60}" type="slidenum">
              <a:rPr lang="en-GB" smtClean="0"/>
              <a:t>‹#›</a:t>
            </a:fld>
            <a:endParaRPr lang="en-GB"/>
          </a:p>
        </p:txBody>
      </p:sp>
    </p:spTree>
    <p:extLst>
      <p:ext uri="{BB962C8B-B14F-4D97-AF65-F5344CB8AC3E}">
        <p14:creationId xmlns:p14="http://schemas.microsoft.com/office/powerpoint/2010/main" val="2585146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63EA628-3EE3-4E8D-97DA-0AB59512DEA1}" type="datetimeFigureOut">
              <a:rPr lang="en-GB" smtClean="0"/>
              <a:t>07/09/2017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B04EC2-5CE7-417B-A517-F4124064EC60}" type="slidenum">
              <a:rPr lang="en-GB" smtClean="0"/>
              <a:t>‹#›</a:t>
            </a:fld>
            <a:endParaRPr lang="en-GB"/>
          </a:p>
        </p:txBody>
      </p:sp>
    </p:spTree>
    <p:extLst>
      <p:ext uri="{BB962C8B-B14F-4D97-AF65-F5344CB8AC3E}">
        <p14:creationId xmlns:p14="http://schemas.microsoft.com/office/powerpoint/2010/main" val="106805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3EA628-3EE3-4E8D-97DA-0AB59512DEA1}" type="datetimeFigureOut">
              <a:rPr lang="en-GB" smtClean="0"/>
              <a:t>07/09/2017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B04EC2-5CE7-417B-A517-F4124064EC60}" type="slidenum">
              <a:rPr lang="en-GB" smtClean="0"/>
              <a:t>‹#›</a:t>
            </a:fld>
            <a:endParaRPr lang="en-GB"/>
          </a:p>
        </p:txBody>
      </p:sp>
    </p:spTree>
    <p:extLst>
      <p:ext uri="{BB962C8B-B14F-4D97-AF65-F5344CB8AC3E}">
        <p14:creationId xmlns:p14="http://schemas.microsoft.com/office/powerpoint/2010/main" val="4292594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3EA628-3EE3-4E8D-97DA-0AB59512DEA1}" type="datetimeFigureOut">
              <a:rPr lang="en-GB" smtClean="0"/>
              <a:t>07/09/2017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B04EC2-5CE7-417B-A517-F4124064EC60}" type="slidenum">
              <a:rPr lang="en-GB" smtClean="0"/>
              <a:t>‹#›</a:t>
            </a:fld>
            <a:endParaRPr lang="en-GB"/>
          </a:p>
        </p:txBody>
      </p:sp>
    </p:spTree>
    <p:extLst>
      <p:ext uri="{BB962C8B-B14F-4D97-AF65-F5344CB8AC3E}">
        <p14:creationId xmlns:p14="http://schemas.microsoft.com/office/powerpoint/2010/main" val="2365588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3EA628-3EE3-4E8D-97DA-0AB59512DEA1}" type="datetimeFigureOut">
              <a:rPr lang="en-GB" smtClean="0"/>
              <a:t>07/09/2017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B04EC2-5CE7-417B-A517-F4124064EC60}" type="slidenum">
              <a:rPr lang="en-GB" smtClean="0"/>
              <a:t>‹#›</a:t>
            </a:fld>
            <a:endParaRPr lang="en-GB"/>
          </a:p>
        </p:txBody>
      </p:sp>
    </p:spTree>
    <p:extLst>
      <p:ext uri="{BB962C8B-B14F-4D97-AF65-F5344CB8AC3E}">
        <p14:creationId xmlns:p14="http://schemas.microsoft.com/office/powerpoint/2010/main" val="1595498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3EA628-3EE3-4E8D-97DA-0AB59512DEA1}" type="datetimeFigureOut">
              <a:rPr lang="en-GB" smtClean="0"/>
              <a:t>07/09/2017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04EC2-5CE7-417B-A517-F4124064EC60}" type="slidenum">
              <a:rPr lang="en-GB" smtClean="0"/>
              <a:t>‹#›</a:t>
            </a:fld>
            <a:endParaRPr lang="en-GB"/>
          </a:p>
        </p:txBody>
      </p:sp>
    </p:spTree>
    <p:extLst>
      <p:ext uri="{BB962C8B-B14F-4D97-AF65-F5344CB8AC3E}">
        <p14:creationId xmlns:p14="http://schemas.microsoft.com/office/powerpoint/2010/main" val="489001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Do Now - Ions Test</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543086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75520" y="1340768"/>
            <a:ext cx="8305800" cy="5040560"/>
          </a:xfrm>
        </p:spPr>
        <p:txBody>
          <a:bodyPr>
            <a:normAutofit fontScale="85000" lnSpcReduction="20000"/>
          </a:bodyPr>
          <a:lstStyle/>
          <a:p>
            <a:pPr>
              <a:buNone/>
            </a:pPr>
            <a:r>
              <a:rPr lang="en-GB" b="1" dirty="0"/>
              <a:t>4. In decimals, </a:t>
            </a:r>
            <a:r>
              <a:rPr lang="en-GB" b="1" dirty="0">
                <a:solidFill>
                  <a:srgbClr val="FF0000"/>
                </a:solidFill>
              </a:rPr>
              <a:t>zeros AFTER the non-zero digits </a:t>
            </a:r>
            <a:r>
              <a:rPr lang="en-GB" b="1" dirty="0"/>
              <a:t>ARE significant</a:t>
            </a:r>
          </a:p>
          <a:p>
            <a:pPr>
              <a:buNone/>
            </a:pPr>
            <a:r>
              <a:rPr lang="en-GB" dirty="0"/>
              <a:t>E.g.,</a:t>
            </a:r>
          </a:p>
          <a:p>
            <a:pPr>
              <a:buNone/>
            </a:pPr>
            <a:r>
              <a:rPr lang="en-GB" dirty="0"/>
              <a:t>8.00 = 3 sig figs</a:t>
            </a:r>
          </a:p>
          <a:p>
            <a:pPr>
              <a:buNone/>
            </a:pPr>
            <a:r>
              <a:rPr lang="en-GB" dirty="0"/>
              <a:t>99.0000 = 6 sig figs</a:t>
            </a:r>
          </a:p>
          <a:p>
            <a:pPr>
              <a:buNone/>
            </a:pPr>
            <a:r>
              <a:rPr lang="en-GB" dirty="0"/>
              <a:t>10.00 = 4 sig figs</a:t>
            </a:r>
          </a:p>
          <a:p>
            <a:pPr>
              <a:buNone/>
            </a:pPr>
            <a:endParaRPr lang="en-GB" dirty="0"/>
          </a:p>
          <a:p>
            <a:pPr>
              <a:buNone/>
            </a:pPr>
            <a:r>
              <a:rPr lang="en-GB" b="1" dirty="0"/>
              <a:t>5. In decimals, </a:t>
            </a:r>
            <a:r>
              <a:rPr lang="en-GB" b="1" dirty="0">
                <a:solidFill>
                  <a:srgbClr val="FF0000"/>
                </a:solidFill>
              </a:rPr>
              <a:t>zeros BEFORE the non-zero digits </a:t>
            </a:r>
            <a:r>
              <a:rPr lang="en-GB" b="1" dirty="0"/>
              <a:t>ARE NOT significant</a:t>
            </a:r>
          </a:p>
          <a:p>
            <a:pPr>
              <a:buNone/>
            </a:pPr>
            <a:r>
              <a:rPr lang="en-GB" dirty="0"/>
              <a:t>E.g., </a:t>
            </a:r>
          </a:p>
          <a:p>
            <a:pPr>
              <a:buNone/>
            </a:pPr>
            <a:r>
              <a:rPr lang="en-GB" dirty="0"/>
              <a:t>0.009 = 1 sig figs</a:t>
            </a:r>
          </a:p>
          <a:p>
            <a:pPr>
              <a:buNone/>
            </a:pPr>
            <a:r>
              <a:rPr lang="en-GB" dirty="0"/>
              <a:t>0.01 = 1 sig figs</a:t>
            </a:r>
          </a:p>
          <a:p>
            <a:pPr>
              <a:buNone/>
            </a:pPr>
            <a:r>
              <a:rPr lang="en-GB" dirty="0"/>
              <a:t>0.010 = 2 sig figs</a:t>
            </a:r>
          </a:p>
          <a:p>
            <a:pPr>
              <a:buNone/>
            </a:pPr>
            <a:r>
              <a:rPr lang="en-GB" dirty="0"/>
              <a:t>0.01094 = 4 sig figs</a:t>
            </a:r>
          </a:p>
          <a:p>
            <a:pPr>
              <a:buNone/>
            </a:pPr>
            <a:endParaRPr lang="en-GB" dirty="0"/>
          </a:p>
        </p:txBody>
      </p:sp>
      <p:sp>
        <p:nvSpPr>
          <p:cNvPr id="3" name="Title 2"/>
          <p:cNvSpPr>
            <a:spLocks noGrp="1"/>
          </p:cNvSpPr>
          <p:nvPr>
            <p:ph type="title"/>
          </p:nvPr>
        </p:nvSpPr>
        <p:spPr/>
        <p:txBody>
          <a:bodyPr/>
          <a:lstStyle/>
          <a:p>
            <a:r>
              <a:rPr lang="en-GB" dirty="0"/>
              <a:t>Significant Figures: Rules</a:t>
            </a:r>
          </a:p>
        </p:txBody>
      </p:sp>
    </p:spTree>
    <p:extLst>
      <p:ext uri="{BB962C8B-B14F-4D97-AF65-F5344CB8AC3E}">
        <p14:creationId xmlns:p14="http://schemas.microsoft.com/office/powerpoint/2010/main" val="130117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5520" y="260649"/>
            <a:ext cx="8229600" cy="639763"/>
          </a:xfrm>
        </p:spPr>
        <p:txBody>
          <a:bodyPr>
            <a:normAutofit fontScale="90000"/>
          </a:bodyPr>
          <a:lstStyle/>
          <a:p>
            <a:r>
              <a:rPr lang="en-GB" dirty="0"/>
              <a:t>Standard Form</a:t>
            </a:r>
          </a:p>
        </p:txBody>
      </p:sp>
      <p:pic>
        <p:nvPicPr>
          <p:cNvPr id="4" name="Picture 3" descr="atom_element_large.png"/>
          <p:cNvPicPr>
            <a:picLocks noChangeAspect="1"/>
          </p:cNvPicPr>
          <p:nvPr/>
        </p:nvPicPr>
        <p:blipFill>
          <a:blip r:embed="rId3" cstate="print"/>
          <a:stretch>
            <a:fillRect/>
          </a:stretch>
        </p:blipFill>
        <p:spPr>
          <a:xfrm>
            <a:off x="8263403" y="2"/>
            <a:ext cx="2404597" cy="2564903"/>
          </a:xfrm>
          <a:prstGeom prst="rect">
            <a:avLst/>
          </a:prstGeom>
        </p:spPr>
      </p:pic>
      <p:sp>
        <p:nvSpPr>
          <p:cNvPr id="6" name="Content Placeholder 5"/>
          <p:cNvSpPr>
            <a:spLocks noGrp="1"/>
          </p:cNvSpPr>
          <p:nvPr>
            <p:ph idx="1"/>
          </p:nvPr>
        </p:nvSpPr>
        <p:spPr>
          <a:xfrm>
            <a:off x="296779" y="980728"/>
            <a:ext cx="11486147" cy="5877272"/>
          </a:xfrm>
        </p:spPr>
        <p:txBody>
          <a:bodyPr>
            <a:noAutofit/>
          </a:bodyPr>
          <a:lstStyle/>
          <a:p>
            <a:r>
              <a:rPr lang="en-GB" dirty="0"/>
              <a:t>In standard form, a number is always written as:</a:t>
            </a:r>
          </a:p>
          <a:p>
            <a:pPr algn="ctr">
              <a:buNone/>
            </a:pPr>
            <a:r>
              <a:rPr lang="en-GB" b="1" dirty="0">
                <a:solidFill>
                  <a:srgbClr val="FF0000"/>
                </a:solidFill>
              </a:rPr>
              <a:t>A × 10</a:t>
            </a:r>
            <a:r>
              <a:rPr lang="en-GB" b="1" i="1" baseline="30000" dirty="0">
                <a:solidFill>
                  <a:srgbClr val="FF0000"/>
                </a:solidFill>
              </a:rPr>
              <a:t>n</a:t>
            </a:r>
            <a:endParaRPr lang="en-GB" b="1" i="1" dirty="0">
              <a:solidFill>
                <a:srgbClr val="FF0000"/>
              </a:solidFill>
            </a:endParaRPr>
          </a:p>
          <a:p>
            <a:r>
              <a:rPr lang="en-GB" dirty="0"/>
              <a:t>A is always between 1 and 10</a:t>
            </a:r>
          </a:p>
          <a:p>
            <a:r>
              <a:rPr lang="en-GB" dirty="0"/>
              <a:t>n tells us how many places to move the decimal point.</a:t>
            </a:r>
          </a:p>
          <a:p>
            <a:pPr>
              <a:buNone/>
            </a:pPr>
            <a:endParaRPr lang="en-GB" b="1" dirty="0"/>
          </a:p>
          <a:p>
            <a:pPr>
              <a:buNone/>
            </a:pPr>
            <a:r>
              <a:rPr lang="en-GB" sz="1800" b="1" dirty="0"/>
              <a:t>Example 1: </a:t>
            </a:r>
            <a:r>
              <a:rPr lang="en-GB" sz="1800" dirty="0"/>
              <a:t>Write 15 000 000 in standard form</a:t>
            </a:r>
          </a:p>
          <a:p>
            <a:pPr>
              <a:buNone/>
            </a:pPr>
            <a:r>
              <a:rPr lang="en-GB" sz="1800" b="1" dirty="0" smtClean="0">
                <a:solidFill>
                  <a:srgbClr val="FF0000"/>
                </a:solidFill>
              </a:rPr>
              <a:t>1.50 </a:t>
            </a:r>
            <a:r>
              <a:rPr lang="en-GB" sz="1800" b="1" dirty="0">
                <a:solidFill>
                  <a:srgbClr val="FF0000"/>
                </a:solidFill>
              </a:rPr>
              <a:t>x 10</a:t>
            </a:r>
            <a:r>
              <a:rPr lang="en-GB" sz="1800" b="1" baseline="30000" dirty="0">
                <a:solidFill>
                  <a:srgbClr val="FF0000"/>
                </a:solidFill>
              </a:rPr>
              <a:t>7</a:t>
            </a:r>
          </a:p>
          <a:p>
            <a:pPr>
              <a:buNone/>
            </a:pPr>
            <a:r>
              <a:rPr lang="en-GB" sz="1800" b="1" dirty="0"/>
              <a:t>Example 2: </a:t>
            </a:r>
            <a:r>
              <a:rPr lang="en-GB" sz="1800" dirty="0"/>
              <a:t>Write 0.00547 in standard form</a:t>
            </a:r>
          </a:p>
          <a:p>
            <a:pPr>
              <a:buNone/>
            </a:pPr>
            <a:r>
              <a:rPr lang="en-GB" sz="1800" b="1" dirty="0">
                <a:solidFill>
                  <a:srgbClr val="FF0000"/>
                </a:solidFill>
              </a:rPr>
              <a:t>5.47 x 10</a:t>
            </a:r>
            <a:r>
              <a:rPr lang="en-GB" sz="1800" b="1" baseline="30000" dirty="0">
                <a:solidFill>
                  <a:srgbClr val="FF0000"/>
                </a:solidFill>
              </a:rPr>
              <a:t>-3</a:t>
            </a:r>
          </a:p>
          <a:p>
            <a:pPr>
              <a:buNone/>
            </a:pPr>
            <a:r>
              <a:rPr lang="en-GB" sz="1800" b="1" dirty="0"/>
              <a:t>Write the following in standard form:</a:t>
            </a:r>
          </a:p>
          <a:p>
            <a:pPr>
              <a:buNone/>
            </a:pPr>
            <a:r>
              <a:rPr lang="en-GB" sz="1800" dirty="0"/>
              <a:t>30 000</a:t>
            </a:r>
          </a:p>
          <a:p>
            <a:pPr>
              <a:buNone/>
            </a:pPr>
            <a:r>
              <a:rPr lang="en-GB" sz="1800" dirty="0" smtClean="0">
                <a:solidFill>
                  <a:srgbClr val="FF0000"/>
                </a:solidFill>
              </a:rPr>
              <a:t>3.00 </a:t>
            </a:r>
            <a:r>
              <a:rPr lang="en-GB" sz="1800" dirty="0">
                <a:solidFill>
                  <a:srgbClr val="FF0000"/>
                </a:solidFill>
              </a:rPr>
              <a:t>x 10</a:t>
            </a:r>
            <a:r>
              <a:rPr lang="en-GB" sz="1800" baseline="30000" dirty="0">
                <a:solidFill>
                  <a:srgbClr val="FF0000"/>
                </a:solidFill>
              </a:rPr>
              <a:t>4</a:t>
            </a:r>
          </a:p>
          <a:p>
            <a:pPr>
              <a:buNone/>
            </a:pPr>
            <a:r>
              <a:rPr lang="en-GB" sz="1800" dirty="0"/>
              <a:t>0.000467</a:t>
            </a:r>
          </a:p>
          <a:p>
            <a:pPr>
              <a:buNone/>
            </a:pPr>
            <a:r>
              <a:rPr lang="en-GB" sz="1800" dirty="0">
                <a:solidFill>
                  <a:srgbClr val="FF0000"/>
                </a:solidFill>
              </a:rPr>
              <a:t>4.67 × 10</a:t>
            </a:r>
            <a:r>
              <a:rPr lang="en-GB" sz="1800" baseline="30000" dirty="0">
                <a:solidFill>
                  <a:srgbClr val="FF0000"/>
                </a:solidFill>
              </a:rPr>
              <a:t>-4</a:t>
            </a:r>
          </a:p>
        </p:txBody>
      </p:sp>
      <p:sp>
        <p:nvSpPr>
          <p:cNvPr id="5" name="Rectangle 4"/>
          <p:cNvSpPr/>
          <p:nvPr/>
        </p:nvSpPr>
        <p:spPr>
          <a:xfrm rot="480000">
            <a:off x="8838698" y="2773309"/>
            <a:ext cx="3256853" cy="37462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Tip :</a:t>
            </a:r>
          </a:p>
          <a:p>
            <a:pPr algn="ctr"/>
            <a:r>
              <a:rPr lang="en-GB" sz="2400" dirty="0">
                <a:solidFill>
                  <a:schemeClr val="tx1"/>
                </a:solidFill>
              </a:rPr>
              <a:t>Use the “EXP” and “(-)” buttons on your calculator for standard form.</a:t>
            </a:r>
          </a:p>
          <a:p>
            <a:pPr algn="ctr"/>
            <a:r>
              <a:rPr lang="en-GB" sz="2400" dirty="0">
                <a:solidFill>
                  <a:schemeClr val="tx1"/>
                </a:solidFill>
              </a:rPr>
              <a:t>What are the following numbers in non-standard form?</a:t>
            </a:r>
          </a:p>
          <a:p>
            <a:pPr algn="ctr"/>
            <a:r>
              <a:rPr lang="en-GB" sz="2400" dirty="0">
                <a:solidFill>
                  <a:schemeClr val="tx1"/>
                </a:solidFill>
              </a:rPr>
              <a:t>5.149x10</a:t>
            </a:r>
            <a:r>
              <a:rPr lang="en-GB" sz="2400" baseline="30000" dirty="0">
                <a:solidFill>
                  <a:schemeClr val="tx1"/>
                </a:solidFill>
              </a:rPr>
              <a:t>6</a:t>
            </a:r>
          </a:p>
          <a:p>
            <a:pPr algn="ctr"/>
            <a:r>
              <a:rPr lang="en-GB" sz="2400" dirty="0">
                <a:solidFill>
                  <a:schemeClr val="tx1"/>
                </a:solidFill>
              </a:rPr>
              <a:t>7.17x10</a:t>
            </a:r>
            <a:r>
              <a:rPr lang="en-GB" sz="2400" baseline="30000" dirty="0">
                <a:solidFill>
                  <a:schemeClr val="tx1"/>
                </a:solidFill>
              </a:rPr>
              <a:t>-5</a:t>
            </a:r>
          </a:p>
        </p:txBody>
      </p:sp>
    </p:spTree>
    <p:extLst>
      <p:ext uri="{BB962C8B-B14F-4D97-AF65-F5344CB8AC3E}">
        <p14:creationId xmlns:p14="http://schemas.microsoft.com/office/powerpoint/2010/main" val="260194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Significant Figures Worksheet</a:t>
            </a:r>
          </a:p>
        </p:txBody>
      </p:sp>
      <p:sp>
        <p:nvSpPr>
          <p:cNvPr id="3" name="Text Placeholder 2"/>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665234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Measuring </a:t>
            </a:r>
            <a:r>
              <a:rPr lang="en-GB" dirty="0" smtClean="0">
                <a:latin typeface="+mn-lt"/>
              </a:rPr>
              <a:t>Amounts</a:t>
            </a:r>
            <a:endParaRPr lang="en-GB" dirty="0">
              <a:latin typeface="+mn-lt"/>
            </a:endParaRPr>
          </a:p>
        </p:txBody>
      </p:sp>
      <p:sp>
        <p:nvSpPr>
          <p:cNvPr id="3" name="Content Placeholder 2"/>
          <p:cNvSpPr>
            <a:spLocks noGrp="1"/>
          </p:cNvSpPr>
          <p:nvPr>
            <p:ph idx="1"/>
          </p:nvPr>
        </p:nvSpPr>
        <p:spPr/>
        <p:txBody>
          <a:bodyPr>
            <a:normAutofit/>
          </a:bodyPr>
          <a:lstStyle/>
          <a:p>
            <a:pPr marL="0" indent="0">
              <a:buNone/>
            </a:pPr>
            <a:r>
              <a:rPr lang="en-GB" dirty="0"/>
              <a:t>Write down what unit each amount is measured in.</a:t>
            </a:r>
          </a:p>
          <a:p>
            <a:pPr marL="0" indent="0">
              <a:buNone/>
            </a:pPr>
            <a:endParaRPr lang="en-GB" dirty="0"/>
          </a:p>
          <a:p>
            <a:pPr marL="514350" indent="-514350">
              <a:buAutoNum type="arabicParenR"/>
            </a:pPr>
            <a:r>
              <a:rPr lang="en-GB" dirty="0"/>
              <a:t>Mass:</a:t>
            </a:r>
          </a:p>
          <a:p>
            <a:pPr marL="514350" indent="-514350">
              <a:buAutoNum type="arabicParenR"/>
            </a:pPr>
            <a:endParaRPr lang="en-GB" dirty="0"/>
          </a:p>
          <a:p>
            <a:pPr marL="514350" indent="-514350">
              <a:buAutoNum type="arabicParenR"/>
            </a:pPr>
            <a:r>
              <a:rPr lang="en-GB" dirty="0"/>
              <a:t>Volume:</a:t>
            </a:r>
          </a:p>
          <a:p>
            <a:pPr marL="514350" indent="-514350">
              <a:buAutoNum type="arabicParenR"/>
            </a:pPr>
            <a:endParaRPr lang="en-GB" dirty="0"/>
          </a:p>
          <a:p>
            <a:pPr marL="514350" indent="-514350">
              <a:buAutoNum type="arabicParenR"/>
            </a:pPr>
            <a:r>
              <a:rPr lang="en-GB" dirty="0"/>
              <a:t>Concentration:</a:t>
            </a:r>
            <a:endParaRPr lang="en-GB" dirty="0"/>
          </a:p>
        </p:txBody>
      </p:sp>
    </p:spTree>
    <p:extLst>
      <p:ext uri="{BB962C8B-B14F-4D97-AF65-F5344CB8AC3E}">
        <p14:creationId xmlns:p14="http://schemas.microsoft.com/office/powerpoint/2010/main" val="17834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dirty="0" smtClean="0">
                <a:latin typeface="+mn-lt"/>
              </a:rPr>
              <a:t>Measuring Amounts</a:t>
            </a:r>
            <a:endParaRPr lang="en-GB" dirty="0">
              <a:latin typeface="+mn-lt"/>
            </a:endParaRPr>
          </a:p>
        </p:txBody>
      </p:sp>
      <p:sp>
        <p:nvSpPr>
          <p:cNvPr id="3" name="Content Placeholder 2"/>
          <p:cNvSpPr>
            <a:spLocks noGrp="1"/>
          </p:cNvSpPr>
          <p:nvPr>
            <p:ph idx="1"/>
          </p:nvPr>
        </p:nvSpPr>
        <p:spPr>
          <a:xfrm>
            <a:off x="218364" y="1325563"/>
            <a:ext cx="11805313" cy="4525965"/>
          </a:xfrm>
        </p:spPr>
        <p:txBody>
          <a:bodyPr>
            <a:normAutofit/>
          </a:bodyPr>
          <a:lstStyle/>
          <a:p>
            <a:pPr marL="0" indent="0">
              <a:buNone/>
            </a:pPr>
            <a:r>
              <a:rPr lang="en-GB" dirty="0" smtClean="0"/>
              <a:t>Write down what each amount is measured in.</a:t>
            </a:r>
          </a:p>
          <a:p>
            <a:pPr marL="0" indent="0">
              <a:buNone/>
            </a:pPr>
            <a:endParaRPr lang="en-GB" dirty="0"/>
          </a:p>
          <a:p>
            <a:pPr marL="514350" indent="-514350">
              <a:buAutoNum type="arabicParenR"/>
            </a:pPr>
            <a:r>
              <a:rPr lang="en-GB" dirty="0" smtClean="0"/>
              <a:t>Mass = 	</a:t>
            </a:r>
            <a:r>
              <a:rPr lang="en-GB" dirty="0" smtClean="0">
                <a:solidFill>
                  <a:srgbClr val="FF66FF"/>
                </a:solidFill>
              </a:rPr>
              <a:t>grams (g) or</a:t>
            </a:r>
          </a:p>
          <a:p>
            <a:pPr marL="1882775" lvl="3" indent="-514350">
              <a:buNone/>
            </a:pPr>
            <a:r>
              <a:rPr lang="en-GB" sz="2400" dirty="0">
                <a:solidFill>
                  <a:srgbClr val="FF66FF"/>
                </a:solidFill>
              </a:rPr>
              <a:t>	kilograms (kg)</a:t>
            </a:r>
          </a:p>
          <a:p>
            <a:pPr marL="514350" indent="-514350">
              <a:buAutoNum type="arabicParenR"/>
            </a:pPr>
            <a:endParaRPr lang="en-GB" dirty="0">
              <a:solidFill>
                <a:srgbClr val="FF66FF"/>
              </a:solidFill>
            </a:endParaRPr>
          </a:p>
          <a:p>
            <a:pPr marL="514350" indent="-514350">
              <a:buAutoNum type="arabicParenR"/>
            </a:pPr>
            <a:r>
              <a:rPr lang="en-GB" dirty="0" smtClean="0"/>
              <a:t>Volume = 	</a:t>
            </a:r>
            <a:r>
              <a:rPr lang="en-GB" dirty="0" smtClean="0">
                <a:solidFill>
                  <a:srgbClr val="FF66FF"/>
                </a:solidFill>
              </a:rPr>
              <a:t>cubic centimetres (cm</a:t>
            </a:r>
            <a:r>
              <a:rPr lang="en-GB" baseline="30000" dirty="0" smtClean="0">
                <a:solidFill>
                  <a:srgbClr val="FF66FF"/>
                </a:solidFill>
              </a:rPr>
              <a:t>3</a:t>
            </a:r>
            <a:r>
              <a:rPr lang="en-GB" dirty="0" smtClean="0">
                <a:solidFill>
                  <a:srgbClr val="FF66FF"/>
                </a:solidFill>
              </a:rPr>
              <a:t>) </a:t>
            </a:r>
            <a:r>
              <a:rPr lang="en-GB" dirty="0" smtClean="0">
                <a:solidFill>
                  <a:srgbClr val="FF66FF"/>
                </a:solidFill>
              </a:rPr>
              <a:t>or </a:t>
            </a:r>
            <a:r>
              <a:rPr lang="en-GB" sz="3200" dirty="0" smtClean="0">
                <a:solidFill>
                  <a:srgbClr val="FF66FF"/>
                </a:solidFill>
              </a:rPr>
              <a:t>c</a:t>
            </a:r>
            <a:r>
              <a:rPr lang="en-GB" dirty="0" smtClean="0">
                <a:solidFill>
                  <a:srgbClr val="FF66FF"/>
                </a:solidFill>
              </a:rPr>
              <a:t>ubic </a:t>
            </a:r>
            <a:r>
              <a:rPr lang="en-GB" dirty="0">
                <a:solidFill>
                  <a:srgbClr val="FF66FF"/>
                </a:solidFill>
              </a:rPr>
              <a:t>decimetres (dm</a:t>
            </a:r>
            <a:r>
              <a:rPr lang="en-GB" baseline="30000" dirty="0">
                <a:solidFill>
                  <a:srgbClr val="FF66FF"/>
                </a:solidFill>
              </a:rPr>
              <a:t>3</a:t>
            </a:r>
            <a:r>
              <a:rPr lang="en-GB" dirty="0">
                <a:solidFill>
                  <a:srgbClr val="FF66FF"/>
                </a:solidFill>
              </a:rPr>
              <a:t>)</a:t>
            </a:r>
          </a:p>
          <a:p>
            <a:pPr marL="514350" indent="-514350">
              <a:buAutoNum type="arabicParenR"/>
            </a:pPr>
            <a:endParaRPr lang="en-GB" dirty="0"/>
          </a:p>
          <a:p>
            <a:pPr marL="514350" indent="-514350">
              <a:buAutoNum type="arabicParenR"/>
            </a:pPr>
            <a:r>
              <a:rPr lang="en-GB" dirty="0" smtClean="0"/>
              <a:t>Concentration = 	</a:t>
            </a:r>
            <a:r>
              <a:rPr lang="en-GB" dirty="0" smtClean="0">
                <a:solidFill>
                  <a:srgbClr val="FF66FF"/>
                </a:solidFill>
              </a:rPr>
              <a:t>grams per dm</a:t>
            </a:r>
            <a:r>
              <a:rPr lang="en-GB" baseline="30000" dirty="0" smtClean="0">
                <a:solidFill>
                  <a:srgbClr val="FF66FF"/>
                </a:solidFill>
              </a:rPr>
              <a:t>3</a:t>
            </a:r>
            <a:r>
              <a:rPr lang="en-GB" dirty="0" smtClean="0">
                <a:solidFill>
                  <a:srgbClr val="FF66FF"/>
                </a:solidFill>
              </a:rPr>
              <a:t> (gdm</a:t>
            </a:r>
            <a:r>
              <a:rPr lang="en-GB" baseline="30000" dirty="0" smtClean="0">
                <a:solidFill>
                  <a:srgbClr val="FF66FF"/>
                </a:solidFill>
              </a:rPr>
              <a:t>-3</a:t>
            </a:r>
            <a:r>
              <a:rPr lang="en-GB" dirty="0" smtClean="0">
                <a:solidFill>
                  <a:srgbClr val="FF66FF"/>
                </a:solidFill>
              </a:rPr>
              <a:t>) </a:t>
            </a:r>
            <a:r>
              <a:rPr lang="en-GB" dirty="0" smtClean="0">
                <a:solidFill>
                  <a:srgbClr val="FF66FF"/>
                </a:solidFill>
              </a:rPr>
              <a:t>or </a:t>
            </a:r>
            <a:r>
              <a:rPr lang="en-GB" dirty="0" smtClean="0">
                <a:solidFill>
                  <a:srgbClr val="FF66FF"/>
                </a:solidFill>
              </a:rPr>
              <a:t>moles </a:t>
            </a:r>
            <a:r>
              <a:rPr lang="en-GB" dirty="0">
                <a:solidFill>
                  <a:srgbClr val="FF66FF"/>
                </a:solidFill>
              </a:rPr>
              <a:t>per dm</a:t>
            </a:r>
            <a:r>
              <a:rPr lang="en-GB" baseline="30000" dirty="0">
                <a:solidFill>
                  <a:srgbClr val="FF66FF"/>
                </a:solidFill>
              </a:rPr>
              <a:t>3</a:t>
            </a:r>
            <a:r>
              <a:rPr lang="en-GB" dirty="0">
                <a:solidFill>
                  <a:srgbClr val="FF66FF"/>
                </a:solidFill>
              </a:rPr>
              <a:t>  (</a:t>
            </a:r>
            <a:r>
              <a:rPr lang="en-GB" dirty="0">
                <a:solidFill>
                  <a:srgbClr val="FF66FF"/>
                </a:solidFill>
              </a:rPr>
              <a:t>mol dm</a:t>
            </a:r>
            <a:r>
              <a:rPr lang="en-GB" baseline="30000" dirty="0">
                <a:solidFill>
                  <a:srgbClr val="FF66FF"/>
                </a:solidFill>
              </a:rPr>
              <a:t>-3</a:t>
            </a:r>
            <a:r>
              <a:rPr lang="en-GB" dirty="0">
                <a:solidFill>
                  <a:srgbClr val="FF66FF"/>
                </a:solidFill>
              </a:rPr>
              <a:t>)</a:t>
            </a:r>
            <a:endParaRPr lang="en-GB" dirty="0">
              <a:solidFill>
                <a:srgbClr val="FF66FF"/>
              </a:solidFill>
            </a:endParaRPr>
          </a:p>
        </p:txBody>
      </p:sp>
    </p:spTree>
    <p:extLst>
      <p:ext uri="{BB962C8B-B14F-4D97-AF65-F5344CB8AC3E}">
        <p14:creationId xmlns:p14="http://schemas.microsoft.com/office/powerpoint/2010/main" val="3930565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06"/>
            <a:ext cx="10515600" cy="1325563"/>
          </a:xfrm>
        </p:spPr>
        <p:txBody>
          <a:bodyPr/>
          <a:lstStyle/>
          <a:p>
            <a:r>
              <a:rPr lang="en-GB" dirty="0" smtClean="0">
                <a:latin typeface="+mn-lt"/>
              </a:rPr>
              <a:t>Converting Units</a:t>
            </a:r>
            <a:endParaRPr lang="en-GB" dirty="0">
              <a:latin typeface="+mn-lt"/>
            </a:endParaRPr>
          </a:p>
        </p:txBody>
      </p:sp>
      <p:sp>
        <p:nvSpPr>
          <p:cNvPr id="3" name="Content Placeholder 2"/>
          <p:cNvSpPr>
            <a:spLocks noGrp="1"/>
          </p:cNvSpPr>
          <p:nvPr>
            <p:ph idx="1"/>
          </p:nvPr>
        </p:nvSpPr>
        <p:spPr>
          <a:xfrm>
            <a:off x="1775520" y="1340769"/>
            <a:ext cx="8892480" cy="4525965"/>
          </a:xfrm>
        </p:spPr>
        <p:txBody>
          <a:bodyPr>
            <a:normAutofit fontScale="92500" lnSpcReduction="20000"/>
          </a:bodyPr>
          <a:lstStyle/>
          <a:p>
            <a:pPr marL="514350" indent="-514350">
              <a:buAutoNum type="arabicParenR"/>
            </a:pPr>
            <a:r>
              <a:rPr lang="en-GB" dirty="0"/>
              <a:t>How many grams are in 2 kilograms? </a:t>
            </a:r>
            <a:endParaRPr lang="en-GB" dirty="0">
              <a:solidFill>
                <a:srgbClr val="FF0000"/>
              </a:solidFill>
            </a:endParaRPr>
          </a:p>
          <a:p>
            <a:pPr marL="514350" indent="-514350">
              <a:buAutoNum type="arabicParenR"/>
            </a:pPr>
            <a:endParaRPr lang="en-GB" dirty="0">
              <a:solidFill>
                <a:srgbClr val="FF0000"/>
              </a:solidFill>
            </a:endParaRPr>
          </a:p>
          <a:p>
            <a:pPr marL="514350" indent="-514350">
              <a:buAutoNum type="arabicParenR"/>
            </a:pPr>
            <a:r>
              <a:rPr lang="en-GB" dirty="0"/>
              <a:t>How many kilograms are in 5600 grams? </a:t>
            </a:r>
            <a:endParaRPr lang="en-GB" dirty="0">
              <a:solidFill>
                <a:srgbClr val="FF0000"/>
              </a:solidFill>
            </a:endParaRPr>
          </a:p>
          <a:p>
            <a:pPr marL="514350" indent="-514350">
              <a:buAutoNum type="arabicParenR"/>
            </a:pPr>
            <a:endParaRPr lang="en-GB" dirty="0">
              <a:solidFill>
                <a:srgbClr val="FF0000"/>
              </a:solidFill>
            </a:endParaRPr>
          </a:p>
          <a:p>
            <a:pPr marL="514350" indent="-514350">
              <a:buAutoNum type="arabicParenR"/>
            </a:pPr>
            <a:r>
              <a:rPr lang="en-GB" dirty="0"/>
              <a:t>How many kilograms are in 32 grams? </a:t>
            </a:r>
            <a:endParaRPr lang="en-GB" dirty="0">
              <a:solidFill>
                <a:srgbClr val="FF0000"/>
              </a:solidFill>
            </a:endParaRPr>
          </a:p>
          <a:p>
            <a:pPr marL="514350" indent="-514350">
              <a:buAutoNum type="arabicParenR"/>
            </a:pPr>
            <a:endParaRPr lang="en-GB" dirty="0">
              <a:solidFill>
                <a:srgbClr val="FF0000"/>
              </a:solidFill>
            </a:endParaRPr>
          </a:p>
          <a:p>
            <a:pPr marL="514350" indent="-514350">
              <a:buAutoNum type="arabicParenR"/>
            </a:pPr>
            <a:r>
              <a:rPr lang="en-GB" dirty="0"/>
              <a:t>How many grams are in 0.67 kilograms? </a:t>
            </a:r>
            <a:endParaRPr lang="en-GB" dirty="0">
              <a:solidFill>
                <a:srgbClr val="FF0000"/>
              </a:solidFill>
            </a:endParaRPr>
          </a:p>
          <a:p>
            <a:pPr marL="514350" indent="-514350">
              <a:buAutoNum type="arabicParenR"/>
            </a:pPr>
            <a:endParaRPr lang="en-GB" dirty="0">
              <a:solidFill>
                <a:srgbClr val="FF0000"/>
              </a:solidFill>
            </a:endParaRPr>
          </a:p>
          <a:p>
            <a:pPr marL="514350" indent="-514350">
              <a:buAutoNum type="arabicParenR"/>
            </a:pPr>
            <a:r>
              <a:rPr lang="en-GB" dirty="0"/>
              <a:t>How many grams are in 0.0032 kilograms? </a:t>
            </a:r>
            <a:endParaRPr lang="en-GB" dirty="0">
              <a:solidFill>
                <a:srgbClr val="FF0000"/>
              </a:solidFill>
            </a:endParaRPr>
          </a:p>
          <a:p>
            <a:pPr marL="514350" indent="-514350">
              <a:buAutoNum type="arabicParenR"/>
            </a:pPr>
            <a:endParaRPr lang="en-GB" dirty="0">
              <a:solidFill>
                <a:srgbClr val="FF0000"/>
              </a:solidFill>
            </a:endParaRPr>
          </a:p>
          <a:p>
            <a:pPr marL="514350" indent="-514350">
              <a:buAutoNum type="arabicParenR"/>
            </a:pPr>
            <a:r>
              <a:rPr lang="en-GB" dirty="0"/>
              <a:t>How many kilograms are in 532896 grams? </a:t>
            </a:r>
            <a:endParaRPr lang="en-GB" dirty="0">
              <a:solidFill>
                <a:srgbClr val="FF0000"/>
              </a:solidFill>
            </a:endParaRPr>
          </a:p>
        </p:txBody>
      </p:sp>
    </p:spTree>
    <p:extLst>
      <p:ext uri="{BB962C8B-B14F-4D97-AF65-F5344CB8AC3E}">
        <p14:creationId xmlns:p14="http://schemas.microsoft.com/office/powerpoint/2010/main" val="308582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06"/>
            <a:ext cx="10515600" cy="1325563"/>
          </a:xfrm>
        </p:spPr>
        <p:txBody>
          <a:bodyPr/>
          <a:lstStyle/>
          <a:p>
            <a:r>
              <a:rPr lang="en-GB" dirty="0" smtClean="0">
                <a:latin typeface="+mn-lt"/>
              </a:rPr>
              <a:t>Converting Units</a:t>
            </a:r>
            <a:endParaRPr lang="en-GB" dirty="0">
              <a:latin typeface="+mn-lt"/>
            </a:endParaRPr>
          </a:p>
        </p:txBody>
      </p:sp>
      <p:sp>
        <p:nvSpPr>
          <p:cNvPr id="3" name="Content Placeholder 2"/>
          <p:cNvSpPr>
            <a:spLocks noGrp="1"/>
          </p:cNvSpPr>
          <p:nvPr>
            <p:ph idx="1"/>
          </p:nvPr>
        </p:nvSpPr>
        <p:spPr>
          <a:xfrm>
            <a:off x="1775520" y="1340769"/>
            <a:ext cx="8892480" cy="4525965"/>
          </a:xfrm>
        </p:spPr>
        <p:txBody>
          <a:bodyPr>
            <a:normAutofit fontScale="92500" lnSpcReduction="20000"/>
          </a:bodyPr>
          <a:lstStyle/>
          <a:p>
            <a:pPr marL="514350" indent="-514350">
              <a:buAutoNum type="arabicParenR"/>
            </a:pPr>
            <a:r>
              <a:rPr lang="en-GB" dirty="0"/>
              <a:t>How many grams are in 2 kilograms? </a:t>
            </a:r>
            <a:r>
              <a:rPr lang="en-GB" dirty="0">
                <a:solidFill>
                  <a:srgbClr val="FF0000"/>
                </a:solidFill>
              </a:rPr>
              <a:t>2000 g</a:t>
            </a:r>
          </a:p>
          <a:p>
            <a:pPr marL="514350" indent="-514350">
              <a:buAutoNum type="arabicParenR"/>
            </a:pPr>
            <a:endParaRPr lang="en-GB" dirty="0">
              <a:solidFill>
                <a:srgbClr val="FF0000"/>
              </a:solidFill>
            </a:endParaRPr>
          </a:p>
          <a:p>
            <a:pPr marL="514350" indent="-514350">
              <a:buAutoNum type="arabicParenR"/>
            </a:pPr>
            <a:r>
              <a:rPr lang="en-GB" dirty="0"/>
              <a:t>How many kilograms are in 5600 grams? </a:t>
            </a:r>
            <a:r>
              <a:rPr lang="en-GB" dirty="0">
                <a:solidFill>
                  <a:srgbClr val="FF0000"/>
                </a:solidFill>
              </a:rPr>
              <a:t>5.6 kg</a:t>
            </a:r>
          </a:p>
          <a:p>
            <a:pPr marL="514350" indent="-514350">
              <a:buAutoNum type="arabicParenR"/>
            </a:pPr>
            <a:endParaRPr lang="en-GB" dirty="0">
              <a:solidFill>
                <a:srgbClr val="FF0000"/>
              </a:solidFill>
            </a:endParaRPr>
          </a:p>
          <a:p>
            <a:pPr marL="514350" indent="-514350">
              <a:buAutoNum type="arabicParenR"/>
            </a:pPr>
            <a:r>
              <a:rPr lang="en-GB" dirty="0"/>
              <a:t>How many kilograms are in 32 grams? </a:t>
            </a:r>
            <a:r>
              <a:rPr lang="en-GB" dirty="0">
                <a:solidFill>
                  <a:srgbClr val="FF0000"/>
                </a:solidFill>
              </a:rPr>
              <a:t>0.032 kg</a:t>
            </a:r>
          </a:p>
          <a:p>
            <a:pPr marL="514350" indent="-514350">
              <a:buAutoNum type="arabicParenR"/>
            </a:pPr>
            <a:endParaRPr lang="en-GB" dirty="0">
              <a:solidFill>
                <a:srgbClr val="FF0000"/>
              </a:solidFill>
            </a:endParaRPr>
          </a:p>
          <a:p>
            <a:pPr marL="514350" indent="-514350">
              <a:buAutoNum type="arabicParenR"/>
            </a:pPr>
            <a:r>
              <a:rPr lang="en-GB" dirty="0"/>
              <a:t>How many grams are in 0.67 kilograms? </a:t>
            </a:r>
            <a:r>
              <a:rPr lang="en-GB" dirty="0">
                <a:solidFill>
                  <a:srgbClr val="FF0000"/>
                </a:solidFill>
              </a:rPr>
              <a:t>670 g</a:t>
            </a:r>
          </a:p>
          <a:p>
            <a:pPr marL="514350" indent="-514350">
              <a:buAutoNum type="arabicParenR"/>
            </a:pPr>
            <a:endParaRPr lang="en-GB" dirty="0">
              <a:solidFill>
                <a:srgbClr val="FF0000"/>
              </a:solidFill>
            </a:endParaRPr>
          </a:p>
          <a:p>
            <a:pPr marL="514350" indent="-514350">
              <a:buAutoNum type="arabicParenR"/>
            </a:pPr>
            <a:r>
              <a:rPr lang="en-GB" dirty="0"/>
              <a:t>How many grams are in 0.0032 kilograms? </a:t>
            </a:r>
            <a:r>
              <a:rPr lang="en-GB" dirty="0">
                <a:solidFill>
                  <a:srgbClr val="FF0000"/>
                </a:solidFill>
              </a:rPr>
              <a:t>3.2 g</a:t>
            </a:r>
          </a:p>
          <a:p>
            <a:pPr marL="514350" indent="-514350">
              <a:buAutoNum type="arabicParenR"/>
            </a:pPr>
            <a:endParaRPr lang="en-GB" dirty="0">
              <a:solidFill>
                <a:srgbClr val="FF0000"/>
              </a:solidFill>
            </a:endParaRPr>
          </a:p>
          <a:p>
            <a:pPr marL="514350" indent="-514350">
              <a:buAutoNum type="arabicParenR"/>
            </a:pPr>
            <a:r>
              <a:rPr lang="en-GB" dirty="0"/>
              <a:t>How many kilograms are in 532896 grams? </a:t>
            </a:r>
            <a:r>
              <a:rPr lang="en-GB" dirty="0">
                <a:solidFill>
                  <a:srgbClr val="FF0000"/>
                </a:solidFill>
              </a:rPr>
              <a:t>532.896 kg</a:t>
            </a:r>
            <a:endParaRPr lang="en-GB" dirty="0">
              <a:solidFill>
                <a:srgbClr val="FF0000"/>
              </a:solidFill>
            </a:endParaRPr>
          </a:p>
        </p:txBody>
      </p:sp>
    </p:spTree>
    <p:extLst>
      <p:ext uri="{BB962C8B-B14F-4D97-AF65-F5344CB8AC3E}">
        <p14:creationId xmlns:p14="http://schemas.microsoft.com/office/powerpoint/2010/main" val="40155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10515600" cy="1325563"/>
          </a:xfrm>
        </p:spPr>
        <p:txBody>
          <a:bodyPr/>
          <a:lstStyle/>
          <a:p>
            <a:r>
              <a:rPr lang="en-GB" dirty="0" smtClean="0">
                <a:latin typeface="Calibri" panose="020F0502020204030204" pitchFamily="34" charset="0"/>
              </a:rPr>
              <a:t>Converting Units</a:t>
            </a:r>
            <a:endParaRPr lang="en-GB" dirty="0">
              <a:latin typeface="Calibri" panose="020F0502020204030204" pitchFamily="34" charset="0"/>
            </a:endParaRPr>
          </a:p>
        </p:txBody>
      </p:sp>
      <p:sp>
        <p:nvSpPr>
          <p:cNvPr id="3" name="Content Placeholder 2"/>
          <p:cNvSpPr>
            <a:spLocks noGrp="1"/>
          </p:cNvSpPr>
          <p:nvPr>
            <p:ph idx="1"/>
          </p:nvPr>
        </p:nvSpPr>
        <p:spPr>
          <a:xfrm>
            <a:off x="1775520" y="1052737"/>
            <a:ext cx="7886700" cy="4708771"/>
          </a:xfrm>
        </p:spPr>
        <p:txBody>
          <a:bodyPr>
            <a:normAutofit fontScale="92500" lnSpcReduction="20000"/>
          </a:bodyPr>
          <a:lstStyle/>
          <a:p>
            <a:pPr marL="0" indent="0">
              <a:buNone/>
            </a:pPr>
            <a:r>
              <a:rPr lang="en-GB" dirty="0"/>
              <a:t>Express the following volumes in dm</a:t>
            </a:r>
            <a:r>
              <a:rPr lang="en-GB" baseline="30000" dirty="0"/>
              <a:t>3</a:t>
            </a:r>
            <a:r>
              <a:rPr lang="en-GB" dirty="0"/>
              <a:t>:</a:t>
            </a:r>
          </a:p>
          <a:p>
            <a:pPr marL="0" indent="0">
              <a:buNone/>
            </a:pPr>
            <a:endParaRPr lang="en-GB" dirty="0"/>
          </a:p>
          <a:p>
            <a:pPr marL="514350" indent="-514350">
              <a:buAutoNum type="arabicPeriod"/>
            </a:pPr>
            <a:r>
              <a:rPr lang="en-GB" dirty="0"/>
              <a:t>2000cm</a:t>
            </a:r>
            <a:r>
              <a:rPr lang="en-GB" baseline="30000" dirty="0"/>
              <a:t>3</a:t>
            </a:r>
          </a:p>
          <a:p>
            <a:pPr marL="514350" indent="-514350">
              <a:buAutoNum type="arabicPeriod"/>
            </a:pPr>
            <a:r>
              <a:rPr lang="en-GB" dirty="0"/>
              <a:t>0.05m</a:t>
            </a:r>
            <a:r>
              <a:rPr lang="en-GB" baseline="30000" dirty="0"/>
              <a:t>3</a:t>
            </a:r>
          </a:p>
          <a:p>
            <a:pPr marL="514350" indent="-514350">
              <a:buAutoNum type="arabicPeriod"/>
            </a:pPr>
            <a:r>
              <a:rPr lang="en-GB" dirty="0"/>
              <a:t>2cm</a:t>
            </a:r>
            <a:r>
              <a:rPr lang="en-GB" baseline="30000" dirty="0"/>
              <a:t>3</a:t>
            </a:r>
          </a:p>
          <a:p>
            <a:pPr marL="514350" indent="-514350">
              <a:buAutoNum type="arabicPeriod"/>
            </a:pPr>
            <a:endParaRPr lang="en-GB" dirty="0"/>
          </a:p>
          <a:p>
            <a:pPr marL="0" indent="0">
              <a:buNone/>
            </a:pPr>
            <a:r>
              <a:rPr lang="en-GB" dirty="0"/>
              <a:t>Express the following volumes in cm</a:t>
            </a:r>
            <a:r>
              <a:rPr lang="en-GB" baseline="30000" dirty="0"/>
              <a:t>3</a:t>
            </a:r>
            <a:r>
              <a:rPr lang="en-GB" dirty="0"/>
              <a:t>:</a:t>
            </a:r>
            <a:endParaRPr lang="en-GB" baseline="30000" dirty="0"/>
          </a:p>
          <a:p>
            <a:pPr marL="0" indent="0">
              <a:buNone/>
            </a:pPr>
            <a:endParaRPr lang="en-GB" dirty="0"/>
          </a:p>
          <a:p>
            <a:pPr marL="514350" indent="-514350">
              <a:buAutoNum type="arabicPeriod"/>
            </a:pPr>
            <a:r>
              <a:rPr lang="en-GB" dirty="0"/>
              <a:t>0.0023dm</a:t>
            </a:r>
            <a:r>
              <a:rPr lang="en-GB" baseline="30000" dirty="0"/>
              <a:t>3</a:t>
            </a:r>
          </a:p>
          <a:p>
            <a:pPr marL="514350" indent="-514350">
              <a:buAutoNum type="arabicPeriod"/>
            </a:pPr>
            <a:r>
              <a:rPr lang="en-GB" dirty="0"/>
              <a:t>8.2dm</a:t>
            </a:r>
            <a:r>
              <a:rPr lang="en-GB" baseline="30000" dirty="0"/>
              <a:t>3</a:t>
            </a:r>
          </a:p>
          <a:p>
            <a:pPr marL="514350" indent="-514350">
              <a:buAutoNum type="arabicPeriod"/>
            </a:pPr>
            <a:r>
              <a:rPr lang="en-GB" dirty="0"/>
              <a:t>0.000723dm</a:t>
            </a:r>
            <a:r>
              <a:rPr lang="en-GB" baseline="30000" dirty="0"/>
              <a:t>3</a:t>
            </a:r>
          </a:p>
        </p:txBody>
      </p:sp>
      <p:sp>
        <p:nvSpPr>
          <p:cNvPr id="4" name="TextBox 3"/>
          <p:cNvSpPr txBox="1"/>
          <p:nvPr/>
        </p:nvSpPr>
        <p:spPr>
          <a:xfrm>
            <a:off x="4727848" y="4604936"/>
            <a:ext cx="5940152" cy="1200329"/>
          </a:xfrm>
          <a:prstGeom prst="rect">
            <a:avLst/>
          </a:prstGeom>
          <a:noFill/>
          <a:ln>
            <a:solidFill>
              <a:schemeClr val="tx1"/>
            </a:solidFill>
          </a:ln>
        </p:spPr>
        <p:txBody>
          <a:bodyPr wrap="square" rtlCol="0">
            <a:spAutoFit/>
          </a:bodyPr>
          <a:lstStyle/>
          <a:p>
            <a:pPr algn="ctr"/>
            <a:r>
              <a:rPr lang="en-GB" sz="3600" dirty="0">
                <a:solidFill>
                  <a:srgbClr val="FF0000"/>
                </a:solidFill>
              </a:rPr>
              <a:t>REMEMBER:</a:t>
            </a:r>
          </a:p>
          <a:p>
            <a:pPr algn="ctr"/>
            <a:r>
              <a:rPr lang="en-GB" sz="3600" dirty="0">
                <a:solidFill>
                  <a:srgbClr val="FF0000"/>
                </a:solidFill>
              </a:rPr>
              <a:t>1dm</a:t>
            </a:r>
            <a:r>
              <a:rPr lang="en-GB" sz="3600" baseline="30000" dirty="0">
                <a:solidFill>
                  <a:srgbClr val="FF0000"/>
                </a:solidFill>
              </a:rPr>
              <a:t>3</a:t>
            </a:r>
            <a:r>
              <a:rPr lang="en-GB" sz="3600" dirty="0">
                <a:solidFill>
                  <a:srgbClr val="FF0000"/>
                </a:solidFill>
              </a:rPr>
              <a:t> = 1000cm</a:t>
            </a:r>
            <a:r>
              <a:rPr lang="en-GB" sz="3600" baseline="30000" dirty="0">
                <a:solidFill>
                  <a:srgbClr val="FF0000"/>
                </a:solidFill>
              </a:rPr>
              <a:t>3</a:t>
            </a:r>
            <a:r>
              <a:rPr lang="en-GB" sz="3600" dirty="0">
                <a:solidFill>
                  <a:srgbClr val="FF0000"/>
                </a:solidFill>
              </a:rPr>
              <a:t> = 1/1000m</a:t>
            </a:r>
            <a:r>
              <a:rPr lang="en-GB" sz="3600" baseline="30000" dirty="0">
                <a:solidFill>
                  <a:srgbClr val="FF0000"/>
                </a:solidFill>
              </a:rPr>
              <a:t>3</a:t>
            </a:r>
            <a:endParaRPr lang="en-GB" sz="3600" baseline="30000" dirty="0">
              <a:solidFill>
                <a:srgbClr val="FF0000"/>
              </a:solidFill>
            </a:endParaRPr>
          </a:p>
        </p:txBody>
      </p:sp>
    </p:spTree>
    <p:extLst>
      <p:ext uri="{BB962C8B-B14F-4D97-AF65-F5344CB8AC3E}">
        <p14:creationId xmlns:p14="http://schemas.microsoft.com/office/powerpoint/2010/main" val="38541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dirty="0" smtClean="0">
                <a:latin typeface="Calibri" panose="020F0502020204030204" pitchFamily="34" charset="0"/>
              </a:rPr>
              <a:t>Converting Units</a:t>
            </a:r>
            <a:endParaRPr lang="en-GB" dirty="0">
              <a:latin typeface="Calibri" panose="020F0502020204030204" pitchFamily="34" charset="0"/>
            </a:endParaRPr>
          </a:p>
        </p:txBody>
      </p:sp>
      <p:sp>
        <p:nvSpPr>
          <p:cNvPr id="3" name="Content Placeholder 2"/>
          <p:cNvSpPr>
            <a:spLocks noGrp="1"/>
          </p:cNvSpPr>
          <p:nvPr>
            <p:ph idx="1"/>
          </p:nvPr>
        </p:nvSpPr>
        <p:spPr>
          <a:xfrm>
            <a:off x="1775520" y="1196753"/>
            <a:ext cx="7886700" cy="4708771"/>
          </a:xfrm>
        </p:spPr>
        <p:txBody>
          <a:bodyPr>
            <a:normAutofit fontScale="92500" lnSpcReduction="20000"/>
          </a:bodyPr>
          <a:lstStyle/>
          <a:p>
            <a:pPr marL="0" indent="0">
              <a:buNone/>
            </a:pPr>
            <a:r>
              <a:rPr lang="en-GB" dirty="0"/>
              <a:t>Express the following volumes in dm</a:t>
            </a:r>
            <a:r>
              <a:rPr lang="en-GB" baseline="30000" dirty="0"/>
              <a:t>3</a:t>
            </a:r>
            <a:r>
              <a:rPr lang="en-GB" dirty="0"/>
              <a:t>:</a:t>
            </a:r>
          </a:p>
          <a:p>
            <a:pPr marL="0" indent="0">
              <a:buNone/>
            </a:pPr>
            <a:endParaRPr lang="en-GB" dirty="0"/>
          </a:p>
          <a:p>
            <a:pPr marL="514350" indent="-514350">
              <a:buAutoNum type="arabicPeriod"/>
            </a:pPr>
            <a:r>
              <a:rPr lang="en-GB" dirty="0"/>
              <a:t>2000cm</a:t>
            </a:r>
            <a:r>
              <a:rPr lang="en-GB" baseline="30000" dirty="0"/>
              <a:t>3</a:t>
            </a:r>
            <a:r>
              <a:rPr lang="en-GB" dirty="0"/>
              <a:t>		</a:t>
            </a:r>
            <a:r>
              <a:rPr lang="en-GB" b="1" dirty="0">
                <a:solidFill>
                  <a:srgbClr val="FF0000"/>
                </a:solidFill>
              </a:rPr>
              <a:t>2dm</a:t>
            </a:r>
            <a:r>
              <a:rPr lang="en-GB" b="1" baseline="30000" dirty="0">
                <a:solidFill>
                  <a:srgbClr val="FF0000"/>
                </a:solidFill>
              </a:rPr>
              <a:t>3	</a:t>
            </a:r>
            <a:r>
              <a:rPr lang="en-GB" baseline="30000" dirty="0"/>
              <a:t>	</a:t>
            </a:r>
          </a:p>
          <a:p>
            <a:pPr marL="514350" indent="-514350">
              <a:buAutoNum type="arabicPeriod"/>
            </a:pPr>
            <a:r>
              <a:rPr lang="en-GB" dirty="0"/>
              <a:t>0.05m</a:t>
            </a:r>
            <a:r>
              <a:rPr lang="en-GB" baseline="30000" dirty="0"/>
              <a:t>3		</a:t>
            </a:r>
            <a:r>
              <a:rPr lang="en-GB" b="1" dirty="0">
                <a:solidFill>
                  <a:srgbClr val="FF0000"/>
                </a:solidFill>
              </a:rPr>
              <a:t>50dm</a:t>
            </a:r>
            <a:r>
              <a:rPr lang="en-GB" b="1" baseline="30000" dirty="0">
                <a:solidFill>
                  <a:srgbClr val="FF0000"/>
                </a:solidFill>
              </a:rPr>
              <a:t>3	</a:t>
            </a:r>
          </a:p>
          <a:p>
            <a:pPr marL="514350" indent="-514350">
              <a:buAutoNum type="arabicPeriod"/>
            </a:pPr>
            <a:r>
              <a:rPr lang="en-GB" dirty="0"/>
              <a:t>2cm</a:t>
            </a:r>
            <a:r>
              <a:rPr lang="en-GB" baseline="30000" dirty="0"/>
              <a:t>3		</a:t>
            </a:r>
            <a:r>
              <a:rPr lang="en-GB" b="1" dirty="0">
                <a:solidFill>
                  <a:srgbClr val="FF0000"/>
                </a:solidFill>
              </a:rPr>
              <a:t>2 x 10</a:t>
            </a:r>
            <a:r>
              <a:rPr lang="en-GB" b="1" baseline="30000" dirty="0">
                <a:solidFill>
                  <a:srgbClr val="FF0000"/>
                </a:solidFill>
              </a:rPr>
              <a:t>-3</a:t>
            </a:r>
            <a:r>
              <a:rPr lang="en-GB" b="1" dirty="0">
                <a:solidFill>
                  <a:srgbClr val="FF0000"/>
                </a:solidFill>
              </a:rPr>
              <a:t>dm</a:t>
            </a:r>
            <a:r>
              <a:rPr lang="en-GB" b="1" baseline="30000" dirty="0">
                <a:solidFill>
                  <a:srgbClr val="FF0000"/>
                </a:solidFill>
              </a:rPr>
              <a:t>3</a:t>
            </a:r>
          </a:p>
          <a:p>
            <a:pPr marL="514350" indent="-514350">
              <a:buAutoNum type="arabicPeriod"/>
            </a:pPr>
            <a:endParaRPr lang="en-GB" dirty="0"/>
          </a:p>
          <a:p>
            <a:pPr marL="0" indent="0">
              <a:buNone/>
            </a:pPr>
            <a:r>
              <a:rPr lang="en-GB" dirty="0"/>
              <a:t>Express the following volumes in cm</a:t>
            </a:r>
            <a:r>
              <a:rPr lang="en-GB" baseline="30000" dirty="0"/>
              <a:t>3</a:t>
            </a:r>
            <a:r>
              <a:rPr lang="en-GB" dirty="0"/>
              <a:t>:</a:t>
            </a:r>
            <a:endParaRPr lang="en-GB" baseline="30000" dirty="0"/>
          </a:p>
          <a:p>
            <a:pPr marL="0" indent="0">
              <a:buNone/>
            </a:pPr>
            <a:endParaRPr lang="en-GB" dirty="0"/>
          </a:p>
          <a:p>
            <a:pPr marL="514350" indent="-514350">
              <a:buAutoNum type="arabicPeriod"/>
            </a:pPr>
            <a:r>
              <a:rPr lang="en-GB" dirty="0"/>
              <a:t>0.0023dm</a:t>
            </a:r>
            <a:r>
              <a:rPr lang="en-GB" baseline="30000" dirty="0"/>
              <a:t>3	</a:t>
            </a:r>
            <a:r>
              <a:rPr lang="en-GB" b="1" dirty="0">
                <a:solidFill>
                  <a:srgbClr val="FF0000"/>
                </a:solidFill>
              </a:rPr>
              <a:t>23cm</a:t>
            </a:r>
            <a:r>
              <a:rPr lang="en-GB" b="1" baseline="30000" dirty="0">
                <a:solidFill>
                  <a:srgbClr val="FF0000"/>
                </a:solidFill>
              </a:rPr>
              <a:t>3</a:t>
            </a:r>
          </a:p>
          <a:p>
            <a:pPr marL="514350" indent="-514350">
              <a:buAutoNum type="arabicPeriod"/>
            </a:pPr>
            <a:r>
              <a:rPr lang="en-GB" dirty="0"/>
              <a:t>8.2dm</a:t>
            </a:r>
            <a:r>
              <a:rPr lang="en-GB" baseline="30000" dirty="0"/>
              <a:t>3		</a:t>
            </a:r>
            <a:r>
              <a:rPr lang="en-GB" b="1" dirty="0">
                <a:solidFill>
                  <a:srgbClr val="FF0000"/>
                </a:solidFill>
              </a:rPr>
              <a:t>8200cm</a:t>
            </a:r>
            <a:r>
              <a:rPr lang="en-GB" b="1" baseline="30000" dirty="0">
                <a:solidFill>
                  <a:srgbClr val="FF0000"/>
                </a:solidFill>
              </a:rPr>
              <a:t>3</a:t>
            </a:r>
          </a:p>
          <a:p>
            <a:pPr marL="514350" indent="-514350">
              <a:buAutoNum type="arabicPeriod"/>
            </a:pPr>
            <a:r>
              <a:rPr lang="en-GB" dirty="0"/>
              <a:t>0.000723dm</a:t>
            </a:r>
            <a:r>
              <a:rPr lang="en-GB" baseline="30000" dirty="0"/>
              <a:t>3	</a:t>
            </a:r>
            <a:r>
              <a:rPr lang="en-GB" b="1" dirty="0">
                <a:solidFill>
                  <a:srgbClr val="FF0000"/>
                </a:solidFill>
              </a:rPr>
              <a:t>0.723cm</a:t>
            </a:r>
            <a:r>
              <a:rPr lang="en-GB" b="1" baseline="30000" dirty="0">
                <a:solidFill>
                  <a:srgbClr val="FF0000"/>
                </a:solidFill>
              </a:rPr>
              <a:t>3</a:t>
            </a:r>
            <a:endParaRPr lang="en-GB" b="1" baseline="30000" dirty="0">
              <a:solidFill>
                <a:srgbClr val="FF0000"/>
              </a:solidFill>
            </a:endParaRPr>
          </a:p>
        </p:txBody>
      </p:sp>
    </p:spTree>
    <p:extLst>
      <p:ext uri="{BB962C8B-B14F-4D97-AF65-F5344CB8AC3E}">
        <p14:creationId xmlns:p14="http://schemas.microsoft.com/office/powerpoint/2010/main" val="294992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dirty="0" smtClean="0">
                <a:latin typeface="+mn-lt"/>
              </a:rPr>
              <a:t>Converting Units</a:t>
            </a:r>
            <a:endParaRPr lang="en-GB" dirty="0">
              <a:latin typeface="+mn-lt"/>
            </a:endParaRPr>
          </a:p>
        </p:txBody>
      </p:sp>
      <p:sp>
        <p:nvSpPr>
          <p:cNvPr id="3" name="Content Placeholder 2"/>
          <p:cNvSpPr>
            <a:spLocks noGrp="1"/>
          </p:cNvSpPr>
          <p:nvPr>
            <p:ph idx="1"/>
          </p:nvPr>
        </p:nvSpPr>
        <p:spPr/>
        <p:txBody>
          <a:bodyPr>
            <a:normAutofit/>
          </a:bodyPr>
          <a:lstStyle/>
          <a:p>
            <a:pPr marL="514350" indent="-514350">
              <a:buAutoNum type="arabicParenR"/>
            </a:pPr>
            <a:r>
              <a:rPr lang="en-GB" dirty="0"/>
              <a:t>Convert 250cm</a:t>
            </a:r>
            <a:r>
              <a:rPr lang="en-GB" baseline="30000" dirty="0"/>
              <a:t>3</a:t>
            </a:r>
            <a:r>
              <a:rPr lang="en-GB" dirty="0"/>
              <a:t> into moldm</a:t>
            </a:r>
            <a:r>
              <a:rPr lang="en-GB" baseline="30000" dirty="0"/>
              <a:t>-3</a:t>
            </a:r>
          </a:p>
          <a:p>
            <a:pPr marL="514350" indent="-514350">
              <a:buAutoNum type="arabicParenR"/>
            </a:pPr>
            <a:r>
              <a:rPr lang="en-GB" dirty="0"/>
              <a:t>Convert 2 litres into moldm</a:t>
            </a:r>
            <a:r>
              <a:rPr lang="en-GB" baseline="30000" dirty="0"/>
              <a:t>-3</a:t>
            </a:r>
            <a:endParaRPr lang="en-GB" dirty="0"/>
          </a:p>
          <a:p>
            <a:pPr marL="514350" indent="-514350">
              <a:buAutoNum type="arabicParenR"/>
            </a:pPr>
            <a:r>
              <a:rPr lang="en-GB" dirty="0"/>
              <a:t>Convert 0.1 moldm</a:t>
            </a:r>
            <a:r>
              <a:rPr lang="en-GB" baseline="30000" dirty="0"/>
              <a:t>-3 </a:t>
            </a:r>
            <a:r>
              <a:rPr lang="en-GB" dirty="0"/>
              <a:t>into cm</a:t>
            </a:r>
            <a:r>
              <a:rPr lang="en-GB" baseline="30000" dirty="0"/>
              <a:t>3</a:t>
            </a:r>
          </a:p>
          <a:p>
            <a:pPr marL="514350" indent="-514350">
              <a:buAutoNum type="arabicParenR"/>
            </a:pPr>
            <a:r>
              <a:rPr lang="en-GB" dirty="0"/>
              <a:t>Convert 500 cm</a:t>
            </a:r>
            <a:r>
              <a:rPr lang="en-GB" baseline="30000" dirty="0"/>
              <a:t>3</a:t>
            </a:r>
            <a:r>
              <a:rPr lang="en-GB" dirty="0"/>
              <a:t> into moldm</a:t>
            </a:r>
            <a:r>
              <a:rPr lang="en-GB" baseline="30000" dirty="0"/>
              <a:t>-3</a:t>
            </a:r>
            <a:r>
              <a:rPr lang="en-GB" dirty="0"/>
              <a:t>?</a:t>
            </a:r>
          </a:p>
          <a:p>
            <a:pPr marL="514350" indent="-514350">
              <a:buAutoNum type="arabicParenR"/>
            </a:pPr>
            <a:r>
              <a:rPr lang="en-GB" dirty="0"/>
              <a:t>What is 10 cm</a:t>
            </a:r>
            <a:r>
              <a:rPr lang="en-GB" baseline="30000" dirty="0"/>
              <a:t>3</a:t>
            </a:r>
            <a:r>
              <a:rPr lang="en-GB" dirty="0"/>
              <a:t> in moldm</a:t>
            </a:r>
            <a:r>
              <a:rPr lang="en-GB" baseline="30000" dirty="0"/>
              <a:t>-3</a:t>
            </a:r>
            <a:r>
              <a:rPr lang="en-GB" dirty="0"/>
              <a:t>?</a:t>
            </a:r>
          </a:p>
        </p:txBody>
      </p:sp>
      <p:sp>
        <p:nvSpPr>
          <p:cNvPr id="4" name="TextBox 3"/>
          <p:cNvSpPr txBox="1"/>
          <p:nvPr/>
        </p:nvSpPr>
        <p:spPr>
          <a:xfrm>
            <a:off x="2999656" y="4941169"/>
            <a:ext cx="6912768" cy="769441"/>
          </a:xfrm>
          <a:prstGeom prst="rect">
            <a:avLst/>
          </a:prstGeom>
          <a:noFill/>
          <a:ln>
            <a:solidFill>
              <a:schemeClr val="tx1"/>
            </a:solidFill>
          </a:ln>
        </p:spPr>
        <p:txBody>
          <a:bodyPr wrap="square" rtlCol="0">
            <a:spAutoFit/>
          </a:bodyPr>
          <a:lstStyle/>
          <a:p>
            <a:r>
              <a:rPr lang="en-GB" sz="4400" dirty="0">
                <a:solidFill>
                  <a:srgbClr val="FF0000"/>
                </a:solidFill>
              </a:rPr>
              <a:t>REMEMBER: 1 moldm</a:t>
            </a:r>
            <a:r>
              <a:rPr lang="en-GB" sz="4400" baseline="30000" dirty="0">
                <a:solidFill>
                  <a:srgbClr val="FF0000"/>
                </a:solidFill>
              </a:rPr>
              <a:t>-3</a:t>
            </a:r>
            <a:r>
              <a:rPr lang="en-GB" sz="4400" dirty="0">
                <a:solidFill>
                  <a:srgbClr val="FF0000"/>
                </a:solidFill>
              </a:rPr>
              <a:t> = 1L</a:t>
            </a:r>
            <a:endParaRPr lang="en-GB" sz="4400" dirty="0">
              <a:solidFill>
                <a:srgbClr val="FF0000"/>
              </a:solidFill>
            </a:endParaRPr>
          </a:p>
        </p:txBody>
      </p:sp>
    </p:spTree>
    <p:extLst>
      <p:ext uri="{BB962C8B-B14F-4D97-AF65-F5344CB8AC3E}">
        <p14:creationId xmlns:p14="http://schemas.microsoft.com/office/powerpoint/2010/main" val="306625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03512" y="548680"/>
          <a:ext cx="2483768" cy="2952328"/>
        </p:xfrm>
        <a:graphic>
          <a:graphicData uri="http://schemas.openxmlformats.org/drawingml/2006/table">
            <a:tbl>
              <a:tblPr firstRow="1" bandRow="1">
                <a:tableStyleId>{5940675A-B579-460E-94D1-54222C63F5DA}</a:tableStyleId>
              </a:tblPr>
              <a:tblGrid>
                <a:gridCol w="683568">
                  <a:extLst>
                    <a:ext uri="{9D8B030D-6E8A-4147-A177-3AD203B41FA5}">
                      <a16:colId xmlns:a16="http://schemas.microsoft.com/office/drawing/2014/main" xmlns="" val="20000"/>
                    </a:ext>
                  </a:extLst>
                </a:gridCol>
                <a:gridCol w="504056">
                  <a:extLst>
                    <a:ext uri="{9D8B030D-6E8A-4147-A177-3AD203B41FA5}">
                      <a16:colId xmlns:a16="http://schemas.microsoft.com/office/drawing/2014/main" xmlns="" val="20001"/>
                    </a:ext>
                  </a:extLst>
                </a:gridCol>
                <a:gridCol w="504056">
                  <a:extLst>
                    <a:ext uri="{9D8B030D-6E8A-4147-A177-3AD203B41FA5}">
                      <a16:colId xmlns:a16="http://schemas.microsoft.com/office/drawing/2014/main" xmlns="" val="20002"/>
                    </a:ext>
                  </a:extLst>
                </a:gridCol>
                <a:gridCol w="792088">
                  <a:extLst>
                    <a:ext uri="{9D8B030D-6E8A-4147-A177-3AD203B41FA5}">
                      <a16:colId xmlns:a16="http://schemas.microsoft.com/office/drawing/2014/main" xmlns="" val="20003"/>
                    </a:ext>
                  </a:extLst>
                </a:gridCol>
              </a:tblGrid>
              <a:tr h="305393">
                <a:tc gridSpan="2">
                  <a:txBody>
                    <a:bodyPr/>
                    <a:lstStyle/>
                    <a:p>
                      <a:pPr algn="ctr"/>
                      <a:r>
                        <a:rPr lang="en-GB" sz="1200" b="1" dirty="0"/>
                        <a:t>Positive Ions</a:t>
                      </a:r>
                    </a:p>
                  </a:txBody>
                  <a:tcPr marL="91437" marR="91437" marT="45712" marB="45712"/>
                </a:tc>
                <a:tc hMerge="1">
                  <a:txBody>
                    <a:bodyPr/>
                    <a:lstStyle/>
                    <a:p>
                      <a:endParaRPr lang="en-GB" dirty="0"/>
                    </a:p>
                  </a:txBody>
                  <a:tcPr/>
                </a:tc>
                <a:tc gridSpan="2">
                  <a:txBody>
                    <a:bodyPr/>
                    <a:lstStyle/>
                    <a:p>
                      <a:pPr algn="ctr"/>
                      <a:r>
                        <a:rPr lang="en-GB" sz="1200" b="1" dirty="0"/>
                        <a:t>Negative Ions</a:t>
                      </a:r>
                    </a:p>
                  </a:txBody>
                  <a:tcPr marL="91437" marR="91437" marT="45712" marB="45712"/>
                </a:tc>
                <a:tc hMerge="1">
                  <a:txBody>
                    <a:bodyPr/>
                    <a:lstStyle/>
                    <a:p>
                      <a:endParaRPr lang="en-GB" dirty="0"/>
                    </a:p>
                  </a:txBody>
                  <a:tcPr/>
                </a:tc>
                <a:extLst>
                  <a:ext uri="{0D108BD9-81ED-4DB2-BD59-A6C34878D82A}">
                    <a16:rowId xmlns:a16="http://schemas.microsoft.com/office/drawing/2014/main" xmlns="" val="10000"/>
                  </a:ext>
                </a:extLst>
              </a:tr>
              <a:tr h="326841">
                <a:tc>
                  <a:txBody>
                    <a:bodyPr/>
                    <a:lstStyle/>
                    <a:p>
                      <a:r>
                        <a:rPr lang="en-GB" sz="1200" baseline="0" dirty="0"/>
                        <a:t>H</a:t>
                      </a:r>
                      <a:endParaRPr lang="en-GB" sz="1200" baseline="30000" dirty="0"/>
                    </a:p>
                  </a:txBody>
                  <a:tcPr marL="91437" marR="91437"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Al</a:t>
                      </a:r>
                    </a:p>
                  </a:txBody>
                  <a:tcPr marL="91437" marR="91437"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t>H</a:t>
                      </a:r>
                      <a:endParaRPr lang="en-GB" sz="1200" baseline="30000" dirty="0"/>
                    </a:p>
                  </a:txBody>
                  <a:tcPr marL="91437" marR="91437"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t>OH</a:t>
                      </a:r>
                      <a:endParaRPr lang="en-GB" sz="1200" baseline="30000" dirty="0"/>
                    </a:p>
                  </a:txBody>
                  <a:tcPr marL="91437" marR="91437" marT="45712" marB="45712"/>
                </a:tc>
                <a:extLst>
                  <a:ext uri="{0D108BD9-81ED-4DB2-BD59-A6C34878D82A}">
                    <a16:rowId xmlns:a16="http://schemas.microsoft.com/office/drawing/2014/main" xmlns="" val="10001"/>
                  </a:ext>
                </a:extLst>
              </a:tr>
              <a:tr h="3268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Li</a:t>
                      </a:r>
                    </a:p>
                  </a:txBody>
                  <a:tcPr marL="91437" marR="91437" marT="45712" marB="45712"/>
                </a:tc>
                <a:tc>
                  <a:txBody>
                    <a:bodyPr/>
                    <a:lstStyle/>
                    <a:p>
                      <a:r>
                        <a:rPr lang="en-GB" sz="1200" dirty="0"/>
                        <a:t>Ag</a:t>
                      </a:r>
                      <a:endParaRPr lang="en-GB" sz="1200" baseline="30000" dirty="0"/>
                    </a:p>
                  </a:txBody>
                  <a:tcPr marL="91437" marR="91437"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t>F</a:t>
                      </a:r>
                      <a:endParaRPr lang="en-GB" sz="1200" baseline="30000" dirty="0"/>
                    </a:p>
                  </a:txBody>
                  <a:tcPr marL="91437" marR="91437"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t>NO</a:t>
                      </a:r>
                      <a:r>
                        <a:rPr lang="en-GB" sz="1200" baseline="-25000" dirty="0"/>
                        <a:t>3</a:t>
                      </a:r>
                      <a:endParaRPr lang="en-GB" sz="1200" baseline="30000" dirty="0"/>
                    </a:p>
                  </a:txBody>
                  <a:tcPr marL="91437" marR="91437" marT="45712" marB="45712"/>
                </a:tc>
                <a:extLst>
                  <a:ext uri="{0D108BD9-81ED-4DB2-BD59-A6C34878D82A}">
                    <a16:rowId xmlns:a16="http://schemas.microsoft.com/office/drawing/2014/main" xmlns="" val="10002"/>
                  </a:ext>
                </a:extLst>
              </a:tr>
              <a:tr h="490269">
                <a:tc>
                  <a:txBody>
                    <a:bodyPr/>
                    <a:lstStyle/>
                    <a:p>
                      <a:r>
                        <a:rPr lang="en-GB" sz="1200" dirty="0"/>
                        <a:t>Na</a:t>
                      </a:r>
                      <a:endParaRPr lang="en-GB" sz="1200" baseline="30000" dirty="0"/>
                    </a:p>
                  </a:txBody>
                  <a:tcPr marL="91437" marR="91437"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Zn</a:t>
                      </a:r>
                      <a:endParaRPr lang="en-GB" sz="1200" baseline="30000" dirty="0"/>
                    </a:p>
                  </a:txBody>
                  <a:tcPr marL="91437" marR="91437" marT="45712" marB="45712"/>
                </a:tc>
                <a:tc>
                  <a:txBody>
                    <a:bodyPr/>
                    <a:lstStyle/>
                    <a:p>
                      <a:r>
                        <a:rPr lang="en-GB" sz="1200" baseline="0" dirty="0" err="1"/>
                        <a:t>Cl</a:t>
                      </a:r>
                      <a:endParaRPr lang="en-GB" sz="1200" baseline="30000" dirty="0"/>
                    </a:p>
                  </a:txBody>
                  <a:tcPr marL="91437" marR="91437"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t>HCO</a:t>
                      </a:r>
                      <a:r>
                        <a:rPr lang="en-GB" sz="1200" baseline="-25000" dirty="0"/>
                        <a:t>3</a:t>
                      </a:r>
                      <a:endParaRPr lang="en-GB" sz="1200" baseline="30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marL="91437" marR="91437" marT="45712" marB="45712"/>
                </a:tc>
                <a:extLst>
                  <a:ext uri="{0D108BD9-81ED-4DB2-BD59-A6C34878D82A}">
                    <a16:rowId xmlns:a16="http://schemas.microsoft.com/office/drawing/2014/main" xmlns="" val="10003"/>
                  </a:ext>
                </a:extLst>
              </a:tr>
              <a:tr h="3268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K</a:t>
                      </a:r>
                      <a:endParaRPr lang="en-GB" sz="1200" baseline="30000" dirty="0"/>
                    </a:p>
                  </a:txBody>
                  <a:tcPr marL="91437" marR="91437"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NH</a:t>
                      </a:r>
                      <a:r>
                        <a:rPr lang="en-GB" sz="1200" baseline="-25000" dirty="0"/>
                        <a:t>4</a:t>
                      </a:r>
                      <a:endParaRPr lang="en-GB" sz="1200" dirty="0"/>
                    </a:p>
                  </a:txBody>
                  <a:tcPr marL="91437" marR="91437"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t>Br</a:t>
                      </a:r>
                      <a:endParaRPr lang="en-GB" sz="1200" baseline="30000" dirty="0"/>
                    </a:p>
                  </a:txBody>
                  <a:tcPr marL="91437" marR="91437"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t>CO</a:t>
                      </a:r>
                      <a:r>
                        <a:rPr lang="en-GB" sz="1200" baseline="-25000" dirty="0"/>
                        <a:t>3</a:t>
                      </a:r>
                      <a:endParaRPr lang="en-GB" sz="1200" baseline="30000" dirty="0"/>
                    </a:p>
                  </a:txBody>
                  <a:tcPr marL="91437" marR="91437" marT="45712" marB="45712"/>
                </a:tc>
                <a:extLst>
                  <a:ext uri="{0D108BD9-81ED-4DB2-BD59-A6C34878D82A}">
                    <a16:rowId xmlns:a16="http://schemas.microsoft.com/office/drawing/2014/main" xmlns="" val="10004"/>
                  </a:ext>
                </a:extLst>
              </a:tr>
              <a:tr h="3268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Ca</a:t>
                      </a:r>
                    </a:p>
                  </a:txBody>
                  <a:tcPr marL="91437" marR="91437" marT="45712" marB="45712"/>
                </a:tc>
                <a:tc>
                  <a:txBody>
                    <a:bodyPr/>
                    <a:lstStyle/>
                    <a:p>
                      <a:endParaRPr lang="en-GB" sz="1200" dirty="0"/>
                    </a:p>
                  </a:txBody>
                  <a:tcPr marL="91437" marR="91437" marT="45712" marB="45712"/>
                </a:tc>
                <a:tc>
                  <a:txBody>
                    <a:bodyPr/>
                    <a:lstStyle/>
                    <a:p>
                      <a:r>
                        <a:rPr lang="en-GB" sz="1200" baseline="0" dirty="0"/>
                        <a:t>I</a:t>
                      </a:r>
                      <a:endParaRPr lang="en-GB" sz="1200" baseline="30000" dirty="0"/>
                    </a:p>
                  </a:txBody>
                  <a:tcPr marL="91437" marR="91437"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t>SO</a:t>
                      </a:r>
                      <a:r>
                        <a:rPr lang="en-GB" sz="1200" baseline="-25000" dirty="0"/>
                        <a:t>4</a:t>
                      </a:r>
                      <a:endParaRPr lang="en-GB" sz="1200" baseline="30000" dirty="0"/>
                    </a:p>
                  </a:txBody>
                  <a:tcPr marL="91437" marR="91437" marT="45712" marB="45712"/>
                </a:tc>
                <a:extLst>
                  <a:ext uri="{0D108BD9-81ED-4DB2-BD59-A6C34878D82A}">
                    <a16:rowId xmlns:a16="http://schemas.microsoft.com/office/drawing/2014/main" xmlns="" val="10005"/>
                  </a:ext>
                </a:extLst>
              </a:tr>
              <a:tr h="3268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Mg</a:t>
                      </a:r>
                    </a:p>
                  </a:txBody>
                  <a:tcPr marL="91437" marR="91437"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marL="91437" marR="91437" marT="45712" marB="45712"/>
                </a:tc>
                <a:tc>
                  <a:txBody>
                    <a:bodyPr/>
                    <a:lstStyle/>
                    <a:p>
                      <a:r>
                        <a:rPr lang="en-GB" sz="1200" baseline="0" dirty="0"/>
                        <a:t>S</a:t>
                      </a:r>
                      <a:endParaRPr lang="en-GB" sz="1200" baseline="30000" dirty="0"/>
                    </a:p>
                  </a:txBody>
                  <a:tcPr marL="91437" marR="91437"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t>PO</a:t>
                      </a:r>
                      <a:r>
                        <a:rPr lang="en-GB" sz="1200" baseline="-25000" dirty="0"/>
                        <a:t>4</a:t>
                      </a:r>
                      <a:endParaRPr lang="en-GB" sz="1200" baseline="30000" dirty="0"/>
                    </a:p>
                  </a:txBody>
                  <a:tcPr marL="91437" marR="91437" marT="45712" marB="45712"/>
                </a:tc>
                <a:extLst>
                  <a:ext uri="{0D108BD9-81ED-4DB2-BD59-A6C34878D82A}">
                    <a16:rowId xmlns:a16="http://schemas.microsoft.com/office/drawing/2014/main" xmlns="" val="10006"/>
                  </a:ext>
                </a:extLst>
              </a:tr>
              <a:tr h="522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err="1"/>
                        <a:t>Ba</a:t>
                      </a:r>
                      <a:endParaRPr lang="en-GB" sz="1200" dirty="0"/>
                    </a:p>
                  </a:txBody>
                  <a:tcPr marL="91437" marR="91437" marT="45712" marB="45712"/>
                </a:tc>
                <a:tc>
                  <a:txBody>
                    <a:bodyPr/>
                    <a:lstStyle/>
                    <a:p>
                      <a:endParaRPr lang="en-GB" sz="1200" dirty="0"/>
                    </a:p>
                  </a:txBody>
                  <a:tcPr marL="91437" marR="91437" marT="45712" marB="45712"/>
                </a:tc>
                <a:tc>
                  <a:txBody>
                    <a:bodyPr/>
                    <a:lstStyle/>
                    <a:p>
                      <a:r>
                        <a:rPr lang="en-GB" sz="1200" baseline="0" dirty="0"/>
                        <a:t>O</a:t>
                      </a:r>
                      <a:endParaRPr lang="en-GB" sz="1200" baseline="30000" dirty="0"/>
                    </a:p>
                  </a:txBody>
                  <a:tcPr marL="91437" marR="91437" marT="45712" marB="45712"/>
                </a:tc>
                <a:tc>
                  <a:txBody>
                    <a:bodyPr/>
                    <a:lstStyle/>
                    <a:p>
                      <a:endParaRPr lang="en-GB" sz="1200" baseline="30000" dirty="0"/>
                    </a:p>
                  </a:txBody>
                  <a:tcPr marL="91437" marR="91437" marT="45712" marB="45712"/>
                </a:tc>
                <a:extLst>
                  <a:ext uri="{0D108BD9-81ED-4DB2-BD59-A6C34878D82A}">
                    <a16:rowId xmlns:a16="http://schemas.microsoft.com/office/drawing/2014/main" xmlns="" val="10007"/>
                  </a:ext>
                </a:extLst>
              </a:tr>
            </a:tbl>
          </a:graphicData>
        </a:graphic>
      </p:graphicFrame>
      <p:sp>
        <p:nvSpPr>
          <p:cNvPr id="8239" name="TextBox 2"/>
          <p:cNvSpPr txBox="1">
            <a:spLocks noChangeArrowheads="1"/>
          </p:cNvSpPr>
          <p:nvPr/>
        </p:nvSpPr>
        <p:spPr bwMode="auto">
          <a:xfrm>
            <a:off x="1524000" y="1"/>
            <a:ext cx="8351838" cy="307777"/>
          </a:xfrm>
          <a:prstGeom prst="rect">
            <a:avLst/>
          </a:prstGeom>
          <a:noFill/>
          <a:ln w="9525">
            <a:noFill/>
            <a:miter lim="800000"/>
            <a:headEnd/>
            <a:tailEnd/>
          </a:ln>
        </p:spPr>
        <p:txBody>
          <a:bodyPr>
            <a:spAutoFit/>
          </a:bodyPr>
          <a:lstStyle/>
          <a:p>
            <a:pPr algn="ctr"/>
            <a:r>
              <a:rPr lang="en-GB" sz="1400" b="1" u="sng" dirty="0">
                <a:latin typeface="+mj-lt"/>
              </a:rPr>
              <a:t>Formulas and Equations</a:t>
            </a:r>
            <a:endParaRPr lang="en-GB" sz="1400" u="sng" dirty="0">
              <a:latin typeface="+mj-lt"/>
            </a:endParaRPr>
          </a:p>
        </p:txBody>
      </p:sp>
      <p:sp>
        <p:nvSpPr>
          <p:cNvPr id="4" name="Rectangle 3"/>
          <p:cNvSpPr/>
          <p:nvPr/>
        </p:nvSpPr>
        <p:spPr>
          <a:xfrm>
            <a:off x="4367808" y="260649"/>
            <a:ext cx="6120680" cy="1384995"/>
          </a:xfrm>
          <a:prstGeom prst="rect">
            <a:avLst/>
          </a:prstGeom>
          <a:ln>
            <a:solidFill>
              <a:schemeClr val="tx1"/>
            </a:solidFill>
          </a:ln>
        </p:spPr>
        <p:txBody>
          <a:bodyPr wrap="square">
            <a:spAutoFit/>
          </a:bodyPr>
          <a:lstStyle/>
          <a:p>
            <a:pPr marL="457200" indent="-457200"/>
            <a:r>
              <a:rPr lang="en-GB" sz="1200" b="1" dirty="0"/>
              <a:t>Using the table to the right and the PT</a:t>
            </a:r>
          </a:p>
          <a:p>
            <a:pPr marL="457200" indent="-457200"/>
            <a:r>
              <a:rPr lang="en-GB" sz="1200" b="1" dirty="0"/>
              <a:t>Write formulas for ...</a:t>
            </a:r>
          </a:p>
          <a:p>
            <a:pPr marL="457200" indent="-457200">
              <a:buFont typeface="+mj-lt"/>
              <a:buAutoNum type="arabicPeriod"/>
            </a:pPr>
            <a:r>
              <a:rPr lang="en-GB" sz="1200" dirty="0"/>
              <a:t>Silver hydroxide</a:t>
            </a:r>
          </a:p>
          <a:p>
            <a:pPr marL="457200" indent="-457200">
              <a:buFont typeface="+mj-lt"/>
              <a:buAutoNum type="arabicPeriod"/>
            </a:pPr>
            <a:r>
              <a:rPr lang="en-GB" sz="1200" dirty="0"/>
              <a:t>Potassium </a:t>
            </a:r>
            <a:r>
              <a:rPr lang="en-GB" sz="1200" dirty="0" err="1"/>
              <a:t>sulfide</a:t>
            </a:r>
            <a:endParaRPr lang="en-GB" sz="1200" dirty="0"/>
          </a:p>
          <a:p>
            <a:pPr marL="457200" indent="-457200">
              <a:buFont typeface="+mj-lt"/>
              <a:buAutoNum type="arabicPeriod"/>
            </a:pPr>
            <a:r>
              <a:rPr lang="en-GB" sz="1200" dirty="0"/>
              <a:t>Aluminium oxide</a:t>
            </a:r>
          </a:p>
          <a:p>
            <a:pPr marL="457200" indent="-457200">
              <a:buFont typeface="+mj-lt"/>
              <a:buAutoNum type="arabicPeriod"/>
            </a:pPr>
            <a:r>
              <a:rPr lang="en-GB" sz="1200" dirty="0"/>
              <a:t>Iron (II) phosphate</a:t>
            </a:r>
          </a:p>
          <a:p>
            <a:pPr marL="457200" indent="-457200">
              <a:buFont typeface="+mj-lt"/>
              <a:buAutoNum type="arabicPeriod"/>
            </a:pPr>
            <a:r>
              <a:rPr lang="en-GB" sz="1200" dirty="0"/>
              <a:t>Iron (III) phosphate</a:t>
            </a:r>
          </a:p>
        </p:txBody>
      </p:sp>
      <p:sp>
        <p:nvSpPr>
          <p:cNvPr id="5" name="Rectangle 4"/>
          <p:cNvSpPr/>
          <p:nvPr/>
        </p:nvSpPr>
        <p:spPr>
          <a:xfrm>
            <a:off x="1323474" y="4037786"/>
            <a:ext cx="4572000" cy="2123658"/>
          </a:xfrm>
          <a:prstGeom prst="rect">
            <a:avLst/>
          </a:prstGeom>
          <a:ln>
            <a:solidFill>
              <a:schemeClr val="tx1"/>
            </a:solidFill>
          </a:ln>
        </p:spPr>
        <p:txBody>
          <a:bodyPr>
            <a:spAutoFit/>
          </a:bodyPr>
          <a:lstStyle/>
          <a:p>
            <a:pPr marL="457200" indent="-457200"/>
            <a:r>
              <a:rPr lang="en-GB" sz="1200" b="1" dirty="0"/>
              <a:t>Write general equations for:</a:t>
            </a:r>
          </a:p>
          <a:p>
            <a:pPr marL="457200" indent="-457200">
              <a:buFont typeface="+mj-lt"/>
              <a:buAutoNum type="arabicPeriod"/>
            </a:pPr>
            <a:r>
              <a:rPr lang="en-GB" sz="1200" dirty="0"/>
              <a:t>Acid + alkali →</a:t>
            </a:r>
          </a:p>
          <a:p>
            <a:pPr marL="457200" indent="-457200">
              <a:buFont typeface="+mj-lt"/>
              <a:buAutoNum type="arabicPeriod"/>
            </a:pPr>
            <a:r>
              <a:rPr lang="en-GB" sz="1200" dirty="0"/>
              <a:t>Acid + metal oxide →</a:t>
            </a:r>
          </a:p>
          <a:p>
            <a:pPr marL="457200" indent="-457200">
              <a:buFont typeface="+mj-lt"/>
              <a:buAutoNum type="arabicPeriod"/>
            </a:pPr>
            <a:r>
              <a:rPr lang="en-GB" sz="1200" dirty="0"/>
              <a:t>Acid +metal hydroxide →</a:t>
            </a:r>
          </a:p>
          <a:p>
            <a:pPr marL="457200" indent="-457200">
              <a:buFont typeface="+mj-lt"/>
              <a:buAutoNum type="arabicPeriod"/>
            </a:pPr>
            <a:r>
              <a:rPr lang="en-GB" sz="1200" dirty="0"/>
              <a:t>Acid + metal carbonate →</a:t>
            </a:r>
          </a:p>
          <a:p>
            <a:pPr marL="457200" indent="-457200">
              <a:buFont typeface="+mj-lt"/>
              <a:buAutoNum type="arabicPeriod"/>
            </a:pPr>
            <a:r>
              <a:rPr lang="en-GB" sz="1200" dirty="0"/>
              <a:t>Acid + metal </a:t>
            </a:r>
            <a:r>
              <a:rPr lang="en-GB" sz="1200" dirty="0" err="1"/>
              <a:t>hydrogencarbonate</a:t>
            </a:r>
            <a:r>
              <a:rPr lang="en-GB" sz="1200" dirty="0"/>
              <a:t> →</a:t>
            </a:r>
          </a:p>
          <a:p>
            <a:pPr marL="457200" indent="-457200">
              <a:buFont typeface="+mj-lt"/>
              <a:buAutoNum type="arabicPeriod"/>
            </a:pPr>
            <a:r>
              <a:rPr lang="en-GB" sz="1200" dirty="0"/>
              <a:t>Acid +metal →</a:t>
            </a:r>
          </a:p>
          <a:p>
            <a:pPr marL="457200" indent="-457200">
              <a:buFont typeface="+mj-lt"/>
              <a:buAutoNum type="arabicPeriod"/>
            </a:pPr>
            <a:r>
              <a:rPr lang="en-GB" sz="1200" dirty="0"/>
              <a:t>Metal + oxygen →</a:t>
            </a:r>
          </a:p>
          <a:p>
            <a:pPr marL="457200" indent="-457200">
              <a:buFont typeface="+mj-lt"/>
              <a:buAutoNum type="arabicPeriod"/>
            </a:pPr>
            <a:r>
              <a:rPr lang="en-GB" sz="1200" dirty="0"/>
              <a:t>Metal carbonate →</a:t>
            </a:r>
          </a:p>
          <a:p>
            <a:pPr marL="457200" indent="-457200">
              <a:buFont typeface="+mj-lt"/>
              <a:buAutoNum type="arabicPeriod"/>
            </a:pPr>
            <a:r>
              <a:rPr lang="en-GB" sz="1200" dirty="0"/>
              <a:t>Metal + water →</a:t>
            </a:r>
          </a:p>
          <a:p>
            <a:pPr marL="457200" indent="-457200">
              <a:buFont typeface="+mj-lt"/>
              <a:buAutoNum type="arabicPeriod"/>
            </a:pPr>
            <a:r>
              <a:rPr lang="en-GB" sz="1200" dirty="0"/>
              <a:t>Ammonia + acid →</a:t>
            </a:r>
          </a:p>
        </p:txBody>
      </p:sp>
      <p:pic>
        <p:nvPicPr>
          <p:cNvPr id="29698" name="Picture 2"/>
          <p:cNvPicPr>
            <a:picLocks noChangeAspect="1" noChangeArrowheads="1"/>
          </p:cNvPicPr>
          <p:nvPr/>
        </p:nvPicPr>
        <p:blipFill>
          <a:blip r:embed="rId3" cstate="print"/>
          <a:srcRect l="25731" t="15375" r="25014" b="48203"/>
          <a:stretch>
            <a:fillRect/>
          </a:stretch>
        </p:blipFill>
        <p:spPr bwMode="auto">
          <a:xfrm>
            <a:off x="4367809" y="1556793"/>
            <a:ext cx="5616624" cy="2335001"/>
          </a:xfrm>
          <a:prstGeom prst="rect">
            <a:avLst/>
          </a:prstGeom>
          <a:noFill/>
          <a:ln w="9525">
            <a:noFill/>
            <a:miter lim="800000"/>
            <a:headEnd/>
            <a:tailEnd/>
          </a:ln>
        </p:spPr>
      </p:pic>
      <p:sp>
        <p:nvSpPr>
          <p:cNvPr id="7" name="Rectangle 6"/>
          <p:cNvSpPr/>
          <p:nvPr/>
        </p:nvSpPr>
        <p:spPr>
          <a:xfrm>
            <a:off x="1703512" y="260650"/>
            <a:ext cx="2520280" cy="288031"/>
          </a:xfrm>
          <a:prstGeom prst="rect">
            <a:avLst/>
          </a:prstGeom>
          <a:ln>
            <a:noFill/>
          </a:ln>
        </p:spPr>
        <p:txBody>
          <a:bodyPr wrap="square">
            <a:spAutoFit/>
          </a:bodyPr>
          <a:lstStyle/>
          <a:p>
            <a:pPr marL="457200" indent="-457200"/>
            <a:r>
              <a:rPr lang="en-GB" sz="1200" b="1" dirty="0"/>
              <a:t>Some Common Ions:</a:t>
            </a:r>
            <a:endParaRPr lang="en-GB" sz="1200" dirty="0"/>
          </a:p>
        </p:txBody>
      </p:sp>
      <p:sp>
        <p:nvSpPr>
          <p:cNvPr id="8" name="Rectangle 7"/>
          <p:cNvSpPr/>
          <p:nvPr/>
        </p:nvSpPr>
        <p:spPr>
          <a:xfrm>
            <a:off x="6096000" y="4005064"/>
            <a:ext cx="4572000" cy="2123658"/>
          </a:xfrm>
          <a:prstGeom prst="rect">
            <a:avLst/>
          </a:prstGeom>
          <a:ln>
            <a:solidFill>
              <a:schemeClr val="tx1"/>
            </a:solidFill>
          </a:ln>
        </p:spPr>
        <p:txBody>
          <a:bodyPr>
            <a:spAutoFit/>
          </a:bodyPr>
          <a:lstStyle/>
          <a:p>
            <a:pPr marL="457200" indent="-457200"/>
            <a:r>
              <a:rPr lang="en-GB" sz="1200" b="1" dirty="0"/>
              <a:t>TASK 2 - Complete the equations:</a:t>
            </a:r>
          </a:p>
          <a:p>
            <a:pPr marL="457200" indent="-457200">
              <a:buFont typeface="+mj-lt"/>
              <a:buAutoNum type="arabicPeriod"/>
            </a:pPr>
            <a:r>
              <a:rPr lang="en-GB" sz="1200" dirty="0"/>
              <a:t>Hydrochloric acid + sodium hydroxide →</a:t>
            </a:r>
          </a:p>
          <a:p>
            <a:pPr marL="457200" indent="-457200">
              <a:buFont typeface="+mj-lt"/>
              <a:buAutoNum type="arabicPeriod"/>
            </a:pPr>
            <a:r>
              <a:rPr lang="en-GB" sz="1200" dirty="0"/>
              <a:t>Nitric acid + magnesium oxide →</a:t>
            </a:r>
          </a:p>
          <a:p>
            <a:pPr marL="457200" indent="-457200">
              <a:buFont typeface="+mj-lt"/>
              <a:buAutoNum type="arabicPeriod"/>
            </a:pPr>
            <a:r>
              <a:rPr lang="en-GB" sz="1200" dirty="0" err="1"/>
              <a:t>Sulfuric</a:t>
            </a:r>
            <a:r>
              <a:rPr lang="en-GB" sz="1200" dirty="0"/>
              <a:t> acid + potassium hydroxide →</a:t>
            </a:r>
          </a:p>
          <a:p>
            <a:pPr marL="457200" indent="-457200">
              <a:buFont typeface="+mj-lt"/>
              <a:buAutoNum type="arabicPeriod"/>
            </a:pPr>
            <a:r>
              <a:rPr lang="en-GB" sz="1200" dirty="0"/>
              <a:t>Hydrochloric acid + calcium carbonate →</a:t>
            </a:r>
          </a:p>
          <a:p>
            <a:pPr marL="457200" indent="-457200">
              <a:buFont typeface="+mj-lt"/>
              <a:buAutoNum type="arabicPeriod"/>
            </a:pPr>
            <a:r>
              <a:rPr lang="en-GB" sz="1200" dirty="0"/>
              <a:t>Nitric acid + sodium </a:t>
            </a:r>
            <a:r>
              <a:rPr lang="en-GB" sz="1200" dirty="0" err="1"/>
              <a:t>hydrogencarbonate</a:t>
            </a:r>
            <a:r>
              <a:rPr lang="en-GB" sz="1200" dirty="0"/>
              <a:t> →</a:t>
            </a:r>
          </a:p>
          <a:p>
            <a:pPr marL="457200" indent="-457200">
              <a:buFont typeface="+mj-lt"/>
              <a:buAutoNum type="arabicPeriod"/>
            </a:pPr>
            <a:r>
              <a:rPr lang="en-GB" sz="1200" dirty="0" err="1"/>
              <a:t>Sulfuric</a:t>
            </a:r>
            <a:r>
              <a:rPr lang="en-GB" sz="1200" dirty="0"/>
              <a:t> acid + magnesium →</a:t>
            </a:r>
          </a:p>
          <a:p>
            <a:pPr marL="457200" indent="-457200">
              <a:buFont typeface="+mj-lt"/>
              <a:buAutoNum type="arabicPeriod"/>
            </a:pPr>
            <a:r>
              <a:rPr lang="en-GB" sz="1200" dirty="0" err="1"/>
              <a:t>Magneisum</a:t>
            </a:r>
            <a:r>
              <a:rPr lang="en-GB" sz="1200" dirty="0"/>
              <a:t> + oxygen →</a:t>
            </a:r>
          </a:p>
          <a:p>
            <a:pPr marL="457200" indent="-457200">
              <a:buFont typeface="+mj-lt"/>
              <a:buAutoNum type="arabicPeriod"/>
            </a:pPr>
            <a:r>
              <a:rPr lang="en-GB" sz="1200" dirty="0" err="1"/>
              <a:t>Calcuium</a:t>
            </a:r>
            <a:r>
              <a:rPr lang="en-GB" sz="1200" dirty="0"/>
              <a:t> carbonate →</a:t>
            </a:r>
          </a:p>
          <a:p>
            <a:pPr marL="457200" indent="-457200">
              <a:buFont typeface="+mj-lt"/>
              <a:buAutoNum type="arabicPeriod"/>
            </a:pPr>
            <a:r>
              <a:rPr lang="en-GB" sz="1200" dirty="0"/>
              <a:t>Sodium + water →</a:t>
            </a:r>
          </a:p>
          <a:p>
            <a:pPr marL="457200" indent="-457200">
              <a:buFont typeface="+mj-lt"/>
              <a:buAutoNum type="arabicPeriod"/>
            </a:pPr>
            <a:r>
              <a:rPr lang="en-GB" sz="1200" dirty="0"/>
              <a:t>Ammonia + hydrochloric acid→</a:t>
            </a:r>
          </a:p>
        </p:txBody>
      </p:sp>
    </p:spTree>
    <p:extLst>
      <p:ext uri="{BB962C8B-B14F-4D97-AF65-F5344CB8AC3E}">
        <p14:creationId xmlns:p14="http://schemas.microsoft.com/office/powerpoint/2010/main" val="4200205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ITEhQUEhQUFRQWFhQUFRQXFRUUFBUVFBQWFxQUFRUYHCggGBolHRQUIjEhJSkrLi4vFyAzODMsNygtLisBCgoKDg0OGhAQGiwkHyQsLCwsLCwsLCwsLCwsLCwsLCwsLCwsLCwsLCwsLCwsNCwsLCwsLCwsLCwsLCwsLCwsLP/AABEIALcBEwMBIgACEQEDEQH/xAAcAAABBQEBAQAAAAAAAAAAAAAFAAIDBAYBBwj/xAA6EAACAQMDAgUCAwcDBAMBAAABAhEAAyEEEjEFQQYTIlFhcYEyQpEUI1KhsdHwB8HhFTNi8SRDcpL/xAAZAQADAQEBAAAAAAAAAAAAAAAAAQIDBAX/xAAlEQACAgEEAgMAAwEAAAAAAAAAAQIRIQMSMUETUSIyYUJxgQT/2gAMAwEAAhEDEQA/ACop00ylXAbUO3V3dTKVMKH7hSEVHThSAk2ikopk10NTAl21Fct08NSJpAVXsU0WKtUoosCuLNMbT1bmlinuEUDp6kS2atGKQFWtRoW1M6lccVMtJ6tazFsRTzTluGpdtIJVrXZPjQ8XzS/aTXGWmFarzi8ZKmsNSrrTVNbVJkq1rkvSCSa6pF1tCVU1JVeZE+NhQa2njWigbk03eafliHjZoP20e9MfXVn3vNVO7qmp+SIbGaVuo/NdTqPzWNuap6VrVPVeSItjN2uvFd/bhWLHUWrv/U2p7kTTNgdaKVYw9TauUWgphTdXN9NplyvHO8lFynh6pqamU07CibdS8yoi1MLUWFE/mV1Xqrup6tSsKLitTqrK1SK1FiJgKUVHvppu07GSEU00zzaablFhRJThUAuVKjUWSOmlNdrhFFgINTt1MNNmgKJS1cmmCnUZAeDXDTC1N3UxUTqKdFVw1O307ChzCmlKRekLlG4CNrdVnsVbLVyKNwFMaSnHRiri1JIp7mAJuaOoDo6MvFNCiqU2FAj9jrlGNgpU/IxUiEGnbJqvZarS1gVZGbVLZU1QXGoKTOFaaUpu+pBSAjFun7akArsUwsjFSoaiJqS2aQrOvUD1ZY1EwpsEyIGkxqQLXdlIoq76ns3KT2T2BpeQw5EU6ZDLCtSL1BkVzdSBMmd6YLlMJpCgZZtvTmeo1NJqpMQ17lMFymOKZFKykiyGru6q6mrFsU7A6KUVIFp22mIjArsV0rTS1ACropm6nBqYqE1NmusaZNIdEk0qZSpiBuneriPQfS3qti7WbRW0IeZTGM1U8w10XaVkEpFdttmow9cD5oTAvo1dJqvbenBqssTGub66VmonFIGiXzqYblRXHCiSYoJ1DrarhMmD9vpVRg5cGbdBu/1BbcTM+wqvp+tb2Cov1btP1OKyC6h2Yfiz+IjJjvz/AEo9pNKgtqFLBpjcokhuV3qPgHPxXStNRQtzZojrioAIYkmGIj0kn0+nk4PapnYEAzkgY5kGZYLzzVfTlFUbmDRJJxIDd+JP4TNT6vR8MpII3ShwR7x7AkTigotjTAAH7GTA+v8AKmXdFIJETzHH6Vmh1K+HgljsGB22SBMdzn7/AK1f0nVmZ9uZ9J+Iadp/kRnvSdPkC+dKew+1MCVctapi0HYZ+eBtkHHbd/Wphtf8pU8cj5/sazemugB4FdNSai0Rz/7quTWTVFI6wqJhSuE03NIdiqW2aYlSUUSTI9P3VVNOD0wJmaonalupjGgaGF66LlMIpbaLGPLV0Gm10UWA+lTd1coskzFi/V61coJbEHFELNyg2QXTNR3LRqTSXRVljNSyWikHNTJXXSuEUhUS2hViyk1Xsg0Qs0WS7GeVVTqOoW2pZvsPerOt1iIpZiBFed9e6y1xvgcCtdLT3v8ACXKh3VuqsxJn/ihis7dpJ4qql4sYyauaLVBfTMbsHIA+Mnj613UkjIfauFSfUFwTOYBJ4kZ98UR6ZqjOWKsYyDhv4WkYXt7c9qp3NSkFW3K5HJYFe/ECh+n9DFQJ5xgyMboOMx27/aoeSkbqx1VDNu4QGMDAiQeZI5Ge3Bovc1yldxBI7kMJGBuIPbkH6n615fddcg8gSDPEdgByM+3em2eqQQd3b3xOYHx96hoq0eillJby3LTGD3kGYiI5j7n3oXCp5hJIbaxDE5DA4BPfmfmg2g1QBBLfiyB2nb/fv/aKI9Qu+Ypxkr6SMjBEmP8AP6ipvoqiDpPXmUmcyVCkcxExn61rOj9SR4IMMoaMYDR9fmsDahP+4MiGAEdjggjn3+c1JoNWEDlGbdnnErBBj+tDXoaPULV/fIc9pB9iRH9VNVTgwayeh66V55wATxn37f8AuiVrxCsDcQx9oz3AX3xSlDcKw8izXLg9uKCp4ltyQFjPvRPTdYQj8G74z/nvWb02uy4py4RwtTTeFazQdKssi3blsepQQsmB7TnNW9Z4f0l22xRAjQYZCQAfleCKlQb7E9NoxAvA1KDNC0aDVhbtRYUX6iuUzzqjuPNNsKokmlvqO3NPAoEO3017lO21FeSgaGG/SquUNKgYFCCul6j0zzFTvapljrGqINFtNqpoKLJq9psUMAurzT0tzVAXYrt7qa21lvsO5pKLeEQ3QTKx9KDajxJbQkAEkfpNDOoeI2dSqiAcTyaz4tFmiZM/5NdGn/zrmRlKd8Dup9Qu3nJyZ7DipNP4f1FzItOPqOa1XQ9EibSELHEsRA7ExI4ij9/qBB9Kg7SI5WQeMcg4rotLCIqzDaXwZqlUttALRyeAf8FUb3h57Z/fEbeID/mmInA/rW21PUGY7ZnuQDxzEfyqn1MgjcynbiROD8QBUOTHtMN1PR7dpDYTgzMAGIiDunMGMSJ+Ki2t4MljzLMfT7gTEqRkEfFFL2nBYBZULJltxXGSBu544n2oXe1gQbY3htxZWBVZntEt29zziKEBX1NhxyyQkAZG4z2HeB9KH3BHf5H3zPxRC0pYAqUQYBUNjGZJA9hkkk/0qrdExJjJgYj4M+9UIk0erZYE4H8p5oi/VmjaW9OT98f2oLbGf1967c+PapcUxqTRZu61iIk4J/nzSXVGIk+4jET8VTWpEUCCSKKRUbZeXUnbIcyOxGDHzxT01DGcRieapW/r8f8Av9at2Lbdvn/mkUky/pLpJEmeK2HR7v8Ant9hWQsWCIxn6fpHzR7pd2MT/gPH+e9ZSdnXpfE9U6N1I7FU5Ax74+RRXrerS1pmdSB6YEcEt+GPvWE6MrXTstkgQdz9h9KXibqCgJp7ZlbeSf4m/tWStL8K1pxX9lK0lWBVLTXqu7hFZnLZE4IpJNP3A1LaimhElpKkNOt1y6tUA2a5cqF7lM82lYjprtQF6VIBmk6Nb8oNbM4+tQGx2qPp+sdCUtqzjJIAJiiGlu7pYgD396tmqKPlxXVNd1qtukRs7n2odqerpaEghmB+ox704xcsIHJIO6fp165/27bMff8ACPrJq3p/9OdRdO68wH/ipz9AxECs9pvG/Vbp26WyrdpWyxH3bdH861HS9N15yGvNbRI9SDbJ+MT/AFrdLYjNVN5NV0fwVpbYB8tWBH5wGOfecVc1HhDSEYtIvaVAAP1/vUP/AEfVXUAuajaJB/drtMe0knFF+l6E2Lewuz/LGT2xP2pRk+0Eor2ee9c6S2m353WjOMArOMH24g1mDcubSQHYYBwZH09q9d65oPOtOvEgiY49j+tecamzctF13JKzvG0EmBypP0mjNhSozdjXl2IMAfxRBEe9S+cyyFJGDPtxkz7cUP6jI9SsJz8Nk9xNQNrs+kmcE++eR9ZptEWS6uSPZuJgCIHLDvz/AJignUdEzhZ2nsIgACYEEjJP96NvqFb82exMzI/wUPvgrIIzyCe84Ez24ppiaAWo0twEwwB4j2+kTHEYqubBBzEj549vrRsttjdzj1bT+bkR2oX1K+d0A+/b59/96uyCM2c57/X9aiuj/PirpfdtkbsHtHH1piWhzGR298e1KxlVbXf57Vau9NZ1DJlhyPf6VNbtBjHsJ+ccg/YH9KJ9HuhHB7YLTxjnH2P3xUuRrCKeGZu1pbgOATHb/j7Ue0OoZFRYAZtwbcCSDC7THsZ/rXpGj0ukuFbllFIP41j1A9/t/wA1qtT4f0usCm9aG9QArD0uo7DcOR9alts22KKweO2NFfuEN6s8DjuTgfYfXNabpfhYlvMv+leyz6jAMT24/WtvpOnCwwUgHb9479/tRDWaMXElQARxFG18mT1ejLarWlU2WgFHER/k9v0rO/sxLEnk5o7q7RUkGolUTWEpPsm0VLenxXShoobYpptCKhjwUrNs1OqVYW3imH2pWFjkfFR3blPCVU1c1QbiJ7ma6hmoEtzUqiKBWIilTWu0qY7F4h1Fz9nDWfSJAcr6W+M+1Zg3ntoGa4NrDAmTn3jiqXiDqW5QbbPwNy7vSYxEfEfyrKi65YZkntzP2reEW0OUkmF9Z124CQpAX+Eyf516B4d8P6YKt3UOlwkAkkjyx9BMH715hcsQQSB7er/f2rfeGPC1u7ba3dull3Kz2k9KgjIzyee1E8JU6CGbtHoK+OOl6cBVvWyRjakv9oUGr2h8cm/Is6TUEdnayyKfkbuaZ0Do2i04m3ZtJ8wN31LHNGW8S6K3i5eQHsNy/wAhQ+OaKXPFl3Q9QuFBCGZgg4I4zH64omjzyKCaDrdh2Zkb04E8SfcVZ/6zb3gKQQeQDJ+MClGarkJQd/UvuufrWD8ZdLsSWEhyYfaRjEiQcA/PzW+3g/X2ODWM8Z2bttrlxFVrXks9zcB+NMIAecz9MVcnSwTD9PI9fpkUXIvE47rE/cH1R7wO1CbEDcTHBJJkfOB9hV3rOnKtk7WGGgEhgZgAN3P6UH1NxlPfJ5BxEE1XJDLul9XAx/8ArP2NEn04YZUGIJPePfjFDlYQpG0Nwff4z+lTaa8Z/F9IHvzme1JiHaj0gAiR7icz7frQ3U9H9LXEkrysCWM9j7/8UftvbZdtzBBgHPI7Vd0/SN1r92ZHIHyP6cn9RTsRgNHIHqBA9/tH2q5t/liRHH09q0F/o5BLbIkEOOJBHPz/AM0F6lpjbXcsxPfI28HH3osKIUX8RUCTg/8AjkDjv+L+dRgwwUn8x/QATNMu60zKjaWMsPbHb+/wKf02SZZCRuO4ntuEf7mpaLiwz0e5c3qEfJIA7bIulIb7S32r1fw5qryJuukR9e2YAHvXmOk9F4kAFWcMAMGSRP8AJv6UZudbuOsEkZI/mCMfr+oqEldmr1JbaNX1Lq8udrAqSTIH4gf7cRRvol47QW47fNefdB33ry2pknJn45b4FbC519Vnyl861bHqZDMBexHvEn7Ve/2ZbPQR6/0l7mba5Oay+q6NrEYfu/TyW5+1bPpfW7GoZbauAzoHCSN2wjsP1H2o9qLlu2EViBJ2KCeTGAPcwDUyjGWQUaeTzO9cA+CORUTaoVs+qdEsXC0elzPxNee6iyy3GQ4KmKycCZqngvftGK7buVUtA1bgAVjKJKbJwag1ABqvd1EVGmopKVFJWd8k1x1NTb5rjEGqUgKTClUxsUqdgeRWr7MCoIj3PzVi3YRBLH74JGOB3qkyxiJJz9R9KmGnuNAMAHgmO30+td5I5NQN2GjHLATOeI4o14b12qbfb05MmJyAcHndyPafmhX7OqgiSSY/oeeadpdVdstvTcrj6kRjEcRipkk0VFtM2uj8DarUH/5GpYDsAxb+Zgfyo/ov9LtIuXuXLjYIltokccAVhtP421pkI6CBJJXI+maKdP8AGXUJB8xGAxASCcQZJ/rWfySya4bwehjolqwogfqxYT2AmtR0/o1sRcBVWChhEEFSJivHbB6jfIbdIEkAmBkggE8QIxWq6Jb1zpBa2oEhtoLMdvOTj+Vc1KD4OnM+z1K9rrKAMxiTAMdziMVnv9UNU1vQXXUSQbUj/wAPNTf/ACmrXRNaqqN5PwTn+YxXPHDK2h1B/L5bH34Hsea6VK0c8o7ZHj+rvK6byBudmAlphYAYk9yMf/0fes5aUgREqMCRPfE0Ms9QdlVGMwYWIgA8x96JJrQqkAxiOAZ7Dnv9KqmjPDCNu0SAVUn8vpBI9wOPk4+K5aK7/Ss4GAQTEDtPsKKeCNbeub0W6g2gPtuCd6bvWvuAAzcfei/Vul27u5rAt+alwKd4eGjd6CuOTieYzWe+nk08eMASyEYkEfKyIPvANEdC722V1kKTDIRAwMkex+Kj1ancItsDvgoc7H7QeGTIgzBgg8UV0plio2mRPIInMr81adqzNqnRY6gyNb3AfI7zxIHzwf8A3QXqOktuAMRjj24B/wBqudRbbbJQ7CI3K2BAIAmcDJGaGaLqdotsaW3SzBQPSPcsTA/4+9JscUZ/VdJEgbc5iJHGI/lNXNL0JthYsETI3uSFYiMAAEkgcwMT2mj3WNMbexwBdBchSoJIwwGF5JPEd4pX3t30svZdfLJKbDhgSoBLAT6jB5zI/SNxW0B2+jFyXtXhdKCDbtH94xH4NgcDkA5AP4eKk8Tai3bKLYLeq2j3EIm4GYEkNIBDD0+nExx7j9VpdToV82Fa2w8l9jbtpOQTKgqSFkHsYn2JdNVpNdZKXSy3VuWgmqgK58wQBcIBLQBBBk4GYgir76CsAPpN4gO7khFKy6sFYKTDBNwKGZHPtXOm9ZKXQthjuLC0jEAJDHYWKgywCx+LIj60211e1pPP0tyx5sXbqMrOCo2kqGVo/ECDkBZqzct2tPbt30ZgzQ1m2UsXJLg+WHbHpBQ5gGD9JGvYX6Dq9Quae4xt5vWmEKRumx6juXIkyB6eRJ+BV7wl4ruao6g6t1Ln1CZhEVTlEAiQSO3Az71n7epuG6925BCK5KKoBsw47iCZk5MyBz2qPpFm3euyLFsB2uKLiNtu27In1m2wIDw49X1+8Vguz13wj1BBae3eZWVHuBWghhDGFYdu/wCgPeqPWujo7NftuHUfijMffvQLomoQW7jbSbm9lvhJDPcVl2sV4kjvwQRUuvv6rS6L/wCNaVlO7eqEnaggKwU54GRQnihOKZP5Ime1RNmsr03xjaFuLkz7d602hv27yh7bSD74z7VLT7M3DOCK9p91Vv2cii5ZQYxPtTLtr3qHETVA5UIqdLc1IwEV20opKJJzZSrhalV7SbPEyZYwI+8RTrd9t3M9gTJAHvUiW1VfVB+pOPcx713VBVVSow09+/2OOOPiu0CwNQo4EseGPJkcx2qzrtG62ldwNpjaVYMTIP4gDK/eKWl6Gt1Ei6PMILPLKVGcLAzMSTnEcVW6P1JER7V5dyGSsgkI8fiEEZwKh546NFjkoLjKmPqf1xRTpPXWs/kVgeT3H3p/h28ouL5gQJvnewGQoZtpBPBx29q1vVPAyX3Y6crYKxKmWtvuMhljK4Ye4ilOUbqQ4RlVxA6+OmC+lSGJzHsDgZ+9F/Dn+oQtmXkySWUAwBEe30rzvV6Zrbuj4ZGZSPlTBj4qFTmk9CLyC15LB9OdI1yX7SXUkq4JAiJB7EHNZz/VfxEo0n7JZI826MqD+G2vqcz24rAeE/Fb2x5KuLacqXOBiSozyTx9fiuXtOqNf1N+4WDWykYcuXuABVYGBKo4j8vz3mPxdUXJ7lZitOJkltoA55JPYAUbXp6C9eF1byorOLYSORuCklueAfvVBdQS5dVRC5wEwqAe3tVzTaj1g3WdlAMZ9UgekCcAcZNaybMopGl6X0a7bUPp3N17lk+ZYMBtkRvDAiGBYQDzPNN6Vc1CaoJrFY+e28Bvw7llg524xEFR7/Simu6+LKG5sVbnpsqF2lSrIrueO+MgdhRTpuqa7dRtRt2mXtbgVZA4HoJIiYPvXO+MnQucC1d57iPa2BblthtuA7tzFiQpJOQU96DaLrKo1wOSvlYIIiMCB2MkzjvJpnjjW6mxftbSYZXZdsl/S5ILACD6Yz3mcVnW1927ft/tBZTuBX07F3nG7bAB7Ez/AL1UE0iJ02XbPXXuX2a6Wh0ayqrAaCAFJ34PbJqXT6LR2LijU+YPMUsGUlhbAP8A9nZiSCDjvVHWam3Y1o2gpCBbkMGAu53m2TwuMf8ANHOo6FdVZ9LWH2LaLNvKMISSN0QRn82ZpSdNehx4/S8usufsiro13ZnyLpBKoGL4LckbRI5HY1mem+bqNSblvTZtur3bYwZJOdtxgN8ye2aLa7SJprq3NKxKWLdsMoLM4LsSVI2kSAwJHsO1HrOo073jdfzFdkZZ2tbxkjd/FGT75HPabroqrHdI6gmvFywUgrtuFLqei6QArIwIBhW7iCCPYZ886vo9SlwWktXQLZubIViJJBuQwUbgCQPp9ateFL7WtQwPmOylijB2ZMH1bo5UkQSBzHEV6QnUENu1cgDbuvesBZRV3ElvyL61Bnsar6OifsrPN/GehuXL3m7GLCzp11W0H0X9gUrkndwoJE55zQTqyNaNlfUrraBeeQzu7CfnYUH2re6SzcTS3Q8Xi9p2Xy2LqwDBwQudxkgdpAPsa846pfu3LjPeBDv6srtEcCB7Yj7Vrpty/wAMtRKPBoena65vt27rAhx+7fIkhsKzDJyqjbkcYzWr6EHZTf43MzGQAbaO25iSYmPce/xXl+nvkFVJYpuVioPMdx2mCRPzWm6frdYmxfKu7XZo3KR5hYAMMrjA4Hx7VM9MqE7PSNfauNdS8hW1aubZdIJLwVthlMiPwiQZxHejegd7DwfUjKC0AwWJMgDMCNv6d6wHV9eTZVRbuNatkHeHEKZU7XBYAwxnODgT3Gj6eha3aQXmT07WtFkZtzMLlphcGCAqnAOQPcGsTUw/+pPSksak3LSfurkMp/KGPIngH4oZ0fxLeQgflxiMRXqOu0HnK1twjSQLtsyGbGADiDgEH2rEdX8IBb6oN66YjLYZ1Yr+AnuP71opJqmQ4tO0E9ZtYi+l0BhBAnB9xRHqvV2W0HIDAgZByDHMVmG6DYsC2LvmAnbub8qlhIDe1HuodLV03IwA27UIPpY9iPc1GLKq0K31+z5SsW9Xde9Qa7ryLZNxTn+E4NQ9H6GlsFr8BokHt8GPrUFqzYuXlV0kOD8r7SKa22Q4B/p/UrD20YsJIk570qzb+GgpIW9a2gmJ5iaVAbF6MUhE72HPA7e0irvh/SWrt9v2httpEuXTyu7aPSoI4JJXPsDVPrdtV1FxV27N52bSGXacrBHwRWp6UbVzR3nj97Z0t20ygCHUsNlzjDJOfcZ7GuhvFmSWSl0m3btuiC9YZjJ807iLbD1A5HpAIPwdxmtf5S3dObN9Vwgu+fbO628LAZcCcgxPYV5MmeeK9I8O6sXESyl0q621CPgoSssVKsBIywI+3zWWrGsm2lK8GY1XSHtaryDcSQy7bk+mDlXH9vjvXonTNbftWktXdlzOxrqmTkwCw/Ms4+Y4xWUXXWku3rWoRUZXlrTbbindl2W52IkN9B2qx1Pr+msrGlDsbhV9jb1UKeSNxkTnHwOMzMt0uhx2x7Bv+pHTEt3bdxAoN0MWAnJU5eCMA7gPsayVvTkichQYLRiTwJ962S9aS7bC6gI0OSQw3Qm0AKpEEeoTz8d6m8Q63SNpxb04UFSGDBSikbAC3qG48HBq4ylFbaIlBN3ZR8CdNU3TdvQVtwNpAP4hhyDyojNO8WaVtPba0xGy9eFyys7ttpFYbh/DJufeKg8Ja6+l4tbsm4NpUgcAGJP6EUf8UdB/a7++3fSQqJ5bSNihQeRM8nFDlU8jSuGDz5zjH966l7Gffn4+taR/BGpF5EYKLZIm4rAgKWOc5mATFDNR1W0jONNp0SSVS4xe5cCzggMdoYj4PNaKSeEZ01lj7yagMrMpJ5DEk84BJHat3ruu6mxp0uvbBuqqb5A9QuZDYB9JUCcjisGdRrL6LKvcW1IB2xtkjmOe3Nej+FdbcZ0s3NhXytyrbTYdwA3+cDJPfj5rGfRrDsB2PF9q4rBlJuCyRLMJLCWCq8YH1+BR3pnVE1di2zENny2Vo3MSCNoMQp9R9pFBPFHhq3p9Qt9rQ/Z752sk4R27kiIBOR25FVfCZs2LwtNcAN1xcRigKbVB2qWJkE849hUuMawUm7yN8VeH7Qv3CoFhbdpXKgbiyQQLw95MKe8570/oNvZoizsxt3GH7sBIIB5huCTtAmO9EPGQBvo9u5+/CoqAmLN1JYXLcxE5GCe9Nv8ASQbYaxbCuzqhRiRbSDAaDJK88CRJFJywkxpZsl0fUPJ06Xl3szMWMt6l9JgF8KBK/mjkj2oF1Xxfcv34s27ZUOrrjazMvsZxk/5NVOvPqbWnAuhle67bmAdF2KrWzaYEAGfxfqfY1mrF4BiSoYREcCYgHFaw08WZT1M0bi/1G7pGuO9sbTeuBCGjcSkH0kMFYQGMxJNHdBrHv6e44Sbl1DvAcAE7AsJcH4XKgNt7EjjNYLWazUa26dqcDcFEQgUEs7OYAwCSTFaPp3WLLdOZbqC2u8KxtAIzgRgQcsZz7gdqmUaS9lRlb/An0VXZr2n2ugClU2t/2QJK7Q0+vifr3EQK6/ol/d2VtFryb7fmeSYf0hltgbYGXJ3fGOad/p5q9Rc1DOWYgp6gfwkKsWySfgcxkA0W6hqNS19U0r27g8ryllji6jbt5MGQPjEkilmMh4lED9NsWTpbZGnV3tXlV4txcYbSCVPeGAJk9zwYNHB0u+bts7yiS9wruMXG3F0IYARh1Bzkg/JOe01u9YVP3l4Xw03rbiEVfU5dXiOLayTj1EHitZ0XqYt2/NuFYdVYuDunZAZ2QHaMY3CBjk80pDiZ/p7+Q95r3kjTauSlsEhHm4RBQwVIVs4H4V70O0fWdQLwKLatrYt7YwwEI4FwTBYjd9jzBq517qdlluafV6cpdG50KQArsJDoTwrGZ/LjvEi9c6ZYuaN/IDFxaW4wa4Gklk3MDJiRkj/88d26WX2JekFPD/WG1Gmt3LuwNaNwm4D+FkIPYyAysQasaTq1rVOybpAb1JAO4ciSMCCIxWGt9SW3tsputi56GfBUhjtZxGCfy595+K0HS7NrTpbeyzAuChJUsCR+U7Vgd/0NRJUUnZNZ014anUm5bL2j+FWP4gvG2e4mhnVNJe03ltY3eVvDG1u3hAT+Kf4STVDx74gZ7ltLRYC2AWYbh+8iMH4H9TU/h3rV1ru7U3A48opyoKgZ3MOY+ava0rJtN0bPVXEYLKqzt6R3A/iU+xrO3uknR6tR/wDW4LJAkA90FFmsrbuFt0W7yo7Gc27gwLg+CMH6VDcvs8bxuKXD5blwVZZAIOcHNQngtokfw8jHdIzniu1Zu23JJNpp+Jj+tKlYUjx+6zA4HYt249/vR3wH1k2dQRsV0ugW7inupYBv1DEfelSrrf1Zyr7Ig8W+HG0jAg7rT5tNjg52sOZHBPGKd4Y6crfvDch/WFTbMwhPMQMwKVKobbgXFLeaq70BL+mQk77pEC6AFMrO0XJ/GvKzzjvQMdFGkuu2oAuqbYZSf4W9LSJ5Bx/mFSrBSd7ejeSX2KviWzp0h9OxkjcUIMbWB2mSOaE6q27knYFXHcY/nmlSroi6SOeSts0vhrxIdPadVALKofiCSGg54jbFO8SeJrdzZc0ysjnNw8SSI2wOY9/k0qVJQV2Dm0ibw/4kvO6pcbcoEgRHPb5FbjUeFdJetwqhclkYCGttPqIPtPalSrKeJGsX8TI+HlA1Wo07F2O1rTGYDFWgMp5/L396MJ0wq3nljLMpx+O2xOyQZgiAAQKVKom6LhkXjrqU9NMyCzqgXnCsDEjnCmsBrNche1dbds2hFC7Q5VJBbdH8Q4PalSrXRW5Z9meq6eA14e63d1WqTzEW4qkbLZMAEsoGYyfk+3atdZ1CtdOxPxPvGYADD97HxuH6maVKo1UkytNtoyHi7w1qWZm8wXAHHlp+EBLhwFJbB4mYn3NY+70503bgPSqMc9rgG3+ortKtNLUbwZ6sEsmv68Toen6azaWP2u2b19yfUzELsQbT+AKTg8kzGKz/AIbsobiEzcIZSEkqoO6BuxnMHB/47Sqk707J/nRrV6kF1vl2EYBiyvJXdIdnKiTAAJJkR3q7Y6ZpRfvJZtFPMBMhsKhmYU8ZWRtggHntXKVYzxhG8M5YG1fVLi+aqFtjTp799tpu3W2kLgyUtgEgBTu9yav+H9NqrV2x5lwYt3TbYgOAWMQ5/ERmO/elSpydIlLJpL9y2924motIvlqWtt/3Cu1cMjRKj0kx/ciotHrLSxbQoBeDFjDeZ68BgdhUgE8GO1dpVJZhfEfTDprKs6jc2ovDcjYWAwKAHjMHGMVY8P8AXvMe6CTaJRyGX1K5X1AMkY45+aVKtqThbMbanSNdpNcLyi7bto9m4FLoRtZXYkXInDCYx9YmsdrentptS18Q1hd2D3DnabZHMEsPeKVKs1h0aMo6Xq1zUPaT8CiLaiZ/E3c+3Fazq3iDyt9iwVTy2gSisXIYgyWWIPtAiPvSpVpJJMzi21kJdN61fNtS5O7M4X3PtSpUq5HJ2bpI/9k="/>
          <p:cNvSpPr>
            <a:spLocks noChangeAspect="1" noChangeArrowheads="1"/>
          </p:cNvSpPr>
          <p:nvPr/>
        </p:nvSpPr>
        <p:spPr bwMode="auto">
          <a:xfrm>
            <a:off x="1571625"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42295"/>
            <a:ext cx="9144000" cy="6900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356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dirty="0" smtClean="0"/>
              <a:t>The Mole</a:t>
            </a:r>
            <a:endParaRPr lang="en-GB" dirty="0"/>
          </a:p>
        </p:txBody>
      </p:sp>
      <p:sp>
        <p:nvSpPr>
          <p:cNvPr id="3" name="Content Placeholder 2"/>
          <p:cNvSpPr>
            <a:spLocks noGrp="1"/>
          </p:cNvSpPr>
          <p:nvPr>
            <p:ph idx="1"/>
          </p:nvPr>
        </p:nvSpPr>
        <p:spPr>
          <a:xfrm>
            <a:off x="204716" y="1325563"/>
            <a:ext cx="9834634" cy="4640771"/>
          </a:xfrm>
        </p:spPr>
        <p:txBody>
          <a:bodyPr>
            <a:noAutofit/>
          </a:bodyPr>
          <a:lstStyle/>
          <a:p>
            <a:pPr marL="0" indent="0"/>
            <a:r>
              <a:rPr lang="en-GB" sz="3200" dirty="0"/>
              <a:t>A mole is a unit just as the gram is a unit; its symbol is </a:t>
            </a:r>
            <a:r>
              <a:rPr lang="en-GB" sz="3200" b="1" dirty="0"/>
              <a:t>mol.</a:t>
            </a:r>
          </a:p>
          <a:p>
            <a:pPr marL="0" indent="0"/>
            <a:endParaRPr lang="en-GB" sz="3200" b="1" dirty="0"/>
          </a:p>
          <a:p>
            <a:pPr marL="0" indent="0"/>
            <a:r>
              <a:rPr lang="en-GB" sz="3200" dirty="0"/>
              <a:t>A mole is defined in terms of carbon-12, which is the reference standard:</a:t>
            </a:r>
          </a:p>
          <a:p>
            <a:pPr marL="0" indent="0"/>
            <a:endParaRPr lang="en-GB" sz="3200" dirty="0"/>
          </a:p>
          <a:p>
            <a:pPr marL="0" indent="0"/>
            <a:r>
              <a:rPr lang="en-GB" sz="3200" dirty="0"/>
              <a:t>1 mole is the amount of substance that contains as many particles as there are atoms in exactly 12g of carbon-12.</a:t>
            </a:r>
            <a:endParaRPr lang="en-GB" sz="3200" dirty="0"/>
          </a:p>
        </p:txBody>
      </p:sp>
      <p:pic>
        <p:nvPicPr>
          <p:cNvPr id="229378" name="Picture 2" descr="https://encrypted-tbn3.gstatic.com/images?q=tbn:ANd9GcSvY3RhlTJfkTP6rxqQpGH4a1qsAlLW6pnV1hxiS03eT4iMNbGMKA"/>
          <p:cNvPicPr>
            <a:picLocks noChangeAspect="1" noChangeArrowheads="1"/>
          </p:cNvPicPr>
          <p:nvPr/>
        </p:nvPicPr>
        <p:blipFill>
          <a:blip r:embed="rId2" cstate="print"/>
          <a:srcRect/>
          <a:stretch>
            <a:fillRect/>
          </a:stretch>
        </p:blipFill>
        <p:spPr bwMode="auto">
          <a:xfrm>
            <a:off x="9770790" y="0"/>
            <a:ext cx="2411760" cy="2532899"/>
          </a:xfrm>
          <a:prstGeom prst="rect">
            <a:avLst/>
          </a:prstGeom>
          <a:noFill/>
        </p:spPr>
      </p:pic>
    </p:spTree>
    <p:extLst>
      <p:ext uri="{BB962C8B-B14F-4D97-AF65-F5344CB8AC3E}">
        <p14:creationId xmlns:p14="http://schemas.microsoft.com/office/powerpoint/2010/main" val="22608345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many atoms are there in 12g of carbon-12?</a:t>
            </a:r>
            <a:endParaRPr lang="en-GB" dirty="0"/>
          </a:p>
        </p:txBody>
      </p:sp>
      <p:sp>
        <p:nvSpPr>
          <p:cNvPr id="3" name="Content Placeholder 2"/>
          <p:cNvSpPr>
            <a:spLocks noGrp="1"/>
          </p:cNvSpPr>
          <p:nvPr>
            <p:ph idx="1"/>
          </p:nvPr>
        </p:nvSpPr>
        <p:spPr>
          <a:xfrm>
            <a:off x="1894656" y="1700809"/>
            <a:ext cx="8305800" cy="4525965"/>
          </a:xfrm>
        </p:spPr>
        <p:txBody>
          <a:bodyPr>
            <a:normAutofit fontScale="77500" lnSpcReduction="20000"/>
          </a:bodyPr>
          <a:lstStyle/>
          <a:p>
            <a:pPr marL="0" indent="0" algn="ctr">
              <a:buNone/>
            </a:pPr>
            <a:r>
              <a:rPr lang="en-GB" sz="4000" dirty="0" smtClean="0"/>
              <a:t>602300000000000000000000 </a:t>
            </a:r>
            <a:endParaRPr lang="en-GB" sz="4000" dirty="0"/>
          </a:p>
          <a:p>
            <a:pPr marL="0" indent="0" algn="ctr">
              <a:buNone/>
            </a:pPr>
            <a:endParaRPr lang="en-GB" sz="4000" dirty="0"/>
          </a:p>
          <a:p>
            <a:pPr marL="0" indent="0" algn="ctr">
              <a:buNone/>
            </a:pPr>
            <a:endParaRPr lang="en-GB" sz="4000" dirty="0"/>
          </a:p>
          <a:p>
            <a:pPr marL="0" indent="0" algn="ctr">
              <a:buNone/>
            </a:pPr>
            <a:r>
              <a:rPr lang="en-GB" sz="4000" dirty="0"/>
              <a:t>atoms!!!!</a:t>
            </a:r>
          </a:p>
          <a:p>
            <a:pPr marL="0" indent="0">
              <a:buNone/>
            </a:pPr>
            <a:endParaRPr lang="en-GB" sz="3200" dirty="0"/>
          </a:p>
          <a:p>
            <a:pPr marL="0" indent="0" algn="ctr">
              <a:buNone/>
            </a:pPr>
            <a:r>
              <a:rPr lang="en-GB" sz="3200" dirty="0"/>
              <a:t>Or in simple terms……</a:t>
            </a:r>
          </a:p>
          <a:p>
            <a:pPr marL="0" indent="0" algn="ctr">
              <a:buNone/>
            </a:pPr>
            <a:endParaRPr lang="en-GB" sz="3200" dirty="0"/>
          </a:p>
          <a:p>
            <a:pPr marL="0" indent="0" algn="ctr">
              <a:buNone/>
            </a:pPr>
            <a:r>
              <a:rPr lang="en-GB" sz="3200" dirty="0" smtClean="0">
                <a:solidFill>
                  <a:srgbClr val="FF0000"/>
                </a:solidFill>
              </a:rPr>
              <a:t>6.02 </a:t>
            </a:r>
            <a:r>
              <a:rPr lang="en-GB" sz="3200" dirty="0">
                <a:solidFill>
                  <a:srgbClr val="FF0000"/>
                </a:solidFill>
              </a:rPr>
              <a:t>x 10</a:t>
            </a:r>
            <a:r>
              <a:rPr lang="en-GB" sz="3200" baseline="30000" dirty="0">
                <a:solidFill>
                  <a:srgbClr val="FF0000"/>
                </a:solidFill>
              </a:rPr>
              <a:t>23</a:t>
            </a:r>
          </a:p>
          <a:p>
            <a:pPr marL="0" indent="0" algn="ctr">
              <a:buNone/>
            </a:pPr>
            <a:endParaRPr lang="en-GB" sz="3200" baseline="30000" dirty="0">
              <a:solidFill>
                <a:srgbClr val="FF0000"/>
              </a:solidFill>
            </a:endParaRPr>
          </a:p>
          <a:p>
            <a:pPr marL="0" indent="0" algn="ctr">
              <a:buNone/>
            </a:pPr>
            <a:r>
              <a:rPr lang="en-GB" sz="3200" b="1" dirty="0">
                <a:solidFill>
                  <a:srgbClr val="00B050"/>
                </a:solidFill>
              </a:rPr>
              <a:t>Avogadro’s number, </a:t>
            </a:r>
            <a:r>
              <a:rPr lang="en-GB" sz="3200" b="1" i="1" dirty="0">
                <a:solidFill>
                  <a:srgbClr val="00B050"/>
                </a:solidFill>
              </a:rPr>
              <a:t>L</a:t>
            </a:r>
          </a:p>
          <a:p>
            <a:pPr marL="0" indent="0" algn="ctr">
              <a:buNone/>
            </a:pPr>
            <a:r>
              <a:rPr lang="en-GB" sz="3200" b="1" i="1" dirty="0">
                <a:solidFill>
                  <a:srgbClr val="FF0000"/>
                </a:solidFill>
              </a:rPr>
              <a:t>This many particles of anything = 1 mole</a:t>
            </a:r>
            <a:endParaRPr lang="en-GB" sz="3200" b="1" i="1" dirty="0">
              <a:solidFill>
                <a:srgbClr val="FF0000"/>
              </a:solidFill>
            </a:endParaRPr>
          </a:p>
        </p:txBody>
      </p:sp>
    </p:spTree>
    <p:extLst>
      <p:ext uri="{BB962C8B-B14F-4D97-AF65-F5344CB8AC3E}">
        <p14:creationId xmlns:p14="http://schemas.microsoft.com/office/powerpoint/2010/main" val="153731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1"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75520" y="1484784"/>
            <a:ext cx="8305800" cy="936104"/>
          </a:xfrm>
        </p:spPr>
        <p:txBody>
          <a:bodyPr>
            <a:normAutofit/>
          </a:bodyPr>
          <a:lstStyle/>
          <a:p>
            <a:pPr>
              <a:buNone/>
            </a:pPr>
            <a:r>
              <a:rPr lang="en-GB" b="1" dirty="0" smtClean="0">
                <a:solidFill>
                  <a:srgbClr val="FF0000"/>
                </a:solidFill>
              </a:rPr>
              <a:t>Mole = </a:t>
            </a:r>
            <a:r>
              <a:rPr lang="en-GB" b="1" u="sng" dirty="0" smtClean="0">
                <a:solidFill>
                  <a:srgbClr val="FF0000"/>
                </a:solidFill>
              </a:rPr>
              <a:t>mass</a:t>
            </a:r>
          </a:p>
          <a:p>
            <a:pPr lvl="2">
              <a:buNone/>
            </a:pPr>
            <a:r>
              <a:rPr lang="en-GB" sz="2400" b="1" dirty="0" smtClean="0">
                <a:solidFill>
                  <a:srgbClr val="FF0000"/>
                </a:solidFill>
              </a:rPr>
              <a:t>      Mr</a:t>
            </a:r>
            <a:endParaRPr lang="en-GB" sz="2400" b="1" dirty="0">
              <a:solidFill>
                <a:srgbClr val="FF0000"/>
              </a:solidFill>
            </a:endParaRPr>
          </a:p>
          <a:p>
            <a:pPr lvl="2">
              <a:buNone/>
            </a:pPr>
            <a:endParaRPr lang="en-GB" sz="2400" b="1" dirty="0">
              <a:solidFill>
                <a:srgbClr val="FF0000"/>
              </a:solidFill>
            </a:endParaRPr>
          </a:p>
          <a:p>
            <a:pPr lvl="2">
              <a:buNone/>
            </a:pPr>
            <a:endParaRPr lang="en-GB" sz="2400" b="1" dirty="0">
              <a:solidFill>
                <a:srgbClr val="FF0000"/>
              </a:solidFill>
            </a:endParaRPr>
          </a:p>
          <a:p>
            <a:pPr lvl="2">
              <a:buNone/>
            </a:pPr>
            <a:endParaRPr lang="en-GB" sz="2400" b="1" dirty="0">
              <a:solidFill>
                <a:srgbClr val="FF0000"/>
              </a:solidFill>
            </a:endParaRPr>
          </a:p>
          <a:p>
            <a:pPr lvl="2">
              <a:buNone/>
            </a:pPr>
            <a:endParaRPr lang="en-GB" sz="2400" b="1" dirty="0">
              <a:solidFill>
                <a:srgbClr val="FF0000"/>
              </a:solidFill>
            </a:endParaRPr>
          </a:p>
        </p:txBody>
      </p:sp>
      <p:sp>
        <p:nvSpPr>
          <p:cNvPr id="3" name="Title 2"/>
          <p:cNvSpPr>
            <a:spLocks noGrp="1"/>
          </p:cNvSpPr>
          <p:nvPr>
            <p:ph type="title"/>
          </p:nvPr>
        </p:nvSpPr>
        <p:spPr/>
        <p:txBody>
          <a:bodyPr/>
          <a:lstStyle/>
          <a:p>
            <a:r>
              <a:rPr lang="en-GB" dirty="0" smtClean="0"/>
              <a:t>Mole calculations</a:t>
            </a:r>
            <a:endParaRPr lang="en-GB" dirty="0"/>
          </a:p>
        </p:txBody>
      </p:sp>
      <p:sp>
        <p:nvSpPr>
          <p:cNvPr id="4" name="Rectangle 3"/>
          <p:cNvSpPr/>
          <p:nvPr/>
        </p:nvSpPr>
        <p:spPr>
          <a:xfrm>
            <a:off x="839416" y="2895328"/>
            <a:ext cx="3888432" cy="461665"/>
          </a:xfrm>
          <a:prstGeom prst="rect">
            <a:avLst/>
          </a:prstGeom>
        </p:spPr>
        <p:txBody>
          <a:bodyPr wrap="square">
            <a:spAutoFit/>
          </a:bodyPr>
          <a:lstStyle/>
          <a:p>
            <a:pPr lvl="2">
              <a:buNone/>
            </a:pPr>
            <a:r>
              <a:rPr lang="en-GB" sz="2400" b="1" dirty="0">
                <a:solidFill>
                  <a:srgbClr val="FF0000"/>
                </a:solidFill>
              </a:rPr>
              <a:t>Rearrange:</a:t>
            </a:r>
          </a:p>
        </p:txBody>
      </p:sp>
    </p:spTree>
    <p:extLst>
      <p:ext uri="{BB962C8B-B14F-4D97-AF65-F5344CB8AC3E}">
        <p14:creationId xmlns:p14="http://schemas.microsoft.com/office/powerpoint/2010/main" val="250322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Moles Questions</a:t>
            </a:r>
            <a:endParaRPr lang="en-GB" dirty="0"/>
          </a:p>
        </p:txBody>
      </p:sp>
      <p:sp>
        <p:nvSpPr>
          <p:cNvPr id="3" name="Content Placeholder 2"/>
          <p:cNvSpPr>
            <a:spLocks noGrp="1"/>
          </p:cNvSpPr>
          <p:nvPr>
            <p:ph idx="1"/>
          </p:nvPr>
        </p:nvSpPr>
        <p:spPr>
          <a:xfrm>
            <a:off x="2152650" y="1627634"/>
            <a:ext cx="7886700" cy="4549331"/>
          </a:xfrm>
        </p:spPr>
        <p:txBody>
          <a:bodyPr>
            <a:noAutofit/>
          </a:bodyPr>
          <a:lstStyle/>
          <a:p>
            <a:pPr marL="514350" indent="-514350">
              <a:buFont typeface="+mj-lt"/>
              <a:buAutoNum type="arabicPeriod"/>
            </a:pPr>
            <a:r>
              <a:rPr lang="en-GB" sz="3600" dirty="0"/>
              <a:t>How many moles are there in 16g sulphur?</a:t>
            </a:r>
          </a:p>
          <a:p>
            <a:pPr marL="514350" indent="-514350">
              <a:buFont typeface="+mj-lt"/>
              <a:buAutoNum type="arabicPeriod"/>
            </a:pPr>
            <a:endParaRPr lang="en-GB" sz="3600" dirty="0"/>
          </a:p>
          <a:p>
            <a:pPr marL="514350" indent="-514350">
              <a:buFont typeface="+mj-lt"/>
              <a:buAutoNum type="arabicPeriod"/>
            </a:pPr>
            <a:r>
              <a:rPr lang="en-GB" sz="3600" dirty="0"/>
              <a:t>What mass of iron must be weighed out to obtain 3 moles?</a:t>
            </a:r>
          </a:p>
          <a:p>
            <a:pPr marL="514350" indent="-514350">
              <a:buFont typeface="+mj-lt"/>
              <a:buAutoNum type="arabicPeriod"/>
            </a:pPr>
            <a:endParaRPr lang="en-GB" sz="3600" dirty="0"/>
          </a:p>
          <a:p>
            <a:pPr marL="514350" indent="-514350">
              <a:buFont typeface="+mj-lt"/>
              <a:buAutoNum type="arabicPeriod"/>
            </a:pPr>
            <a:r>
              <a:rPr lang="en-GB" sz="3600" dirty="0"/>
              <a:t>How many moles are there in 0.12g of carbon?</a:t>
            </a:r>
            <a:endParaRPr lang="en-GB" sz="3600" dirty="0"/>
          </a:p>
        </p:txBody>
      </p:sp>
    </p:spTree>
    <p:extLst>
      <p:ext uri="{BB962C8B-B14F-4D97-AF65-F5344CB8AC3E}">
        <p14:creationId xmlns:p14="http://schemas.microsoft.com/office/powerpoint/2010/main" val="7193347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Moles Questions</a:t>
            </a:r>
            <a:endParaRPr lang="en-GB" dirty="0"/>
          </a:p>
        </p:txBody>
      </p:sp>
      <p:sp>
        <p:nvSpPr>
          <p:cNvPr id="3" name="Content Placeholder 2"/>
          <p:cNvSpPr>
            <a:spLocks noGrp="1"/>
          </p:cNvSpPr>
          <p:nvPr>
            <p:ph idx="1"/>
          </p:nvPr>
        </p:nvSpPr>
        <p:spPr>
          <a:xfrm>
            <a:off x="2152650" y="1627634"/>
            <a:ext cx="7886700" cy="4549331"/>
          </a:xfrm>
        </p:spPr>
        <p:txBody>
          <a:bodyPr>
            <a:noAutofit/>
          </a:bodyPr>
          <a:lstStyle/>
          <a:p>
            <a:pPr marL="514350" indent="-514350">
              <a:buFont typeface="+mj-lt"/>
              <a:buAutoNum type="arabicPeriod"/>
            </a:pPr>
            <a:r>
              <a:rPr lang="en-GB" sz="3600" dirty="0"/>
              <a:t>How many moles are there in 16g sulphur? </a:t>
            </a:r>
            <a:r>
              <a:rPr lang="en-GB" sz="3600" dirty="0">
                <a:solidFill>
                  <a:srgbClr val="FF0000"/>
                </a:solidFill>
              </a:rPr>
              <a:t>16/32.1 = 0.5 mol</a:t>
            </a:r>
          </a:p>
          <a:p>
            <a:pPr marL="514350" indent="-514350">
              <a:buFont typeface="+mj-lt"/>
              <a:buAutoNum type="arabicPeriod"/>
            </a:pPr>
            <a:endParaRPr lang="en-GB" sz="3600" dirty="0"/>
          </a:p>
          <a:p>
            <a:pPr marL="514350" indent="-514350">
              <a:buFont typeface="+mj-lt"/>
              <a:buAutoNum type="arabicPeriod"/>
            </a:pPr>
            <a:r>
              <a:rPr lang="en-GB" sz="3600" dirty="0"/>
              <a:t>What mass of iron must be weighed out to obtain 3 moles? </a:t>
            </a:r>
            <a:r>
              <a:rPr lang="en-GB" sz="3600" dirty="0">
                <a:solidFill>
                  <a:srgbClr val="FF0000"/>
                </a:solidFill>
              </a:rPr>
              <a:t>3x55.8=167.4g</a:t>
            </a:r>
          </a:p>
          <a:p>
            <a:pPr marL="514350" indent="-514350">
              <a:buFont typeface="+mj-lt"/>
              <a:buAutoNum type="arabicPeriod"/>
            </a:pPr>
            <a:endParaRPr lang="en-GB" sz="3600" dirty="0"/>
          </a:p>
          <a:p>
            <a:pPr marL="514350" indent="-514350">
              <a:buFont typeface="+mj-lt"/>
              <a:buAutoNum type="arabicPeriod"/>
            </a:pPr>
            <a:r>
              <a:rPr lang="en-GB" sz="3600" dirty="0"/>
              <a:t>How many moles are there in 0.12g of carbon? </a:t>
            </a:r>
            <a:r>
              <a:rPr lang="en-GB" sz="3600" dirty="0">
                <a:solidFill>
                  <a:srgbClr val="FF0000"/>
                </a:solidFill>
              </a:rPr>
              <a:t>0.12/12=0.01g</a:t>
            </a:r>
            <a:endParaRPr lang="en-GB" sz="3600" dirty="0">
              <a:solidFill>
                <a:srgbClr val="FF0000"/>
              </a:solidFill>
            </a:endParaRPr>
          </a:p>
        </p:txBody>
      </p:sp>
    </p:spTree>
    <p:extLst>
      <p:ext uri="{BB962C8B-B14F-4D97-AF65-F5344CB8AC3E}">
        <p14:creationId xmlns:p14="http://schemas.microsoft.com/office/powerpoint/2010/main" val="17823809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dirty="0" smtClean="0"/>
              <a:t>Molar Mass</a:t>
            </a:r>
            <a:endParaRPr lang="en-GB" dirty="0"/>
          </a:p>
        </p:txBody>
      </p:sp>
      <p:sp>
        <p:nvSpPr>
          <p:cNvPr id="3" name="Content Placeholder 2"/>
          <p:cNvSpPr>
            <a:spLocks noGrp="1"/>
          </p:cNvSpPr>
          <p:nvPr>
            <p:ph idx="1"/>
          </p:nvPr>
        </p:nvSpPr>
        <p:spPr>
          <a:xfrm>
            <a:off x="1775520" y="980729"/>
            <a:ext cx="8892480" cy="4525965"/>
          </a:xfrm>
        </p:spPr>
        <p:txBody>
          <a:bodyPr>
            <a:normAutofit/>
          </a:bodyPr>
          <a:lstStyle/>
          <a:p>
            <a:pPr marL="0" indent="0"/>
            <a:r>
              <a:rPr lang="en-GB" dirty="0"/>
              <a:t>The mass per mole of a substance (i.e., the mass of 1 mole)</a:t>
            </a:r>
          </a:p>
          <a:p>
            <a:pPr marL="0" indent="0"/>
            <a:r>
              <a:rPr lang="en-GB" dirty="0"/>
              <a:t>Unit  = g mol</a:t>
            </a:r>
            <a:r>
              <a:rPr lang="en-GB" baseline="30000" dirty="0"/>
              <a:t>-1</a:t>
            </a:r>
          </a:p>
          <a:p>
            <a:pPr marL="0" indent="0"/>
            <a:r>
              <a:rPr lang="en-GB" dirty="0"/>
              <a:t>Numerically the same as </a:t>
            </a:r>
            <a:r>
              <a:rPr lang="en-GB" i="1" dirty="0"/>
              <a:t>Mr</a:t>
            </a:r>
            <a:endParaRPr lang="en-GB" i="1" baseline="30000" dirty="0"/>
          </a:p>
          <a:p>
            <a:pPr marL="0" indent="0"/>
            <a:r>
              <a:rPr lang="en-GB" dirty="0">
                <a:solidFill>
                  <a:srgbClr val="FF0000"/>
                </a:solidFill>
              </a:rPr>
              <a:t>1 mole of an element = the relative atomic mass in grams</a:t>
            </a:r>
          </a:p>
          <a:p>
            <a:pPr marL="0" indent="0"/>
            <a:endParaRPr lang="en-GB" dirty="0"/>
          </a:p>
          <a:p>
            <a:pPr marL="0" indent="0"/>
            <a:endParaRPr lang="en-GB" dirty="0"/>
          </a:p>
        </p:txBody>
      </p:sp>
      <p:pic>
        <p:nvPicPr>
          <p:cNvPr id="21506" name="Picture 2" descr="C:\Users\Samsung\AppData\Local\Microsoft\Windows\Temporary Internet Files\Content.IE5\UW6179PD\MC90038991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5109" y="3052761"/>
            <a:ext cx="2602922" cy="35364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amsung\AppData\Local\Microsoft\Windows\Temporary Internet Files\Content.IE5\UW6179PD\MC90038991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0690" y="3052758"/>
            <a:ext cx="2602922" cy="35364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amsung\AppData\Local\Microsoft\Windows\Temporary Internet Files\Content.IE5\UW6179PD\MC90038991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78" y="3052759"/>
            <a:ext cx="2602922" cy="35364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11624" y="4023361"/>
            <a:ext cx="1396772" cy="954107"/>
          </a:xfrm>
          <a:prstGeom prst="rect">
            <a:avLst/>
          </a:prstGeom>
          <a:noFill/>
          <a:ln>
            <a:solidFill>
              <a:schemeClr val="bg1"/>
            </a:solidFill>
          </a:ln>
        </p:spPr>
        <p:txBody>
          <a:bodyPr wrap="square" rtlCol="0">
            <a:spAutoFit/>
          </a:bodyPr>
          <a:lstStyle/>
          <a:p>
            <a:pPr algn="ctr"/>
            <a:r>
              <a:rPr lang="en-GB" sz="2800" dirty="0"/>
              <a:t>32g of sulphur</a:t>
            </a:r>
            <a:endParaRPr lang="en-GB" sz="2800" dirty="0"/>
          </a:p>
        </p:txBody>
      </p:sp>
      <p:sp>
        <p:nvSpPr>
          <p:cNvPr id="8" name="TextBox 7"/>
          <p:cNvSpPr txBox="1"/>
          <p:nvPr/>
        </p:nvSpPr>
        <p:spPr>
          <a:xfrm>
            <a:off x="5591944" y="3933057"/>
            <a:ext cx="1296144" cy="954107"/>
          </a:xfrm>
          <a:prstGeom prst="rect">
            <a:avLst/>
          </a:prstGeom>
          <a:noFill/>
          <a:ln>
            <a:solidFill>
              <a:schemeClr val="bg1"/>
            </a:solidFill>
          </a:ln>
        </p:spPr>
        <p:txBody>
          <a:bodyPr wrap="square" rtlCol="0">
            <a:spAutoFit/>
          </a:bodyPr>
          <a:lstStyle/>
          <a:p>
            <a:pPr algn="ctr"/>
            <a:r>
              <a:rPr lang="en-GB" sz="2800" dirty="0"/>
              <a:t>12g of carbon</a:t>
            </a:r>
            <a:endParaRPr lang="en-GB" sz="3600" dirty="0"/>
          </a:p>
        </p:txBody>
      </p:sp>
      <p:sp>
        <p:nvSpPr>
          <p:cNvPr id="9" name="TextBox 8"/>
          <p:cNvSpPr txBox="1"/>
          <p:nvPr/>
        </p:nvSpPr>
        <p:spPr>
          <a:xfrm>
            <a:off x="8760296" y="3789040"/>
            <a:ext cx="1110996" cy="1569660"/>
          </a:xfrm>
          <a:prstGeom prst="rect">
            <a:avLst/>
          </a:prstGeom>
          <a:noFill/>
          <a:ln>
            <a:solidFill>
              <a:schemeClr val="bg1"/>
            </a:solidFill>
          </a:ln>
        </p:spPr>
        <p:txBody>
          <a:bodyPr wrap="square" rtlCol="0">
            <a:spAutoFit/>
          </a:bodyPr>
          <a:lstStyle/>
          <a:p>
            <a:pPr algn="ctr"/>
            <a:r>
              <a:rPr lang="en-GB" sz="3200" dirty="0"/>
              <a:t>56g of iron</a:t>
            </a:r>
            <a:endParaRPr lang="en-GB" sz="3200" dirty="0"/>
          </a:p>
        </p:txBody>
      </p:sp>
    </p:spTree>
    <p:extLst>
      <p:ext uri="{BB962C8B-B14F-4D97-AF65-F5344CB8AC3E}">
        <p14:creationId xmlns:p14="http://schemas.microsoft.com/office/powerpoint/2010/main" val="20850013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molar mass?</a:t>
            </a:r>
            <a:endParaRPr lang="en-GB" dirty="0"/>
          </a:p>
        </p:txBody>
      </p:sp>
      <p:sp>
        <p:nvSpPr>
          <p:cNvPr id="3" name="Content Placeholder 2"/>
          <p:cNvSpPr>
            <a:spLocks noGrp="1"/>
          </p:cNvSpPr>
          <p:nvPr>
            <p:ph sz="half" idx="1"/>
          </p:nvPr>
        </p:nvSpPr>
        <p:spPr/>
        <p:txBody>
          <a:bodyPr>
            <a:normAutofit fontScale="92500" lnSpcReduction="20000"/>
          </a:bodyPr>
          <a:lstStyle/>
          <a:p>
            <a:pPr marL="514350" indent="-514350">
              <a:buFont typeface="+mj-lt"/>
              <a:buAutoNum type="arabicPeriod"/>
            </a:pPr>
            <a:r>
              <a:rPr lang="en-US" sz="5400" dirty="0" err="1">
                <a:solidFill>
                  <a:srgbClr val="000000"/>
                </a:solidFill>
                <a:latin typeface="Calibri" pitchFamily="34" charset="0"/>
                <a:ea typeface="MS PGothic" pitchFamily="34" charset="-128"/>
              </a:rPr>
              <a:t>MgO</a:t>
            </a:r>
            <a:r>
              <a:rPr lang="en-US" sz="5400" dirty="0">
                <a:solidFill>
                  <a:srgbClr val="000000"/>
                </a:solidFill>
                <a:latin typeface="Calibri" pitchFamily="34" charset="0"/>
                <a:ea typeface="MS PGothic" pitchFamily="34" charset="-128"/>
              </a:rPr>
              <a:t>   	</a:t>
            </a:r>
          </a:p>
          <a:p>
            <a:pPr marL="514350" indent="-514350">
              <a:buFont typeface="+mj-lt"/>
              <a:buAutoNum type="arabicPeriod"/>
            </a:pPr>
            <a:r>
              <a:rPr lang="en-US" sz="5400" dirty="0">
                <a:solidFill>
                  <a:srgbClr val="000000"/>
                </a:solidFill>
                <a:latin typeface="Calibri" pitchFamily="34" charset="0"/>
                <a:ea typeface="MS PGothic" pitchFamily="34" charset="-128"/>
              </a:rPr>
              <a:t>CO</a:t>
            </a:r>
            <a:r>
              <a:rPr lang="en-US" sz="5400" baseline="-25000" dirty="0">
                <a:solidFill>
                  <a:srgbClr val="000000"/>
                </a:solidFill>
                <a:latin typeface="Calibri" pitchFamily="34" charset="0"/>
                <a:ea typeface="MS PGothic" pitchFamily="34" charset="-128"/>
              </a:rPr>
              <a:t>2</a:t>
            </a:r>
            <a:r>
              <a:rPr lang="en-US" sz="5400" dirty="0">
                <a:solidFill>
                  <a:srgbClr val="000000"/>
                </a:solidFill>
                <a:latin typeface="Calibri" pitchFamily="34" charset="0"/>
                <a:ea typeface="MS PGothic" pitchFamily="34" charset="-128"/>
              </a:rPr>
              <a:t>		</a:t>
            </a:r>
            <a:endParaRPr lang="en-US" sz="5400" dirty="0">
              <a:solidFill>
                <a:srgbClr val="000000"/>
              </a:solidFill>
              <a:latin typeface="Calibri" pitchFamily="34" charset="0"/>
              <a:ea typeface="MS PGothic" pitchFamily="34" charset="-128"/>
            </a:endParaRPr>
          </a:p>
          <a:p>
            <a:pPr marL="514350" indent="-514350">
              <a:buFont typeface="+mj-lt"/>
              <a:buAutoNum type="arabicPeriod"/>
            </a:pPr>
            <a:r>
              <a:rPr lang="en-US" sz="5400" dirty="0">
                <a:solidFill>
                  <a:srgbClr val="000000"/>
                </a:solidFill>
                <a:latin typeface="Calibri" pitchFamily="34" charset="0"/>
                <a:ea typeface="MS PGothic" pitchFamily="34" charset="-128"/>
              </a:rPr>
              <a:t>CuCO</a:t>
            </a:r>
            <a:r>
              <a:rPr lang="en-US" sz="5400" baseline="-25000" dirty="0">
                <a:solidFill>
                  <a:srgbClr val="000000"/>
                </a:solidFill>
                <a:latin typeface="Calibri" pitchFamily="34" charset="0"/>
                <a:ea typeface="MS PGothic" pitchFamily="34" charset="-128"/>
              </a:rPr>
              <a:t>3</a:t>
            </a:r>
            <a:r>
              <a:rPr lang="en-US" sz="5400" dirty="0">
                <a:solidFill>
                  <a:srgbClr val="000000"/>
                </a:solidFill>
                <a:latin typeface="Calibri" pitchFamily="34" charset="0"/>
                <a:ea typeface="MS PGothic" pitchFamily="34" charset="-128"/>
              </a:rPr>
              <a:t>		</a:t>
            </a:r>
            <a:endParaRPr lang="en-US" sz="5400" dirty="0">
              <a:solidFill>
                <a:srgbClr val="000000"/>
              </a:solidFill>
              <a:latin typeface="Calibri" pitchFamily="34" charset="0"/>
              <a:ea typeface="MS PGothic" pitchFamily="34" charset="-128"/>
            </a:endParaRPr>
          </a:p>
          <a:p>
            <a:pPr marL="514350" indent="-514350">
              <a:buFont typeface="+mj-lt"/>
              <a:buAutoNum type="arabicPeriod"/>
            </a:pPr>
            <a:r>
              <a:rPr lang="en-US" sz="5400" dirty="0" err="1">
                <a:solidFill>
                  <a:srgbClr val="000000"/>
                </a:solidFill>
                <a:latin typeface="Calibri" pitchFamily="34" charset="0"/>
                <a:ea typeface="MS PGothic" pitchFamily="34" charset="-128"/>
              </a:rPr>
              <a:t>CuO</a:t>
            </a:r>
            <a:r>
              <a:rPr lang="en-US" sz="5400" dirty="0">
                <a:solidFill>
                  <a:srgbClr val="000000"/>
                </a:solidFill>
                <a:latin typeface="Calibri" pitchFamily="34" charset="0"/>
                <a:ea typeface="MS PGothic" pitchFamily="34" charset="-128"/>
              </a:rPr>
              <a:t>		</a:t>
            </a:r>
            <a:endParaRPr lang="en-US" sz="5400" dirty="0">
              <a:solidFill>
                <a:srgbClr val="000000"/>
              </a:solidFill>
              <a:latin typeface="Calibri" pitchFamily="34" charset="0"/>
              <a:ea typeface="MS PGothic" pitchFamily="34" charset="-128"/>
            </a:endParaRPr>
          </a:p>
          <a:p>
            <a:pPr marL="514350" indent="-514350">
              <a:buFont typeface="+mj-lt"/>
              <a:buAutoNum type="arabicPeriod"/>
            </a:pPr>
            <a:r>
              <a:rPr lang="en-US" sz="5400" dirty="0">
                <a:solidFill>
                  <a:srgbClr val="000000"/>
                </a:solidFill>
                <a:latin typeface="Calibri" pitchFamily="34" charset="0"/>
                <a:ea typeface="MS PGothic" pitchFamily="34" charset="-128"/>
              </a:rPr>
              <a:t>HNO</a:t>
            </a:r>
            <a:r>
              <a:rPr lang="en-US" sz="5400" baseline="-25000" dirty="0">
                <a:solidFill>
                  <a:srgbClr val="000000"/>
                </a:solidFill>
                <a:latin typeface="Calibri" pitchFamily="34" charset="0"/>
                <a:ea typeface="MS PGothic" pitchFamily="34" charset="-128"/>
              </a:rPr>
              <a:t>3</a:t>
            </a:r>
            <a:endParaRPr lang="en-US" sz="5400" baseline="-25000" dirty="0">
              <a:solidFill>
                <a:srgbClr val="000000"/>
              </a:solidFill>
              <a:latin typeface="Calibri" pitchFamily="34" charset="0"/>
              <a:ea typeface="MS PGothic" pitchFamily="34" charset="-128"/>
            </a:endParaRPr>
          </a:p>
          <a:p>
            <a:pPr marL="0" indent="0">
              <a:buNone/>
            </a:pPr>
            <a:r>
              <a:rPr lang="en-US" sz="5400" dirty="0">
                <a:solidFill>
                  <a:srgbClr val="000000"/>
                </a:solidFill>
                <a:latin typeface="Calibri" pitchFamily="34" charset="0"/>
                <a:ea typeface="MS PGothic" pitchFamily="34" charset="-128"/>
              </a:rPr>
              <a:t>		</a:t>
            </a:r>
            <a:endParaRPr lang="en-GB" sz="5400" dirty="0"/>
          </a:p>
        </p:txBody>
      </p:sp>
      <p:sp>
        <p:nvSpPr>
          <p:cNvPr id="4" name="Content Placeholder 3"/>
          <p:cNvSpPr>
            <a:spLocks noGrp="1"/>
          </p:cNvSpPr>
          <p:nvPr>
            <p:ph sz="half" idx="2"/>
          </p:nvPr>
        </p:nvSpPr>
        <p:spPr/>
        <p:txBody>
          <a:bodyPr>
            <a:normAutofit fontScale="92500" lnSpcReduction="20000"/>
          </a:bodyPr>
          <a:lstStyle/>
          <a:p>
            <a:pPr marL="0" indent="0">
              <a:buNone/>
            </a:pPr>
            <a:r>
              <a:rPr lang="en-US" sz="5400" dirty="0">
                <a:solidFill>
                  <a:srgbClr val="000000"/>
                </a:solidFill>
                <a:latin typeface="Calibri" pitchFamily="34" charset="0"/>
                <a:ea typeface="MS PGothic" pitchFamily="34" charset="-128"/>
              </a:rPr>
              <a:t>6. NH</a:t>
            </a:r>
            <a:r>
              <a:rPr lang="en-US" sz="5400" baseline="-25000" dirty="0">
                <a:solidFill>
                  <a:srgbClr val="000000"/>
                </a:solidFill>
                <a:latin typeface="Calibri" pitchFamily="34" charset="0"/>
                <a:ea typeface="MS PGothic" pitchFamily="34" charset="-128"/>
              </a:rPr>
              <a:t>3</a:t>
            </a:r>
            <a:r>
              <a:rPr lang="en-US" sz="5400" dirty="0">
                <a:solidFill>
                  <a:srgbClr val="000000"/>
                </a:solidFill>
                <a:latin typeface="Calibri" pitchFamily="34" charset="0"/>
                <a:ea typeface="MS PGothic" pitchFamily="34" charset="-128"/>
              </a:rPr>
              <a:t>		</a:t>
            </a:r>
          </a:p>
          <a:p>
            <a:pPr marL="0" indent="0">
              <a:buNone/>
            </a:pPr>
            <a:r>
              <a:rPr lang="en-US" sz="5400" dirty="0">
                <a:solidFill>
                  <a:srgbClr val="000000"/>
                </a:solidFill>
                <a:latin typeface="Calibri" pitchFamily="34" charset="0"/>
                <a:ea typeface="MS PGothic" pitchFamily="34" charset="-128"/>
              </a:rPr>
              <a:t>7. </a:t>
            </a:r>
            <a:r>
              <a:rPr lang="en-US" sz="5400" dirty="0" err="1">
                <a:solidFill>
                  <a:srgbClr val="000000"/>
                </a:solidFill>
                <a:latin typeface="Calibri" pitchFamily="34" charset="0"/>
                <a:ea typeface="MS PGothic" pitchFamily="34" charset="-128"/>
              </a:rPr>
              <a:t>NaOH</a:t>
            </a:r>
            <a:r>
              <a:rPr lang="en-US" sz="5400" dirty="0">
                <a:solidFill>
                  <a:srgbClr val="000000"/>
                </a:solidFill>
                <a:latin typeface="Calibri" pitchFamily="34" charset="0"/>
                <a:ea typeface="MS PGothic" pitchFamily="34" charset="-128"/>
              </a:rPr>
              <a:t>	 </a:t>
            </a:r>
          </a:p>
          <a:p>
            <a:pPr marL="0" indent="0">
              <a:buNone/>
            </a:pPr>
            <a:r>
              <a:rPr lang="en-US" sz="5400" dirty="0">
                <a:solidFill>
                  <a:srgbClr val="000000"/>
                </a:solidFill>
                <a:latin typeface="Calibri" pitchFamily="34" charset="0"/>
                <a:ea typeface="MS PGothic" pitchFamily="34" charset="-128"/>
              </a:rPr>
              <a:t>8. (NH</a:t>
            </a:r>
            <a:r>
              <a:rPr lang="en-US" sz="5400" baseline="-25000" dirty="0">
                <a:solidFill>
                  <a:srgbClr val="000000"/>
                </a:solidFill>
                <a:latin typeface="Calibri" pitchFamily="34" charset="0"/>
                <a:ea typeface="MS PGothic" pitchFamily="34" charset="-128"/>
              </a:rPr>
              <a:t>4</a:t>
            </a:r>
            <a:r>
              <a:rPr lang="en-US" sz="5400" dirty="0">
                <a:solidFill>
                  <a:srgbClr val="000000"/>
                </a:solidFill>
                <a:latin typeface="Calibri" pitchFamily="34" charset="0"/>
                <a:ea typeface="MS PGothic" pitchFamily="34" charset="-128"/>
              </a:rPr>
              <a:t>)</a:t>
            </a:r>
            <a:r>
              <a:rPr lang="en-US" sz="5400" baseline="-25000" dirty="0">
                <a:solidFill>
                  <a:srgbClr val="000000"/>
                </a:solidFill>
                <a:latin typeface="Calibri" pitchFamily="34" charset="0"/>
                <a:ea typeface="MS PGothic" pitchFamily="34" charset="-128"/>
              </a:rPr>
              <a:t>2</a:t>
            </a:r>
            <a:r>
              <a:rPr lang="en-US" sz="5400" dirty="0">
                <a:solidFill>
                  <a:srgbClr val="000000"/>
                </a:solidFill>
                <a:latin typeface="Calibri" pitchFamily="34" charset="0"/>
                <a:ea typeface="MS PGothic" pitchFamily="34" charset="-128"/>
              </a:rPr>
              <a:t>SO</a:t>
            </a:r>
            <a:r>
              <a:rPr lang="en-US" sz="5400" baseline="-25000" dirty="0">
                <a:solidFill>
                  <a:srgbClr val="000000"/>
                </a:solidFill>
                <a:latin typeface="Calibri" pitchFamily="34" charset="0"/>
                <a:ea typeface="MS PGothic" pitchFamily="34" charset="-128"/>
              </a:rPr>
              <a:t>4</a:t>
            </a:r>
            <a:r>
              <a:rPr lang="en-US" sz="5400" dirty="0">
                <a:solidFill>
                  <a:srgbClr val="000000"/>
                </a:solidFill>
                <a:latin typeface="Calibri" pitchFamily="34" charset="0"/>
                <a:ea typeface="MS PGothic" pitchFamily="34" charset="-128"/>
              </a:rPr>
              <a:t>  </a:t>
            </a:r>
            <a:r>
              <a:rPr lang="en-US" sz="5400" dirty="0">
                <a:solidFill>
                  <a:srgbClr val="000000"/>
                </a:solidFill>
                <a:latin typeface="Calibri" pitchFamily="34" charset="0"/>
                <a:ea typeface="MS PGothic" pitchFamily="34" charset="-128"/>
              </a:rPr>
              <a:t>	</a:t>
            </a:r>
          </a:p>
          <a:p>
            <a:pPr marL="0" indent="0">
              <a:buNone/>
            </a:pPr>
            <a:r>
              <a:rPr lang="en-US" sz="5400" dirty="0">
                <a:solidFill>
                  <a:srgbClr val="000000"/>
                </a:solidFill>
                <a:latin typeface="Calibri" pitchFamily="34" charset="0"/>
                <a:ea typeface="MS PGothic" pitchFamily="34" charset="-128"/>
              </a:rPr>
              <a:t>9. H</a:t>
            </a:r>
            <a:r>
              <a:rPr lang="en-US" sz="5400" baseline="-25000" dirty="0">
                <a:solidFill>
                  <a:srgbClr val="000000"/>
                </a:solidFill>
                <a:latin typeface="Calibri" pitchFamily="34" charset="0"/>
                <a:ea typeface="MS PGothic" pitchFamily="34" charset="-128"/>
              </a:rPr>
              <a:t>2</a:t>
            </a:r>
            <a:r>
              <a:rPr lang="en-US" sz="5400" dirty="0">
                <a:solidFill>
                  <a:srgbClr val="000000"/>
                </a:solidFill>
                <a:latin typeface="Calibri" pitchFamily="34" charset="0"/>
                <a:ea typeface="MS PGothic" pitchFamily="34" charset="-128"/>
              </a:rPr>
              <a:t>SO</a:t>
            </a:r>
            <a:r>
              <a:rPr lang="en-US" sz="5400" baseline="-25000" dirty="0">
                <a:solidFill>
                  <a:srgbClr val="000000"/>
                </a:solidFill>
                <a:latin typeface="Calibri" pitchFamily="34" charset="0"/>
                <a:ea typeface="MS PGothic" pitchFamily="34" charset="-128"/>
              </a:rPr>
              <a:t>4</a:t>
            </a:r>
            <a:endParaRPr lang="en-GB" sz="5400" dirty="0"/>
          </a:p>
        </p:txBody>
      </p:sp>
    </p:spTree>
    <p:extLst>
      <p:ext uri="{BB962C8B-B14F-4D97-AF65-F5344CB8AC3E}">
        <p14:creationId xmlns:p14="http://schemas.microsoft.com/office/powerpoint/2010/main" val="37864491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molar mass?</a:t>
            </a:r>
            <a:endParaRPr lang="en-GB" dirty="0"/>
          </a:p>
        </p:txBody>
      </p:sp>
      <p:sp>
        <p:nvSpPr>
          <p:cNvPr id="3" name="Content Placeholder 2"/>
          <p:cNvSpPr>
            <a:spLocks noGrp="1"/>
          </p:cNvSpPr>
          <p:nvPr>
            <p:ph sz="half" idx="1"/>
          </p:nvPr>
        </p:nvSpPr>
        <p:spPr>
          <a:xfrm>
            <a:off x="641445" y="1772816"/>
            <a:ext cx="5020275" cy="4351338"/>
          </a:xfrm>
        </p:spPr>
        <p:txBody>
          <a:bodyPr>
            <a:normAutofit fontScale="92500" lnSpcReduction="20000"/>
          </a:bodyPr>
          <a:lstStyle/>
          <a:p>
            <a:pPr marL="514350" indent="-514350">
              <a:buFont typeface="+mj-lt"/>
              <a:buAutoNum type="arabicPeriod"/>
            </a:pPr>
            <a:r>
              <a:rPr lang="en-US" sz="5400" dirty="0" err="1">
                <a:solidFill>
                  <a:srgbClr val="000000"/>
                </a:solidFill>
                <a:latin typeface="Calibri" pitchFamily="34" charset="0"/>
                <a:ea typeface="MS PGothic" pitchFamily="34" charset="-128"/>
              </a:rPr>
              <a:t>MgO</a:t>
            </a:r>
            <a:r>
              <a:rPr lang="en-US" sz="5400" dirty="0">
                <a:solidFill>
                  <a:srgbClr val="000000"/>
                </a:solidFill>
                <a:latin typeface="Calibri" pitchFamily="34" charset="0"/>
                <a:ea typeface="MS PGothic" pitchFamily="34" charset="-128"/>
              </a:rPr>
              <a:t>	</a:t>
            </a:r>
            <a:r>
              <a:rPr lang="en-US" sz="5400" dirty="0">
                <a:solidFill>
                  <a:srgbClr val="FF0000"/>
                </a:solidFill>
                <a:latin typeface="Calibri" pitchFamily="34" charset="0"/>
                <a:ea typeface="MS PGothic" pitchFamily="34" charset="-128"/>
              </a:rPr>
              <a:t>40.3</a:t>
            </a:r>
            <a:r>
              <a:rPr lang="en-US" sz="5400" dirty="0">
                <a:solidFill>
                  <a:srgbClr val="000000"/>
                </a:solidFill>
                <a:latin typeface="Calibri" pitchFamily="34" charset="0"/>
                <a:ea typeface="MS PGothic" pitchFamily="34" charset="-128"/>
              </a:rPr>
              <a:t>   </a:t>
            </a:r>
            <a:r>
              <a:rPr lang="en-US" sz="5400" dirty="0">
                <a:solidFill>
                  <a:srgbClr val="000000"/>
                </a:solidFill>
                <a:latin typeface="Calibri" pitchFamily="34" charset="0"/>
                <a:ea typeface="MS PGothic" pitchFamily="34" charset="-128"/>
              </a:rPr>
              <a:t>	</a:t>
            </a:r>
          </a:p>
          <a:p>
            <a:pPr marL="514350" indent="-514350">
              <a:buFont typeface="+mj-lt"/>
              <a:buAutoNum type="arabicPeriod"/>
            </a:pPr>
            <a:r>
              <a:rPr lang="en-US" sz="5400" dirty="0">
                <a:solidFill>
                  <a:srgbClr val="000000"/>
                </a:solidFill>
                <a:latin typeface="Calibri" pitchFamily="34" charset="0"/>
                <a:ea typeface="MS PGothic" pitchFamily="34" charset="-128"/>
              </a:rPr>
              <a:t>CO</a:t>
            </a:r>
            <a:r>
              <a:rPr lang="en-US" sz="5400" baseline="-25000" dirty="0">
                <a:solidFill>
                  <a:srgbClr val="000000"/>
                </a:solidFill>
                <a:latin typeface="Calibri" pitchFamily="34" charset="0"/>
                <a:ea typeface="MS PGothic" pitchFamily="34" charset="-128"/>
              </a:rPr>
              <a:t>2</a:t>
            </a:r>
            <a:r>
              <a:rPr lang="en-US" sz="5400" dirty="0">
                <a:solidFill>
                  <a:srgbClr val="000000"/>
                </a:solidFill>
                <a:latin typeface="Calibri" pitchFamily="34" charset="0"/>
                <a:ea typeface="MS PGothic" pitchFamily="34" charset="-128"/>
              </a:rPr>
              <a:t>	</a:t>
            </a:r>
            <a:r>
              <a:rPr lang="en-US" sz="5400" dirty="0">
                <a:solidFill>
                  <a:srgbClr val="FF0000"/>
                </a:solidFill>
                <a:latin typeface="Calibri" pitchFamily="34" charset="0"/>
                <a:ea typeface="MS PGothic" pitchFamily="34" charset="-128"/>
              </a:rPr>
              <a:t> </a:t>
            </a:r>
            <a:r>
              <a:rPr lang="en-US" sz="5400" dirty="0" smtClean="0">
                <a:solidFill>
                  <a:srgbClr val="FF0000"/>
                </a:solidFill>
                <a:latin typeface="Calibri" pitchFamily="34" charset="0"/>
                <a:ea typeface="MS PGothic" pitchFamily="34" charset="-128"/>
              </a:rPr>
              <a:t>44.0 </a:t>
            </a:r>
            <a:r>
              <a:rPr lang="en-US" sz="5400" dirty="0">
                <a:solidFill>
                  <a:srgbClr val="000000"/>
                </a:solidFill>
                <a:latin typeface="Calibri" pitchFamily="34" charset="0"/>
                <a:ea typeface="MS PGothic" pitchFamily="34" charset="-128"/>
              </a:rPr>
              <a:t>	</a:t>
            </a:r>
            <a:endParaRPr lang="en-US" sz="5400" dirty="0">
              <a:solidFill>
                <a:srgbClr val="000000"/>
              </a:solidFill>
              <a:latin typeface="Calibri" pitchFamily="34" charset="0"/>
              <a:ea typeface="MS PGothic" pitchFamily="34" charset="-128"/>
            </a:endParaRPr>
          </a:p>
          <a:p>
            <a:pPr marL="514350" indent="-514350">
              <a:buFont typeface="+mj-lt"/>
              <a:buAutoNum type="arabicPeriod"/>
            </a:pPr>
            <a:r>
              <a:rPr lang="en-US" sz="5400" dirty="0">
                <a:solidFill>
                  <a:srgbClr val="000000"/>
                </a:solidFill>
                <a:latin typeface="Calibri" pitchFamily="34" charset="0"/>
                <a:ea typeface="MS PGothic" pitchFamily="34" charset="-128"/>
              </a:rPr>
              <a:t>CuCO</a:t>
            </a:r>
            <a:r>
              <a:rPr lang="en-US" sz="5400" baseline="-25000" dirty="0">
                <a:solidFill>
                  <a:srgbClr val="000000"/>
                </a:solidFill>
                <a:latin typeface="Calibri" pitchFamily="34" charset="0"/>
                <a:ea typeface="MS PGothic" pitchFamily="34" charset="-128"/>
              </a:rPr>
              <a:t>3</a:t>
            </a:r>
            <a:r>
              <a:rPr lang="en-US" sz="5400" dirty="0">
                <a:solidFill>
                  <a:srgbClr val="FF0000"/>
                </a:solidFill>
                <a:latin typeface="Calibri" pitchFamily="34" charset="0"/>
                <a:ea typeface="MS PGothic" pitchFamily="34" charset="-128"/>
              </a:rPr>
              <a:t> 123.5 </a:t>
            </a:r>
            <a:r>
              <a:rPr lang="en-US" sz="5400" dirty="0">
                <a:solidFill>
                  <a:srgbClr val="000000"/>
                </a:solidFill>
                <a:latin typeface="Calibri" pitchFamily="34" charset="0"/>
                <a:ea typeface="MS PGothic" pitchFamily="34" charset="-128"/>
              </a:rPr>
              <a:t>	</a:t>
            </a:r>
            <a:endParaRPr lang="en-US" sz="5400" dirty="0">
              <a:solidFill>
                <a:srgbClr val="000000"/>
              </a:solidFill>
              <a:latin typeface="Calibri" pitchFamily="34" charset="0"/>
              <a:ea typeface="MS PGothic" pitchFamily="34" charset="-128"/>
            </a:endParaRPr>
          </a:p>
          <a:p>
            <a:pPr marL="514350" indent="-514350">
              <a:buFont typeface="+mj-lt"/>
              <a:buAutoNum type="arabicPeriod"/>
            </a:pPr>
            <a:r>
              <a:rPr lang="en-US" sz="5400" dirty="0" err="1">
                <a:solidFill>
                  <a:srgbClr val="000000"/>
                </a:solidFill>
                <a:latin typeface="Calibri" pitchFamily="34" charset="0"/>
                <a:ea typeface="MS PGothic" pitchFamily="34" charset="-128"/>
              </a:rPr>
              <a:t>CuO</a:t>
            </a:r>
            <a:r>
              <a:rPr lang="en-US" sz="5400" dirty="0">
                <a:solidFill>
                  <a:srgbClr val="000000"/>
                </a:solidFill>
                <a:latin typeface="Calibri" pitchFamily="34" charset="0"/>
                <a:ea typeface="MS PGothic" pitchFamily="34" charset="-128"/>
              </a:rPr>
              <a:t>	</a:t>
            </a:r>
            <a:r>
              <a:rPr lang="en-US" sz="5400" dirty="0">
                <a:solidFill>
                  <a:srgbClr val="FF0000"/>
                </a:solidFill>
                <a:latin typeface="Calibri" pitchFamily="34" charset="0"/>
                <a:ea typeface="MS PGothic" pitchFamily="34" charset="-128"/>
              </a:rPr>
              <a:t> 79.5</a:t>
            </a:r>
            <a:endParaRPr lang="en-US" sz="5400" dirty="0">
              <a:solidFill>
                <a:srgbClr val="000000"/>
              </a:solidFill>
              <a:latin typeface="Calibri" pitchFamily="34" charset="0"/>
              <a:ea typeface="MS PGothic" pitchFamily="34" charset="-128"/>
            </a:endParaRPr>
          </a:p>
          <a:p>
            <a:pPr marL="514350" indent="-514350">
              <a:buFont typeface="+mj-lt"/>
              <a:buAutoNum type="arabicPeriod"/>
            </a:pPr>
            <a:r>
              <a:rPr lang="en-US" sz="5400" dirty="0">
                <a:solidFill>
                  <a:srgbClr val="000000"/>
                </a:solidFill>
                <a:latin typeface="Calibri" pitchFamily="34" charset="0"/>
                <a:ea typeface="MS PGothic" pitchFamily="34" charset="-128"/>
              </a:rPr>
              <a:t>HNO</a:t>
            </a:r>
            <a:r>
              <a:rPr lang="en-US" sz="5400" baseline="-25000" dirty="0">
                <a:solidFill>
                  <a:srgbClr val="000000"/>
                </a:solidFill>
                <a:latin typeface="Calibri" pitchFamily="34" charset="0"/>
                <a:ea typeface="MS PGothic" pitchFamily="34" charset="-128"/>
              </a:rPr>
              <a:t>3	</a:t>
            </a:r>
            <a:r>
              <a:rPr lang="en-US" sz="5400" dirty="0" smtClean="0">
                <a:solidFill>
                  <a:srgbClr val="FF0000"/>
                </a:solidFill>
                <a:latin typeface="Calibri" pitchFamily="34" charset="0"/>
                <a:ea typeface="MS PGothic" pitchFamily="34" charset="-128"/>
              </a:rPr>
              <a:t>63.0</a:t>
            </a:r>
            <a:endParaRPr lang="en-US" sz="5400" baseline="-25000" dirty="0">
              <a:solidFill>
                <a:srgbClr val="000000"/>
              </a:solidFill>
              <a:latin typeface="Calibri" pitchFamily="34" charset="0"/>
              <a:ea typeface="MS PGothic" pitchFamily="34" charset="-128"/>
            </a:endParaRPr>
          </a:p>
          <a:p>
            <a:pPr marL="0" indent="0">
              <a:buNone/>
            </a:pPr>
            <a:r>
              <a:rPr lang="en-US" sz="5400" dirty="0">
                <a:solidFill>
                  <a:srgbClr val="000000"/>
                </a:solidFill>
                <a:latin typeface="Calibri" pitchFamily="34" charset="0"/>
                <a:ea typeface="MS PGothic" pitchFamily="34" charset="-128"/>
              </a:rPr>
              <a:t>		</a:t>
            </a:r>
            <a:endParaRPr lang="en-GB" sz="5400" dirty="0"/>
          </a:p>
        </p:txBody>
      </p:sp>
      <p:sp>
        <p:nvSpPr>
          <p:cNvPr id="4" name="Content Placeholder 3"/>
          <p:cNvSpPr>
            <a:spLocks noGrp="1"/>
          </p:cNvSpPr>
          <p:nvPr>
            <p:ph sz="half" idx="2"/>
          </p:nvPr>
        </p:nvSpPr>
        <p:spPr>
          <a:xfrm>
            <a:off x="6095999" y="1825625"/>
            <a:ext cx="5409063" cy="4351338"/>
          </a:xfrm>
        </p:spPr>
        <p:txBody>
          <a:bodyPr>
            <a:normAutofit fontScale="92500" lnSpcReduction="20000"/>
          </a:bodyPr>
          <a:lstStyle/>
          <a:p>
            <a:pPr marL="0" indent="0">
              <a:buNone/>
            </a:pPr>
            <a:r>
              <a:rPr lang="en-US" sz="5400" dirty="0">
                <a:solidFill>
                  <a:srgbClr val="000000"/>
                </a:solidFill>
                <a:latin typeface="Calibri" pitchFamily="34" charset="0"/>
                <a:ea typeface="MS PGothic" pitchFamily="34" charset="-128"/>
              </a:rPr>
              <a:t>6. </a:t>
            </a:r>
            <a:r>
              <a:rPr lang="en-US" sz="5400" dirty="0">
                <a:solidFill>
                  <a:srgbClr val="000000"/>
                </a:solidFill>
                <a:latin typeface="Calibri" pitchFamily="34" charset="0"/>
                <a:ea typeface="MS PGothic" pitchFamily="34" charset="-128"/>
              </a:rPr>
              <a:t>NH</a:t>
            </a:r>
            <a:r>
              <a:rPr lang="en-US" sz="5400" baseline="-25000" dirty="0">
                <a:solidFill>
                  <a:srgbClr val="000000"/>
                </a:solidFill>
                <a:latin typeface="Calibri" pitchFamily="34" charset="0"/>
                <a:ea typeface="MS PGothic" pitchFamily="34" charset="-128"/>
              </a:rPr>
              <a:t>3</a:t>
            </a:r>
            <a:r>
              <a:rPr lang="en-US" sz="5400" dirty="0">
                <a:solidFill>
                  <a:srgbClr val="000000"/>
                </a:solidFill>
                <a:latin typeface="Calibri" pitchFamily="34" charset="0"/>
                <a:ea typeface="MS PGothic" pitchFamily="34" charset="-128"/>
              </a:rPr>
              <a:t>	</a:t>
            </a:r>
            <a:r>
              <a:rPr lang="en-US" sz="5400" dirty="0">
                <a:solidFill>
                  <a:srgbClr val="FF0000"/>
                </a:solidFill>
                <a:latin typeface="Calibri" pitchFamily="34" charset="0"/>
                <a:ea typeface="MS PGothic" pitchFamily="34" charset="-128"/>
              </a:rPr>
              <a:t> </a:t>
            </a:r>
            <a:r>
              <a:rPr lang="en-US" sz="5400" dirty="0" smtClean="0">
                <a:solidFill>
                  <a:srgbClr val="FF0000"/>
                </a:solidFill>
                <a:latin typeface="Calibri" pitchFamily="34" charset="0"/>
                <a:ea typeface="MS PGothic" pitchFamily="34" charset="-128"/>
              </a:rPr>
              <a:t>17.0 </a:t>
            </a:r>
            <a:r>
              <a:rPr lang="en-US" sz="5400" dirty="0">
                <a:solidFill>
                  <a:srgbClr val="000000"/>
                </a:solidFill>
                <a:latin typeface="Calibri" pitchFamily="34" charset="0"/>
                <a:ea typeface="MS PGothic" pitchFamily="34" charset="-128"/>
              </a:rPr>
              <a:t>	</a:t>
            </a:r>
          </a:p>
          <a:p>
            <a:pPr marL="0" indent="0">
              <a:buNone/>
            </a:pPr>
            <a:r>
              <a:rPr lang="en-US" sz="5400" dirty="0">
                <a:solidFill>
                  <a:srgbClr val="000000"/>
                </a:solidFill>
                <a:latin typeface="Calibri" pitchFamily="34" charset="0"/>
                <a:ea typeface="MS PGothic" pitchFamily="34" charset="-128"/>
              </a:rPr>
              <a:t>7. </a:t>
            </a:r>
            <a:r>
              <a:rPr lang="en-US" sz="5400" dirty="0" err="1">
                <a:solidFill>
                  <a:srgbClr val="000000"/>
                </a:solidFill>
                <a:latin typeface="Calibri" pitchFamily="34" charset="0"/>
                <a:ea typeface="MS PGothic" pitchFamily="34" charset="-128"/>
              </a:rPr>
              <a:t>NaOH</a:t>
            </a:r>
            <a:r>
              <a:rPr lang="en-US" sz="5400" dirty="0">
                <a:solidFill>
                  <a:srgbClr val="000000"/>
                </a:solidFill>
                <a:latin typeface="Calibri" pitchFamily="34" charset="0"/>
                <a:ea typeface="MS PGothic" pitchFamily="34" charset="-128"/>
              </a:rPr>
              <a:t> </a:t>
            </a:r>
            <a:r>
              <a:rPr lang="en-US" sz="5400" dirty="0" smtClean="0">
                <a:solidFill>
                  <a:srgbClr val="FF0000"/>
                </a:solidFill>
                <a:latin typeface="Calibri" pitchFamily="34" charset="0"/>
                <a:ea typeface="MS PGothic" pitchFamily="34" charset="-128"/>
              </a:rPr>
              <a:t>40.0</a:t>
            </a:r>
            <a:endParaRPr lang="en-US" sz="5400" dirty="0">
              <a:solidFill>
                <a:srgbClr val="000000"/>
              </a:solidFill>
              <a:latin typeface="Calibri" pitchFamily="34" charset="0"/>
              <a:ea typeface="MS PGothic" pitchFamily="34" charset="-128"/>
            </a:endParaRPr>
          </a:p>
          <a:p>
            <a:pPr marL="0" indent="0">
              <a:buNone/>
            </a:pPr>
            <a:r>
              <a:rPr lang="en-US" sz="5400" dirty="0">
                <a:solidFill>
                  <a:srgbClr val="000000"/>
                </a:solidFill>
                <a:latin typeface="Calibri" pitchFamily="34" charset="0"/>
                <a:ea typeface="MS PGothic" pitchFamily="34" charset="-128"/>
              </a:rPr>
              <a:t>8. (NH</a:t>
            </a:r>
            <a:r>
              <a:rPr lang="en-US" sz="5400" baseline="-25000" dirty="0">
                <a:solidFill>
                  <a:srgbClr val="000000"/>
                </a:solidFill>
                <a:latin typeface="Calibri" pitchFamily="34" charset="0"/>
                <a:ea typeface="MS PGothic" pitchFamily="34" charset="-128"/>
              </a:rPr>
              <a:t>4</a:t>
            </a:r>
            <a:r>
              <a:rPr lang="en-US" sz="5400" dirty="0">
                <a:solidFill>
                  <a:srgbClr val="000000"/>
                </a:solidFill>
                <a:latin typeface="Calibri" pitchFamily="34" charset="0"/>
                <a:ea typeface="MS PGothic" pitchFamily="34" charset="-128"/>
              </a:rPr>
              <a:t>)</a:t>
            </a:r>
            <a:r>
              <a:rPr lang="en-US" sz="5400" baseline="-25000" dirty="0">
                <a:solidFill>
                  <a:srgbClr val="000000"/>
                </a:solidFill>
                <a:latin typeface="Calibri" pitchFamily="34" charset="0"/>
                <a:ea typeface="MS PGothic" pitchFamily="34" charset="-128"/>
              </a:rPr>
              <a:t>2</a:t>
            </a:r>
            <a:r>
              <a:rPr lang="en-US" sz="5400" dirty="0">
                <a:solidFill>
                  <a:srgbClr val="000000"/>
                </a:solidFill>
                <a:latin typeface="Calibri" pitchFamily="34" charset="0"/>
                <a:ea typeface="MS PGothic" pitchFamily="34" charset="-128"/>
              </a:rPr>
              <a:t>SO</a:t>
            </a:r>
            <a:r>
              <a:rPr lang="en-US" sz="5400" baseline="-25000" dirty="0">
                <a:solidFill>
                  <a:srgbClr val="000000"/>
                </a:solidFill>
                <a:latin typeface="Calibri" pitchFamily="34" charset="0"/>
                <a:ea typeface="MS PGothic" pitchFamily="34" charset="-128"/>
              </a:rPr>
              <a:t>4</a:t>
            </a:r>
            <a:r>
              <a:rPr lang="en-US" sz="5400" dirty="0">
                <a:solidFill>
                  <a:srgbClr val="000000"/>
                </a:solidFill>
                <a:latin typeface="Calibri" pitchFamily="34" charset="0"/>
                <a:ea typeface="MS PGothic" pitchFamily="34" charset="-128"/>
              </a:rPr>
              <a:t> </a:t>
            </a:r>
            <a:r>
              <a:rPr lang="en-US" sz="5400" dirty="0">
                <a:solidFill>
                  <a:srgbClr val="FF0000"/>
                </a:solidFill>
                <a:latin typeface="Calibri" pitchFamily="34" charset="0"/>
                <a:ea typeface="MS PGothic" pitchFamily="34" charset="-128"/>
              </a:rPr>
              <a:t>132.1</a:t>
            </a:r>
            <a:endParaRPr lang="en-US" sz="5400" dirty="0">
              <a:solidFill>
                <a:srgbClr val="000000"/>
              </a:solidFill>
              <a:latin typeface="Calibri" pitchFamily="34" charset="0"/>
              <a:ea typeface="MS PGothic" pitchFamily="34" charset="-128"/>
            </a:endParaRPr>
          </a:p>
          <a:p>
            <a:pPr marL="0" indent="0">
              <a:buNone/>
            </a:pPr>
            <a:r>
              <a:rPr lang="en-US" sz="5400" dirty="0">
                <a:solidFill>
                  <a:srgbClr val="000000"/>
                </a:solidFill>
                <a:latin typeface="Calibri" pitchFamily="34" charset="0"/>
                <a:ea typeface="MS PGothic" pitchFamily="34" charset="-128"/>
              </a:rPr>
              <a:t>9. H</a:t>
            </a:r>
            <a:r>
              <a:rPr lang="en-US" sz="5400" baseline="-25000" dirty="0">
                <a:solidFill>
                  <a:srgbClr val="000000"/>
                </a:solidFill>
                <a:latin typeface="Calibri" pitchFamily="34" charset="0"/>
                <a:ea typeface="MS PGothic" pitchFamily="34" charset="-128"/>
              </a:rPr>
              <a:t>2</a:t>
            </a:r>
            <a:r>
              <a:rPr lang="en-US" sz="5400" dirty="0">
                <a:solidFill>
                  <a:srgbClr val="000000"/>
                </a:solidFill>
                <a:latin typeface="Calibri" pitchFamily="34" charset="0"/>
                <a:ea typeface="MS PGothic" pitchFamily="34" charset="-128"/>
              </a:rPr>
              <a:t>SO</a:t>
            </a:r>
            <a:r>
              <a:rPr lang="en-US" sz="5400" baseline="-25000" dirty="0">
                <a:solidFill>
                  <a:srgbClr val="000000"/>
                </a:solidFill>
                <a:latin typeface="Calibri" pitchFamily="34" charset="0"/>
                <a:ea typeface="MS PGothic" pitchFamily="34" charset="-128"/>
              </a:rPr>
              <a:t>4	</a:t>
            </a:r>
            <a:r>
              <a:rPr lang="en-US" sz="5400" dirty="0">
                <a:solidFill>
                  <a:srgbClr val="FF0000"/>
                </a:solidFill>
                <a:latin typeface="Calibri" pitchFamily="34" charset="0"/>
                <a:ea typeface="MS PGothic" pitchFamily="34" charset="-128"/>
              </a:rPr>
              <a:t> 98.1</a:t>
            </a:r>
            <a:endParaRPr lang="en-GB" sz="5400" dirty="0"/>
          </a:p>
        </p:txBody>
      </p:sp>
    </p:spTree>
    <p:extLst>
      <p:ext uri="{BB962C8B-B14F-4D97-AF65-F5344CB8AC3E}">
        <p14:creationId xmlns:p14="http://schemas.microsoft.com/office/powerpoint/2010/main" val="11128639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Converting moles</a:t>
            </a:r>
            <a:endParaRPr lang="en-GB" dirty="0"/>
          </a:p>
        </p:txBody>
      </p:sp>
      <p:pic>
        <p:nvPicPr>
          <p:cNvPr id="276482" name="Picture 2" descr="http://www.chemteam.info/Mole/Avogadro-Number-CalcsII-1.GIF"/>
          <p:cNvPicPr>
            <a:picLocks noChangeAspect="1" noChangeArrowheads="1"/>
          </p:cNvPicPr>
          <p:nvPr/>
        </p:nvPicPr>
        <p:blipFill>
          <a:blip r:embed="rId2" cstate="print"/>
          <a:srcRect/>
          <a:stretch>
            <a:fillRect/>
          </a:stretch>
        </p:blipFill>
        <p:spPr bwMode="auto">
          <a:xfrm>
            <a:off x="1524000" y="3789040"/>
            <a:ext cx="9144000" cy="1728192"/>
          </a:xfrm>
          <a:prstGeom prst="rect">
            <a:avLst/>
          </a:prstGeom>
          <a:noFill/>
        </p:spPr>
      </p:pic>
      <p:sp>
        <p:nvSpPr>
          <p:cNvPr id="5" name="Content Placeholder 1"/>
          <p:cNvSpPr>
            <a:spLocks noGrp="1"/>
          </p:cNvSpPr>
          <p:nvPr>
            <p:ph idx="1"/>
          </p:nvPr>
        </p:nvSpPr>
        <p:spPr>
          <a:xfrm>
            <a:off x="5364094" y="783868"/>
            <a:ext cx="2808312" cy="792088"/>
          </a:xfrm>
          <a:ln>
            <a:solidFill>
              <a:srgbClr val="FF0000"/>
            </a:solidFill>
          </a:ln>
        </p:spPr>
        <p:txBody>
          <a:bodyPr>
            <a:noAutofit/>
          </a:bodyPr>
          <a:lstStyle/>
          <a:p>
            <a:pPr>
              <a:buNone/>
            </a:pPr>
            <a:r>
              <a:rPr lang="en-GB" b="1" dirty="0" smtClean="0">
                <a:solidFill>
                  <a:srgbClr val="FF0000"/>
                </a:solidFill>
              </a:rPr>
              <a:t>Mole = </a:t>
            </a:r>
            <a:r>
              <a:rPr lang="en-GB" b="1" u="sng" dirty="0" smtClean="0">
                <a:solidFill>
                  <a:srgbClr val="FF0000"/>
                </a:solidFill>
              </a:rPr>
              <a:t>mass</a:t>
            </a:r>
            <a:r>
              <a:rPr lang="en-GB" b="1" dirty="0" smtClean="0">
                <a:solidFill>
                  <a:srgbClr val="FF0000"/>
                </a:solidFill>
              </a:rPr>
              <a:t>                      	     Mr</a:t>
            </a:r>
            <a:endParaRPr lang="en-GB" sz="2400" b="1" dirty="0">
              <a:solidFill>
                <a:srgbClr val="FF0000"/>
              </a:solidFill>
            </a:endParaRPr>
          </a:p>
          <a:p>
            <a:pPr lvl="2">
              <a:buNone/>
            </a:pPr>
            <a:endParaRPr lang="en-GB" sz="2400" b="1" dirty="0">
              <a:solidFill>
                <a:srgbClr val="FF0000"/>
              </a:solidFill>
            </a:endParaRPr>
          </a:p>
          <a:p>
            <a:pPr lvl="2">
              <a:buNone/>
            </a:pPr>
            <a:endParaRPr lang="en-GB" sz="2400" b="1" dirty="0">
              <a:solidFill>
                <a:srgbClr val="FF0000"/>
              </a:solidFill>
            </a:endParaRPr>
          </a:p>
          <a:p>
            <a:pPr lvl="2">
              <a:buNone/>
            </a:pPr>
            <a:endParaRPr lang="en-GB" sz="2400" b="1" dirty="0">
              <a:solidFill>
                <a:srgbClr val="FF0000"/>
              </a:solidFill>
            </a:endParaRPr>
          </a:p>
        </p:txBody>
      </p:sp>
      <p:sp>
        <p:nvSpPr>
          <p:cNvPr id="8" name="Rectangle 7"/>
          <p:cNvSpPr/>
          <p:nvPr/>
        </p:nvSpPr>
        <p:spPr>
          <a:xfrm>
            <a:off x="1631504" y="2420888"/>
            <a:ext cx="8964488" cy="523220"/>
          </a:xfrm>
          <a:prstGeom prst="rect">
            <a:avLst/>
          </a:prstGeom>
          <a:ln>
            <a:solidFill>
              <a:srgbClr val="FF0000"/>
            </a:solidFill>
          </a:ln>
        </p:spPr>
        <p:txBody>
          <a:bodyPr wrap="square">
            <a:spAutoFit/>
          </a:bodyPr>
          <a:lstStyle/>
          <a:p>
            <a:r>
              <a:rPr lang="en-GB" sz="2800" b="1" dirty="0">
                <a:solidFill>
                  <a:srgbClr val="FF0000"/>
                </a:solidFill>
              </a:rPr>
              <a:t>Avogadro’s number = no of atoms or molecules in 1 mole</a:t>
            </a:r>
            <a:endParaRPr lang="en-GB" sz="2800" dirty="0"/>
          </a:p>
        </p:txBody>
      </p:sp>
    </p:spTree>
    <p:extLst>
      <p:ext uri="{BB962C8B-B14F-4D97-AF65-F5344CB8AC3E}">
        <p14:creationId xmlns:p14="http://schemas.microsoft.com/office/powerpoint/2010/main" val="31288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5785"/>
            <a:ext cx="10515600" cy="5781178"/>
          </a:xfrm>
        </p:spPr>
        <p:txBody>
          <a:bodyPr>
            <a:normAutofit/>
          </a:bodyPr>
          <a:lstStyle/>
          <a:p>
            <a:pPr marL="0" indent="0">
              <a:buNone/>
            </a:pPr>
            <a:r>
              <a:rPr lang="en-GB" b="1" dirty="0" smtClean="0"/>
              <a:t>Write general equations for:</a:t>
            </a:r>
          </a:p>
          <a:p>
            <a:pPr marL="457200" indent="-457200">
              <a:buFont typeface="+mj-lt"/>
              <a:buAutoNum type="arabicPeriod"/>
            </a:pPr>
            <a:r>
              <a:rPr lang="en-GB" dirty="0" smtClean="0"/>
              <a:t>Acid + alkali → salt + water</a:t>
            </a:r>
          </a:p>
          <a:p>
            <a:pPr marL="457200" indent="-457200">
              <a:buFont typeface="+mj-lt"/>
              <a:buAutoNum type="arabicPeriod"/>
            </a:pPr>
            <a:r>
              <a:rPr lang="en-GB" dirty="0" smtClean="0"/>
              <a:t>Acid + metal oxide → salt + water</a:t>
            </a:r>
          </a:p>
          <a:p>
            <a:pPr marL="457200" indent="-457200">
              <a:buFont typeface="+mj-lt"/>
              <a:buAutoNum type="arabicPeriod"/>
            </a:pPr>
            <a:r>
              <a:rPr lang="en-GB" dirty="0" smtClean="0"/>
              <a:t>Acid +metal hydroxide → salt + water</a:t>
            </a:r>
          </a:p>
          <a:p>
            <a:pPr marL="457200" indent="-457200">
              <a:buFont typeface="+mj-lt"/>
              <a:buAutoNum type="arabicPeriod"/>
            </a:pPr>
            <a:r>
              <a:rPr lang="en-GB" dirty="0" smtClean="0"/>
              <a:t>Acid + metal carbonate → salt + carbon dioxide + water</a:t>
            </a:r>
          </a:p>
          <a:p>
            <a:pPr marL="457200" indent="-457200">
              <a:buFont typeface="+mj-lt"/>
              <a:buAutoNum type="arabicPeriod"/>
            </a:pPr>
            <a:r>
              <a:rPr lang="en-GB" dirty="0" smtClean="0"/>
              <a:t>Acid + metal </a:t>
            </a:r>
            <a:r>
              <a:rPr lang="en-GB" dirty="0" err="1" smtClean="0"/>
              <a:t>hydrogencarbonate</a:t>
            </a:r>
            <a:r>
              <a:rPr lang="en-GB" dirty="0" smtClean="0"/>
              <a:t> → salt + carbon dioxide + water</a:t>
            </a:r>
          </a:p>
          <a:p>
            <a:pPr marL="457200" indent="-457200">
              <a:buFont typeface="+mj-lt"/>
              <a:buAutoNum type="arabicPeriod"/>
            </a:pPr>
            <a:r>
              <a:rPr lang="en-GB" dirty="0" smtClean="0"/>
              <a:t>Acid +metal → salt + hydrogen</a:t>
            </a:r>
          </a:p>
          <a:p>
            <a:pPr marL="457200" indent="-457200">
              <a:buFont typeface="+mj-lt"/>
              <a:buAutoNum type="arabicPeriod"/>
            </a:pPr>
            <a:r>
              <a:rPr lang="en-GB" dirty="0" smtClean="0"/>
              <a:t>Metal + oxygen → metal oxide</a:t>
            </a:r>
          </a:p>
          <a:p>
            <a:pPr marL="457200" indent="-457200">
              <a:buFont typeface="+mj-lt"/>
              <a:buAutoNum type="arabicPeriod"/>
            </a:pPr>
            <a:r>
              <a:rPr lang="en-GB" dirty="0" smtClean="0"/>
              <a:t>Metal carbonate → metal oxide + carbon dioxide</a:t>
            </a:r>
          </a:p>
          <a:p>
            <a:pPr marL="457200" indent="-457200">
              <a:buFont typeface="+mj-lt"/>
              <a:buAutoNum type="arabicPeriod"/>
            </a:pPr>
            <a:r>
              <a:rPr lang="en-GB" dirty="0" smtClean="0"/>
              <a:t>Metal + water → metal hydroxide + hydrogen</a:t>
            </a:r>
          </a:p>
          <a:p>
            <a:pPr marL="457200" indent="-457200">
              <a:buFont typeface="+mj-lt"/>
              <a:buAutoNum type="arabicPeriod"/>
            </a:pPr>
            <a:r>
              <a:rPr lang="en-GB" dirty="0" smtClean="0"/>
              <a:t>Ammonia + acid → ammonium salt</a:t>
            </a:r>
          </a:p>
          <a:p>
            <a:endParaRPr lang="en-GB" dirty="0"/>
          </a:p>
        </p:txBody>
      </p:sp>
    </p:spTree>
    <p:extLst>
      <p:ext uri="{BB962C8B-B14F-4D97-AF65-F5344CB8AC3E}">
        <p14:creationId xmlns:p14="http://schemas.microsoft.com/office/powerpoint/2010/main" val="38734616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GB" dirty="0" smtClean="0"/>
              <a:t>Q1. </a:t>
            </a:r>
            <a:r>
              <a:rPr lang="en-GB" b="1" dirty="0" smtClean="0"/>
              <a:t>0.450 moles </a:t>
            </a:r>
            <a:r>
              <a:rPr lang="en-GB" dirty="0" smtClean="0"/>
              <a:t>of Fe contains how many atoms?</a:t>
            </a:r>
          </a:p>
          <a:p>
            <a:pPr>
              <a:buNone/>
            </a:pPr>
            <a:endParaRPr lang="en-GB" dirty="0" smtClean="0"/>
          </a:p>
          <a:p>
            <a:pPr>
              <a:buNone/>
            </a:pPr>
            <a:endParaRPr lang="en-GB" dirty="0" smtClean="0"/>
          </a:p>
          <a:p>
            <a:pPr>
              <a:buNone/>
            </a:pPr>
            <a:endParaRPr lang="en-GB" dirty="0" smtClean="0"/>
          </a:p>
          <a:p>
            <a:pPr>
              <a:buNone/>
            </a:pPr>
            <a:endParaRPr lang="en-GB" dirty="0" smtClean="0"/>
          </a:p>
          <a:p>
            <a:pPr>
              <a:buNone/>
            </a:pPr>
            <a:r>
              <a:rPr lang="en-GB" dirty="0" smtClean="0"/>
              <a:t>Q2. </a:t>
            </a:r>
            <a:r>
              <a:rPr lang="en-GB" b="1" dirty="0" smtClean="0"/>
              <a:t>0.200 mole </a:t>
            </a:r>
            <a:r>
              <a:rPr lang="en-GB" dirty="0" smtClean="0"/>
              <a:t>of H</a:t>
            </a:r>
            <a:r>
              <a:rPr lang="en-GB" baseline="-25000" dirty="0" smtClean="0"/>
              <a:t>2</a:t>
            </a:r>
            <a:r>
              <a:rPr lang="en-GB" dirty="0" smtClean="0"/>
              <a:t>O contains how many molecules?</a:t>
            </a:r>
            <a:endParaRPr lang="en-GB" dirty="0"/>
          </a:p>
        </p:txBody>
      </p:sp>
      <p:sp>
        <p:nvSpPr>
          <p:cNvPr id="3" name="Title 2"/>
          <p:cNvSpPr>
            <a:spLocks noGrp="1"/>
          </p:cNvSpPr>
          <p:nvPr>
            <p:ph type="title"/>
          </p:nvPr>
        </p:nvSpPr>
        <p:spPr/>
        <p:txBody>
          <a:bodyPr/>
          <a:lstStyle/>
          <a:p>
            <a:r>
              <a:rPr lang="en-GB" dirty="0" smtClean="0"/>
              <a:t>Using Avogadro’ Number</a:t>
            </a:r>
            <a:endParaRPr lang="en-GB" dirty="0"/>
          </a:p>
        </p:txBody>
      </p:sp>
    </p:spTree>
    <p:extLst>
      <p:ext uri="{BB962C8B-B14F-4D97-AF65-F5344CB8AC3E}">
        <p14:creationId xmlns:p14="http://schemas.microsoft.com/office/powerpoint/2010/main" val="8612042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900326"/>
            <a:ext cx="10422340" cy="4391292"/>
          </a:xfrm>
        </p:spPr>
        <p:txBody>
          <a:bodyPr>
            <a:normAutofit/>
          </a:bodyPr>
          <a:lstStyle/>
          <a:p>
            <a:r>
              <a:rPr lang="en-GB" dirty="0" smtClean="0"/>
              <a:t>Q3. </a:t>
            </a:r>
            <a:r>
              <a:rPr lang="en-GB" b="1" dirty="0" smtClean="0"/>
              <a:t>0.450 g </a:t>
            </a:r>
            <a:r>
              <a:rPr lang="en-GB" dirty="0" smtClean="0"/>
              <a:t>of Fe contains how many atoms?</a:t>
            </a:r>
          </a:p>
          <a:p>
            <a:endParaRPr lang="en-GB" dirty="0" smtClean="0"/>
          </a:p>
          <a:p>
            <a:endParaRPr lang="en-GB" dirty="0" smtClean="0"/>
          </a:p>
          <a:p>
            <a:endParaRPr lang="en-GB" dirty="0" smtClean="0"/>
          </a:p>
          <a:p>
            <a:r>
              <a:rPr lang="en-GB" dirty="0" smtClean="0"/>
              <a:t>Q4. </a:t>
            </a:r>
            <a:r>
              <a:rPr lang="en-GB" b="1" dirty="0" smtClean="0"/>
              <a:t>0.200 g </a:t>
            </a:r>
            <a:r>
              <a:rPr lang="en-GB" dirty="0" smtClean="0"/>
              <a:t>of H</a:t>
            </a:r>
            <a:r>
              <a:rPr lang="en-GB" baseline="-25000" dirty="0" smtClean="0"/>
              <a:t>2</a:t>
            </a:r>
            <a:r>
              <a:rPr lang="en-GB" dirty="0" smtClean="0"/>
              <a:t>O contains how many molecules?</a:t>
            </a:r>
            <a:endParaRPr lang="en-GB" dirty="0"/>
          </a:p>
        </p:txBody>
      </p:sp>
      <p:sp>
        <p:nvSpPr>
          <p:cNvPr id="3" name="Title 2"/>
          <p:cNvSpPr>
            <a:spLocks noGrp="1"/>
          </p:cNvSpPr>
          <p:nvPr>
            <p:ph type="title"/>
          </p:nvPr>
        </p:nvSpPr>
        <p:spPr/>
        <p:txBody>
          <a:bodyPr/>
          <a:lstStyle/>
          <a:p>
            <a:r>
              <a:rPr lang="en-GB" dirty="0" smtClean="0"/>
              <a:t>Using Avogadro’ Number: read the question carefully!!</a:t>
            </a:r>
            <a:endParaRPr lang="en-GB" dirty="0"/>
          </a:p>
        </p:txBody>
      </p:sp>
    </p:spTree>
    <p:extLst>
      <p:ext uri="{BB962C8B-B14F-4D97-AF65-F5344CB8AC3E}">
        <p14:creationId xmlns:p14="http://schemas.microsoft.com/office/powerpoint/2010/main" val="32085788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5909" y="1340769"/>
            <a:ext cx="11423177" cy="4525965"/>
          </a:xfrm>
        </p:spPr>
        <p:txBody>
          <a:bodyPr>
            <a:normAutofit/>
          </a:bodyPr>
          <a:lstStyle/>
          <a:p>
            <a:pPr>
              <a:buNone/>
            </a:pPr>
            <a:r>
              <a:rPr lang="en-GB" b="1" dirty="0" smtClean="0">
                <a:solidFill>
                  <a:srgbClr val="FF0000"/>
                </a:solidFill>
              </a:rPr>
              <a:t>1) Calculate the number of molecules in 1.058 </a:t>
            </a:r>
            <a:r>
              <a:rPr lang="en-GB" b="1" dirty="0" err="1" smtClean="0">
                <a:solidFill>
                  <a:srgbClr val="FF0000"/>
                </a:solidFill>
              </a:rPr>
              <a:t>mol</a:t>
            </a:r>
            <a:r>
              <a:rPr lang="en-GB" b="1" dirty="0" smtClean="0">
                <a:solidFill>
                  <a:srgbClr val="FF0000"/>
                </a:solidFill>
              </a:rPr>
              <a:t> of H</a:t>
            </a:r>
            <a:r>
              <a:rPr lang="en-GB" b="1" baseline="-25000" dirty="0" smtClean="0">
                <a:solidFill>
                  <a:srgbClr val="FF0000"/>
                </a:solidFill>
              </a:rPr>
              <a:t>2</a:t>
            </a:r>
            <a:r>
              <a:rPr lang="en-GB" b="1" dirty="0" smtClean="0">
                <a:solidFill>
                  <a:srgbClr val="FF0000"/>
                </a:solidFill>
              </a:rPr>
              <a:t>O</a:t>
            </a:r>
          </a:p>
          <a:p>
            <a:pPr>
              <a:buNone/>
            </a:pPr>
            <a:r>
              <a:rPr lang="en-GB" b="1" dirty="0" smtClean="0">
                <a:solidFill>
                  <a:srgbClr val="FF0000"/>
                </a:solidFill>
              </a:rPr>
              <a:t>2) Calculate the number of atoms in 0.750 </a:t>
            </a:r>
            <a:r>
              <a:rPr lang="en-GB" b="1" dirty="0" err="1" smtClean="0">
                <a:solidFill>
                  <a:srgbClr val="FF0000"/>
                </a:solidFill>
              </a:rPr>
              <a:t>mol</a:t>
            </a:r>
            <a:r>
              <a:rPr lang="en-GB" b="1" dirty="0" smtClean="0">
                <a:solidFill>
                  <a:srgbClr val="FF0000"/>
                </a:solidFill>
              </a:rPr>
              <a:t> of Fe</a:t>
            </a:r>
          </a:p>
          <a:p>
            <a:pPr>
              <a:buNone/>
            </a:pPr>
            <a:r>
              <a:rPr lang="en-GB" b="1" dirty="0" smtClean="0">
                <a:solidFill>
                  <a:srgbClr val="FF0000"/>
                </a:solidFill>
              </a:rPr>
              <a:t>3) Calculate the number of molecules in 1.058 g of H</a:t>
            </a:r>
            <a:r>
              <a:rPr lang="en-GB" b="1" baseline="-25000" dirty="0" smtClean="0">
                <a:solidFill>
                  <a:srgbClr val="FF0000"/>
                </a:solidFill>
              </a:rPr>
              <a:t>2</a:t>
            </a:r>
            <a:r>
              <a:rPr lang="en-GB" b="1" dirty="0" smtClean="0">
                <a:solidFill>
                  <a:srgbClr val="FF0000"/>
                </a:solidFill>
              </a:rPr>
              <a:t>O</a:t>
            </a:r>
          </a:p>
          <a:p>
            <a:pPr>
              <a:buNone/>
            </a:pPr>
            <a:r>
              <a:rPr lang="en-GB" b="1" dirty="0" smtClean="0">
                <a:solidFill>
                  <a:srgbClr val="FF0000"/>
                </a:solidFill>
              </a:rPr>
              <a:t>4) Calculate the number of atoms in 0.750 g of Fe</a:t>
            </a:r>
          </a:p>
          <a:p>
            <a:pPr>
              <a:buNone/>
            </a:pPr>
            <a:r>
              <a:rPr lang="en-GB" b="1" dirty="0" smtClean="0">
                <a:solidFill>
                  <a:srgbClr val="FFC000"/>
                </a:solidFill>
              </a:rPr>
              <a:t>5) Which contains more molecules: 10.0 g of O</a:t>
            </a:r>
            <a:r>
              <a:rPr lang="en-GB" b="1" baseline="-25000" dirty="0" smtClean="0">
                <a:solidFill>
                  <a:srgbClr val="FFC000"/>
                </a:solidFill>
              </a:rPr>
              <a:t>2</a:t>
            </a:r>
            <a:r>
              <a:rPr lang="en-GB" b="1" dirty="0" smtClean="0">
                <a:solidFill>
                  <a:srgbClr val="FFC000"/>
                </a:solidFill>
              </a:rPr>
              <a:t> or 50.0 grams of iodine, I</a:t>
            </a:r>
            <a:r>
              <a:rPr lang="en-GB" b="1" baseline="-25000" dirty="0" smtClean="0">
                <a:solidFill>
                  <a:srgbClr val="FFC000"/>
                </a:solidFill>
              </a:rPr>
              <a:t>2</a:t>
            </a:r>
            <a:r>
              <a:rPr lang="en-GB" b="1" dirty="0" smtClean="0">
                <a:solidFill>
                  <a:srgbClr val="FFC000"/>
                </a:solidFill>
              </a:rPr>
              <a:t>?</a:t>
            </a:r>
          </a:p>
          <a:p>
            <a:pPr>
              <a:buNone/>
            </a:pPr>
            <a:endParaRPr lang="en-GB" b="1" dirty="0" smtClean="0"/>
          </a:p>
          <a:p>
            <a:pPr>
              <a:buNone/>
            </a:pPr>
            <a:r>
              <a:rPr lang="en-GB" b="1" dirty="0" smtClean="0">
                <a:solidFill>
                  <a:srgbClr val="00B050"/>
                </a:solidFill>
              </a:rPr>
              <a:t>EXT: 6) A solution of ammonia and water contains 2.10 x 10</a:t>
            </a:r>
            <a:r>
              <a:rPr lang="en-GB" b="1" baseline="30000" dirty="0" smtClean="0">
                <a:solidFill>
                  <a:srgbClr val="00B050"/>
                </a:solidFill>
              </a:rPr>
              <a:t>25</a:t>
            </a:r>
            <a:r>
              <a:rPr lang="en-GB" b="1" dirty="0" smtClean="0">
                <a:solidFill>
                  <a:srgbClr val="00B050"/>
                </a:solidFill>
              </a:rPr>
              <a:t> water molecules and 8.10 x 10</a:t>
            </a:r>
            <a:r>
              <a:rPr lang="en-GB" b="1" baseline="30000" dirty="0" smtClean="0">
                <a:solidFill>
                  <a:srgbClr val="00B050"/>
                </a:solidFill>
              </a:rPr>
              <a:t>24</a:t>
            </a:r>
            <a:r>
              <a:rPr lang="en-GB" b="1" dirty="0" smtClean="0">
                <a:solidFill>
                  <a:srgbClr val="00B050"/>
                </a:solidFill>
              </a:rPr>
              <a:t> ammonia molecules. How many total hydrogen atoms are in this solution?</a:t>
            </a:r>
          </a:p>
          <a:p>
            <a:pPr>
              <a:buNone/>
            </a:pPr>
            <a:endParaRPr lang="en-GB" b="1" dirty="0"/>
          </a:p>
        </p:txBody>
      </p:sp>
      <p:sp>
        <p:nvSpPr>
          <p:cNvPr id="3" name="Title 2"/>
          <p:cNvSpPr>
            <a:spLocks noGrp="1"/>
          </p:cNvSpPr>
          <p:nvPr>
            <p:ph type="title"/>
          </p:nvPr>
        </p:nvSpPr>
        <p:spPr>
          <a:xfrm>
            <a:off x="0" y="0"/>
            <a:ext cx="10515600" cy="1325563"/>
          </a:xfrm>
        </p:spPr>
        <p:txBody>
          <a:bodyPr/>
          <a:lstStyle/>
          <a:p>
            <a:r>
              <a:rPr lang="en-GB" dirty="0" smtClean="0"/>
              <a:t>More calculations:</a:t>
            </a:r>
            <a:endParaRPr lang="en-GB" dirty="0"/>
          </a:p>
        </p:txBody>
      </p:sp>
    </p:spTree>
    <p:extLst>
      <p:ext uri="{BB962C8B-B14F-4D97-AF65-F5344CB8AC3E}">
        <p14:creationId xmlns:p14="http://schemas.microsoft.com/office/powerpoint/2010/main" val="17336886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Which of the following pure iron samples contains the largest number of atoms?</a:t>
            </a:r>
          </a:p>
          <a:p>
            <a:endParaRPr lang="en-GB" dirty="0" smtClean="0"/>
          </a:p>
          <a:p>
            <a:pPr>
              <a:buNone/>
            </a:pPr>
            <a:r>
              <a:rPr lang="en-GB" dirty="0" smtClean="0"/>
              <a:t>a. 6.70 g</a:t>
            </a:r>
          </a:p>
          <a:p>
            <a:pPr>
              <a:buNone/>
            </a:pPr>
            <a:r>
              <a:rPr lang="en-GB" dirty="0" smtClean="0"/>
              <a:t>b. 0.110 mole</a:t>
            </a:r>
          </a:p>
          <a:p>
            <a:pPr>
              <a:buNone/>
            </a:pPr>
            <a:r>
              <a:rPr lang="en-GB" dirty="0" smtClean="0"/>
              <a:t> c. 7.83 x 10</a:t>
            </a:r>
            <a:r>
              <a:rPr lang="en-GB" baseline="30000" dirty="0" smtClean="0"/>
              <a:t>22</a:t>
            </a:r>
            <a:r>
              <a:rPr lang="en-GB" dirty="0" smtClean="0"/>
              <a:t> atoms</a:t>
            </a:r>
          </a:p>
          <a:p>
            <a:endParaRPr lang="en-GB" dirty="0"/>
          </a:p>
        </p:txBody>
      </p:sp>
      <p:sp>
        <p:nvSpPr>
          <p:cNvPr id="3" name="Title 2"/>
          <p:cNvSpPr>
            <a:spLocks noGrp="1"/>
          </p:cNvSpPr>
          <p:nvPr>
            <p:ph type="title"/>
          </p:nvPr>
        </p:nvSpPr>
        <p:spPr/>
        <p:txBody>
          <a:bodyPr/>
          <a:lstStyle/>
          <a:p>
            <a:r>
              <a:rPr lang="en-GB" dirty="0" smtClean="0"/>
              <a:t>Multiple choice 1</a:t>
            </a:r>
            <a:endParaRPr lang="en-GB" dirty="0"/>
          </a:p>
        </p:txBody>
      </p:sp>
    </p:spTree>
    <p:extLst>
      <p:ext uri="{BB962C8B-B14F-4D97-AF65-F5344CB8AC3E}">
        <p14:creationId xmlns:p14="http://schemas.microsoft.com/office/powerpoint/2010/main" val="6320454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Which of the following contains the most chloride ions?</a:t>
            </a:r>
            <a:endParaRPr lang="en-GB" dirty="0" smtClean="0"/>
          </a:p>
          <a:p>
            <a:pPr marL="0" indent="0">
              <a:buNone/>
            </a:pPr>
            <a:r>
              <a:rPr lang="en-US" b="1" dirty="0" smtClean="0"/>
              <a:t>A </a:t>
            </a:r>
            <a:r>
              <a:rPr lang="en-US" dirty="0" smtClean="0"/>
              <a:t>10 cm</a:t>
            </a:r>
            <a:r>
              <a:rPr lang="en-US" baseline="30000" dirty="0" smtClean="0"/>
              <a:t>3</a:t>
            </a:r>
            <a:r>
              <a:rPr lang="en-US" dirty="0" smtClean="0"/>
              <a:t> of 3.30 × 10</a:t>
            </a:r>
            <a:r>
              <a:rPr lang="en-US" baseline="30000" dirty="0" smtClean="0"/>
              <a:t>−2</a:t>
            </a:r>
            <a:r>
              <a:rPr lang="en-US" dirty="0" smtClean="0"/>
              <a:t> mol dm</a:t>
            </a:r>
            <a:r>
              <a:rPr lang="en-US" baseline="30000" dirty="0" smtClean="0"/>
              <a:t>−3</a:t>
            </a:r>
            <a:r>
              <a:rPr lang="en-US" dirty="0" smtClean="0"/>
              <a:t> </a:t>
            </a:r>
            <a:r>
              <a:rPr lang="en-US" dirty="0" err="1" smtClean="0"/>
              <a:t>aluminium</a:t>
            </a:r>
            <a:r>
              <a:rPr lang="en-US" dirty="0" smtClean="0"/>
              <a:t> chloride solution </a:t>
            </a:r>
            <a:endParaRPr lang="en-GB" dirty="0" smtClean="0"/>
          </a:p>
          <a:p>
            <a:pPr marL="0" indent="0">
              <a:buNone/>
            </a:pPr>
            <a:r>
              <a:rPr lang="en-US" b="1" dirty="0" smtClean="0"/>
              <a:t>B </a:t>
            </a:r>
            <a:r>
              <a:rPr lang="en-US" dirty="0" smtClean="0"/>
              <a:t>20 cm</a:t>
            </a:r>
            <a:r>
              <a:rPr lang="en-US" baseline="30000" dirty="0" smtClean="0"/>
              <a:t>3</a:t>
            </a:r>
            <a:r>
              <a:rPr lang="en-US" dirty="0" smtClean="0"/>
              <a:t> of 5.00 × 10</a:t>
            </a:r>
            <a:r>
              <a:rPr lang="en-US" baseline="30000" dirty="0" smtClean="0"/>
              <a:t>−2</a:t>
            </a:r>
            <a:r>
              <a:rPr lang="en-US" dirty="0" smtClean="0"/>
              <a:t> mol dm</a:t>
            </a:r>
            <a:r>
              <a:rPr lang="en-US" baseline="30000" dirty="0" smtClean="0"/>
              <a:t>−3</a:t>
            </a:r>
            <a:r>
              <a:rPr lang="en-US" dirty="0" smtClean="0"/>
              <a:t> calcium chloride solution </a:t>
            </a:r>
            <a:endParaRPr lang="en-GB" dirty="0" smtClean="0"/>
          </a:p>
          <a:p>
            <a:pPr marL="0" indent="0">
              <a:buNone/>
            </a:pPr>
            <a:r>
              <a:rPr lang="en-US" b="1" dirty="0" smtClean="0"/>
              <a:t>C </a:t>
            </a:r>
            <a:r>
              <a:rPr lang="en-US" dirty="0" smtClean="0"/>
              <a:t>30 cm</a:t>
            </a:r>
            <a:r>
              <a:rPr lang="en-US" baseline="30000" dirty="0" smtClean="0"/>
              <a:t>3</a:t>
            </a:r>
            <a:r>
              <a:rPr lang="en-US" dirty="0" smtClean="0"/>
              <a:t> of 3.30 × 10</a:t>
            </a:r>
            <a:r>
              <a:rPr lang="en-US" baseline="30000" dirty="0" smtClean="0"/>
              <a:t>−2</a:t>
            </a:r>
            <a:r>
              <a:rPr lang="en-US" dirty="0" smtClean="0"/>
              <a:t> mol dm</a:t>
            </a:r>
            <a:r>
              <a:rPr lang="en-US" baseline="30000" dirty="0" smtClean="0"/>
              <a:t>−3</a:t>
            </a:r>
            <a:r>
              <a:rPr lang="en-US" dirty="0" smtClean="0"/>
              <a:t> hydrochloric acid</a:t>
            </a:r>
            <a:endParaRPr lang="en-GB" dirty="0" smtClean="0"/>
          </a:p>
          <a:p>
            <a:pPr marL="0" indent="0">
              <a:buNone/>
            </a:pPr>
            <a:r>
              <a:rPr lang="en-US" dirty="0" smtClean="0"/>
              <a:t> </a:t>
            </a:r>
            <a:r>
              <a:rPr lang="en-US" b="1" dirty="0" smtClean="0"/>
              <a:t>D</a:t>
            </a:r>
            <a:r>
              <a:rPr lang="en-GB" dirty="0" smtClean="0"/>
              <a:t> </a:t>
            </a:r>
            <a:r>
              <a:rPr lang="en-US" dirty="0" smtClean="0"/>
              <a:t>40 cm</a:t>
            </a:r>
            <a:r>
              <a:rPr lang="en-US" baseline="30000" dirty="0" smtClean="0"/>
              <a:t>3</a:t>
            </a:r>
            <a:r>
              <a:rPr lang="en-US" dirty="0" smtClean="0"/>
              <a:t> of 2.50 × 10</a:t>
            </a:r>
            <a:r>
              <a:rPr lang="en-US" baseline="30000" dirty="0" smtClean="0"/>
              <a:t>−2</a:t>
            </a:r>
            <a:r>
              <a:rPr lang="en-US" dirty="0" smtClean="0"/>
              <a:t> mol dm</a:t>
            </a:r>
            <a:r>
              <a:rPr lang="en-US" baseline="30000" dirty="0" smtClean="0"/>
              <a:t>−3</a:t>
            </a:r>
            <a:r>
              <a:rPr lang="en-US" dirty="0" smtClean="0"/>
              <a:t> sodium chloride solution</a:t>
            </a:r>
            <a:endParaRPr lang="en-GB" dirty="0" smtClean="0"/>
          </a:p>
          <a:p>
            <a:endParaRPr lang="en-GB" dirty="0"/>
          </a:p>
        </p:txBody>
      </p:sp>
      <p:sp>
        <p:nvSpPr>
          <p:cNvPr id="3" name="Title 2"/>
          <p:cNvSpPr>
            <a:spLocks noGrp="1"/>
          </p:cNvSpPr>
          <p:nvPr>
            <p:ph type="title"/>
          </p:nvPr>
        </p:nvSpPr>
        <p:spPr/>
        <p:txBody>
          <a:bodyPr/>
          <a:lstStyle/>
          <a:p>
            <a:r>
              <a:rPr lang="en-GB" dirty="0" smtClean="0"/>
              <a:t>Multiple choice 2 – </a:t>
            </a:r>
            <a:r>
              <a:rPr lang="en-GB" smtClean="0"/>
              <a:t>next </a:t>
            </a:r>
            <a:endParaRPr lang="en-GB" dirty="0"/>
          </a:p>
        </p:txBody>
      </p:sp>
    </p:spTree>
    <p:extLst>
      <p:ext uri="{BB962C8B-B14F-4D97-AF65-F5344CB8AC3E}">
        <p14:creationId xmlns:p14="http://schemas.microsoft.com/office/powerpoint/2010/main" val="3935539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069" y="218364"/>
            <a:ext cx="11859904" cy="5958599"/>
          </a:xfrm>
        </p:spPr>
        <p:txBody>
          <a:bodyPr>
            <a:normAutofit/>
          </a:bodyPr>
          <a:lstStyle/>
          <a:p>
            <a:pPr marL="0" indent="0">
              <a:buNone/>
            </a:pPr>
            <a:r>
              <a:rPr lang="en-GB" b="1" dirty="0" smtClean="0"/>
              <a:t>TASK 2 - Complete the equations:</a:t>
            </a:r>
          </a:p>
          <a:p>
            <a:pPr marL="457200" indent="-457200">
              <a:buFont typeface="+mj-lt"/>
              <a:buAutoNum type="arabicPeriod"/>
            </a:pPr>
            <a:r>
              <a:rPr lang="en-GB" dirty="0" smtClean="0"/>
              <a:t>Hydrochloric acid + sodium hydroxide → sodium chloride + water</a:t>
            </a:r>
          </a:p>
          <a:p>
            <a:pPr marL="457200" indent="-457200">
              <a:buFont typeface="+mj-lt"/>
              <a:buAutoNum type="arabicPeriod"/>
            </a:pPr>
            <a:r>
              <a:rPr lang="en-GB" dirty="0" smtClean="0"/>
              <a:t>Nitric acid + magnesium oxide → magnesium nitrate + water</a:t>
            </a:r>
          </a:p>
          <a:p>
            <a:pPr marL="457200" indent="-457200">
              <a:buFont typeface="+mj-lt"/>
              <a:buAutoNum type="arabicPeriod"/>
            </a:pPr>
            <a:r>
              <a:rPr lang="en-GB" dirty="0" smtClean="0"/>
              <a:t>Sulfuric acid + potassium hydroxide → potassium </a:t>
            </a:r>
            <a:r>
              <a:rPr lang="en-GB" dirty="0" err="1" smtClean="0"/>
              <a:t>sulfate</a:t>
            </a:r>
            <a:r>
              <a:rPr lang="en-GB" dirty="0" smtClean="0"/>
              <a:t> + water</a:t>
            </a:r>
          </a:p>
          <a:p>
            <a:pPr marL="457200" indent="-457200">
              <a:buFont typeface="+mj-lt"/>
              <a:buAutoNum type="arabicPeriod"/>
            </a:pPr>
            <a:r>
              <a:rPr lang="en-GB" sz="2400" dirty="0" smtClean="0"/>
              <a:t>Hydrochloric acid + calcium carbonate → calcium chloride + carbon dioxide + water</a:t>
            </a:r>
          </a:p>
          <a:p>
            <a:pPr marL="457200" indent="-457200">
              <a:buFont typeface="+mj-lt"/>
              <a:buAutoNum type="arabicPeriod"/>
            </a:pPr>
            <a:r>
              <a:rPr lang="en-GB" sz="2400" dirty="0" smtClean="0"/>
              <a:t>Nitric acid + sodium </a:t>
            </a:r>
            <a:r>
              <a:rPr lang="en-GB" sz="2400" dirty="0" err="1" smtClean="0"/>
              <a:t>hydrogencarbonate</a:t>
            </a:r>
            <a:r>
              <a:rPr lang="en-GB" sz="2400" dirty="0" smtClean="0"/>
              <a:t> → sodium nitrate + carbon dioxide + water</a:t>
            </a:r>
          </a:p>
          <a:p>
            <a:pPr marL="457200" indent="-457200">
              <a:buFont typeface="+mj-lt"/>
              <a:buAutoNum type="arabicPeriod"/>
            </a:pPr>
            <a:r>
              <a:rPr lang="en-GB" dirty="0" smtClean="0"/>
              <a:t>Sulfuric acid + magnesium → magnesium </a:t>
            </a:r>
            <a:r>
              <a:rPr lang="en-GB" dirty="0" err="1" smtClean="0"/>
              <a:t>sulfat</a:t>
            </a:r>
            <a:r>
              <a:rPr lang="en-GB" dirty="0" err="1" smtClean="0"/>
              <a:t>e</a:t>
            </a:r>
            <a:r>
              <a:rPr lang="en-GB" dirty="0" smtClean="0"/>
              <a:t> + hydrogen</a:t>
            </a:r>
            <a:endParaRPr lang="en-GB" dirty="0" smtClean="0"/>
          </a:p>
          <a:p>
            <a:pPr marL="457200" indent="-457200">
              <a:buFont typeface="+mj-lt"/>
              <a:buAutoNum type="arabicPeriod"/>
            </a:pPr>
            <a:r>
              <a:rPr lang="en-GB" dirty="0" err="1" smtClean="0"/>
              <a:t>Magneisum</a:t>
            </a:r>
            <a:r>
              <a:rPr lang="en-GB" dirty="0" smtClean="0"/>
              <a:t> + oxygen → magnesium oxide</a:t>
            </a:r>
          </a:p>
          <a:p>
            <a:pPr marL="457200" indent="-457200">
              <a:buFont typeface="+mj-lt"/>
              <a:buAutoNum type="arabicPeriod"/>
            </a:pPr>
            <a:r>
              <a:rPr lang="en-GB" dirty="0" err="1" smtClean="0"/>
              <a:t>Calcuium</a:t>
            </a:r>
            <a:r>
              <a:rPr lang="en-GB" dirty="0" smtClean="0"/>
              <a:t> carbonate → calcium oxide + carbon dioxide</a:t>
            </a:r>
          </a:p>
          <a:p>
            <a:pPr marL="457200" indent="-457200">
              <a:buFont typeface="+mj-lt"/>
              <a:buAutoNum type="arabicPeriod"/>
            </a:pPr>
            <a:r>
              <a:rPr lang="en-GB" dirty="0" smtClean="0"/>
              <a:t>Sodium + water → sodium hydroxide + hydrogen</a:t>
            </a:r>
          </a:p>
          <a:p>
            <a:pPr marL="457200" indent="-457200">
              <a:buFont typeface="+mj-lt"/>
              <a:buAutoNum type="arabicPeriod"/>
            </a:pPr>
            <a:r>
              <a:rPr lang="en-GB" dirty="0" smtClean="0"/>
              <a:t>Ammonia + hydrochloric acid→ ammonium chloride</a:t>
            </a:r>
          </a:p>
          <a:p>
            <a:endParaRPr lang="en-GB" dirty="0"/>
          </a:p>
        </p:txBody>
      </p:sp>
    </p:spTree>
    <p:extLst>
      <p:ext uri="{BB962C8B-B14F-4D97-AF65-F5344CB8AC3E}">
        <p14:creationId xmlns:p14="http://schemas.microsoft.com/office/powerpoint/2010/main" val="1876136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24744"/>
            <a:ext cx="9471720" cy="5112568"/>
          </a:xfrm>
        </p:spPr>
        <p:txBody>
          <a:bodyPr>
            <a:normAutofit fontScale="62500" lnSpcReduction="20000"/>
          </a:bodyPr>
          <a:lstStyle/>
          <a:p>
            <a:pPr>
              <a:lnSpc>
                <a:spcPct val="120000"/>
              </a:lnSpc>
              <a:spcBef>
                <a:spcPts val="0"/>
              </a:spcBef>
            </a:pPr>
            <a:r>
              <a:rPr lang="en-GB" b="1" dirty="0"/>
              <a:t>Recap of balancing:</a:t>
            </a:r>
          </a:p>
          <a:p>
            <a:pPr>
              <a:lnSpc>
                <a:spcPct val="120000"/>
              </a:lnSpc>
              <a:spcBef>
                <a:spcPts val="0"/>
              </a:spcBef>
            </a:pPr>
            <a:endParaRPr lang="en-GB" dirty="0"/>
          </a:p>
          <a:p>
            <a:pPr>
              <a:lnSpc>
                <a:spcPct val="120000"/>
              </a:lnSpc>
              <a:spcBef>
                <a:spcPts val="0"/>
              </a:spcBef>
            </a:pPr>
            <a:r>
              <a:rPr lang="en-GB" dirty="0"/>
              <a:t>Hydrochloric acid + magnesium hydroxide</a:t>
            </a:r>
          </a:p>
          <a:p>
            <a:pPr>
              <a:lnSpc>
                <a:spcPct val="120000"/>
              </a:lnSpc>
              <a:spcBef>
                <a:spcPts val="0"/>
              </a:spcBef>
            </a:pPr>
            <a:r>
              <a:rPr lang="en-GB" dirty="0"/>
              <a:t>TASK: balance these</a:t>
            </a:r>
          </a:p>
          <a:p>
            <a:pPr>
              <a:lnSpc>
                <a:spcPct val="120000"/>
              </a:lnSpc>
              <a:spcBef>
                <a:spcPts val="0"/>
              </a:spcBef>
            </a:pPr>
            <a:endParaRPr lang="en-GB" dirty="0"/>
          </a:p>
          <a:p>
            <a:pPr>
              <a:lnSpc>
                <a:spcPct val="120000"/>
              </a:lnSpc>
              <a:spcBef>
                <a:spcPts val="0"/>
              </a:spcBef>
              <a:buNone/>
            </a:pPr>
            <a:r>
              <a:rPr lang="en-GB" dirty="0"/>
              <a:t>1) Ca    +     O</a:t>
            </a:r>
            <a:r>
              <a:rPr lang="en-GB" baseline="-25000" dirty="0"/>
              <a:t>2</a:t>
            </a:r>
            <a:r>
              <a:rPr lang="en-GB" dirty="0"/>
              <a:t>    →     </a:t>
            </a:r>
            <a:r>
              <a:rPr lang="en-GB" dirty="0" err="1"/>
              <a:t>CaO</a:t>
            </a:r>
            <a:r>
              <a:rPr lang="en-GB" dirty="0"/>
              <a:t>  </a:t>
            </a:r>
          </a:p>
          <a:p>
            <a:pPr>
              <a:lnSpc>
                <a:spcPct val="120000"/>
              </a:lnSpc>
              <a:spcBef>
                <a:spcPts val="0"/>
              </a:spcBef>
              <a:buNone/>
            </a:pPr>
            <a:r>
              <a:rPr lang="en-GB" dirty="0"/>
              <a:t>2) Na</a:t>
            </a:r>
            <a:r>
              <a:rPr lang="en-GB" baseline="-25000" dirty="0"/>
              <a:t>2</a:t>
            </a:r>
            <a:r>
              <a:rPr lang="en-GB" dirty="0"/>
              <a:t>O    +     H</a:t>
            </a:r>
            <a:r>
              <a:rPr lang="en-GB" baseline="-25000" dirty="0"/>
              <a:t>2</a:t>
            </a:r>
            <a:r>
              <a:rPr lang="en-GB" dirty="0"/>
              <a:t>O    →      </a:t>
            </a:r>
            <a:r>
              <a:rPr lang="en-GB" dirty="0" err="1"/>
              <a:t>NaOH</a:t>
            </a:r>
            <a:r>
              <a:rPr lang="en-GB" dirty="0"/>
              <a:t>  </a:t>
            </a:r>
          </a:p>
          <a:p>
            <a:pPr>
              <a:lnSpc>
                <a:spcPct val="120000"/>
              </a:lnSpc>
              <a:spcBef>
                <a:spcPts val="0"/>
              </a:spcBef>
              <a:buNone/>
            </a:pPr>
            <a:r>
              <a:rPr lang="en-GB" dirty="0"/>
              <a:t>3) Al      +       O</a:t>
            </a:r>
            <a:r>
              <a:rPr lang="en-GB" baseline="-25000" dirty="0"/>
              <a:t>2</a:t>
            </a:r>
            <a:r>
              <a:rPr lang="en-GB" dirty="0"/>
              <a:t>     →       Al</a:t>
            </a:r>
            <a:r>
              <a:rPr lang="en-GB" baseline="-25000" dirty="0"/>
              <a:t>2</a:t>
            </a:r>
            <a:r>
              <a:rPr lang="en-GB" dirty="0"/>
              <a:t>O</a:t>
            </a:r>
            <a:r>
              <a:rPr lang="en-GB" baseline="-25000" dirty="0"/>
              <a:t>3</a:t>
            </a:r>
            <a:r>
              <a:rPr lang="en-GB" dirty="0"/>
              <a:t>  </a:t>
            </a:r>
          </a:p>
          <a:p>
            <a:pPr>
              <a:lnSpc>
                <a:spcPct val="120000"/>
              </a:lnSpc>
              <a:spcBef>
                <a:spcPts val="0"/>
              </a:spcBef>
              <a:buNone/>
            </a:pPr>
            <a:r>
              <a:rPr lang="en-GB" dirty="0"/>
              <a:t>4) Na     +      Cl</a:t>
            </a:r>
            <a:r>
              <a:rPr lang="en-GB" baseline="-25000" dirty="0"/>
              <a:t>2</a:t>
            </a:r>
            <a:r>
              <a:rPr lang="en-GB" dirty="0"/>
              <a:t>    →       </a:t>
            </a:r>
            <a:r>
              <a:rPr lang="en-GB" dirty="0" err="1"/>
              <a:t>NaCl</a:t>
            </a:r>
            <a:r>
              <a:rPr lang="en-GB" dirty="0"/>
              <a:t>  </a:t>
            </a:r>
          </a:p>
          <a:p>
            <a:pPr>
              <a:lnSpc>
                <a:spcPct val="120000"/>
              </a:lnSpc>
              <a:spcBef>
                <a:spcPts val="0"/>
              </a:spcBef>
              <a:buNone/>
            </a:pPr>
            <a:r>
              <a:rPr lang="en-GB" dirty="0"/>
              <a:t>5) Na</a:t>
            </a:r>
            <a:r>
              <a:rPr lang="en-GB" baseline="-25000" dirty="0"/>
              <a:t>2</a:t>
            </a:r>
            <a:r>
              <a:rPr lang="en-GB" dirty="0"/>
              <a:t>CO</a:t>
            </a:r>
            <a:r>
              <a:rPr lang="en-GB" baseline="-25000" dirty="0"/>
              <a:t>3</a:t>
            </a:r>
            <a:r>
              <a:rPr lang="en-GB" dirty="0"/>
              <a:t>      →       Na</a:t>
            </a:r>
            <a:r>
              <a:rPr lang="en-GB" baseline="-25000" dirty="0"/>
              <a:t>2</a:t>
            </a:r>
            <a:r>
              <a:rPr lang="en-GB" dirty="0"/>
              <a:t>O     +       CO</a:t>
            </a:r>
            <a:r>
              <a:rPr lang="en-GB" baseline="-25000" dirty="0"/>
              <a:t>2 </a:t>
            </a:r>
            <a:r>
              <a:rPr lang="en-GB" dirty="0"/>
              <a:t> </a:t>
            </a:r>
          </a:p>
          <a:p>
            <a:pPr>
              <a:lnSpc>
                <a:spcPct val="120000"/>
              </a:lnSpc>
              <a:spcBef>
                <a:spcPts val="0"/>
              </a:spcBef>
              <a:buNone/>
            </a:pPr>
            <a:r>
              <a:rPr lang="en-GB" dirty="0"/>
              <a:t>6)  K     +    O</a:t>
            </a:r>
            <a:r>
              <a:rPr lang="en-GB" baseline="-25000" dirty="0"/>
              <a:t>2</a:t>
            </a:r>
            <a:r>
              <a:rPr lang="en-GB" dirty="0"/>
              <a:t>    →        K</a:t>
            </a:r>
            <a:r>
              <a:rPr lang="en-GB" baseline="-25000" dirty="0"/>
              <a:t>2</a:t>
            </a:r>
            <a:r>
              <a:rPr lang="en-GB" dirty="0"/>
              <a:t>O  </a:t>
            </a:r>
          </a:p>
          <a:p>
            <a:pPr>
              <a:lnSpc>
                <a:spcPct val="120000"/>
              </a:lnSpc>
              <a:spcBef>
                <a:spcPts val="0"/>
              </a:spcBef>
              <a:buNone/>
            </a:pPr>
            <a:r>
              <a:rPr lang="en-GB" dirty="0"/>
              <a:t>7) C</a:t>
            </a:r>
            <a:r>
              <a:rPr lang="en-GB" baseline="-25000" dirty="0"/>
              <a:t>4</a:t>
            </a:r>
            <a:r>
              <a:rPr lang="en-GB" dirty="0"/>
              <a:t>H</a:t>
            </a:r>
            <a:r>
              <a:rPr lang="en-GB" baseline="-25000" dirty="0"/>
              <a:t>8</a:t>
            </a:r>
            <a:r>
              <a:rPr lang="en-GB" dirty="0"/>
              <a:t>    +      O</a:t>
            </a:r>
            <a:r>
              <a:rPr lang="en-GB" baseline="-25000" dirty="0"/>
              <a:t>2</a:t>
            </a:r>
            <a:r>
              <a:rPr lang="en-GB" dirty="0"/>
              <a:t>    →         CO</a:t>
            </a:r>
            <a:r>
              <a:rPr lang="en-GB" baseline="-25000" dirty="0"/>
              <a:t>2</a:t>
            </a:r>
            <a:r>
              <a:rPr lang="en-GB" dirty="0"/>
              <a:t>    +         H</a:t>
            </a:r>
            <a:r>
              <a:rPr lang="en-GB" baseline="-25000" dirty="0"/>
              <a:t>2</a:t>
            </a:r>
            <a:r>
              <a:rPr lang="en-GB" dirty="0"/>
              <a:t>O  </a:t>
            </a:r>
          </a:p>
          <a:p>
            <a:pPr>
              <a:lnSpc>
                <a:spcPct val="120000"/>
              </a:lnSpc>
              <a:spcBef>
                <a:spcPts val="0"/>
              </a:spcBef>
              <a:buNone/>
            </a:pPr>
            <a:r>
              <a:rPr lang="en-GB" dirty="0"/>
              <a:t>8) Fe</a:t>
            </a:r>
            <a:r>
              <a:rPr lang="en-GB" baseline="-25000" dirty="0"/>
              <a:t>2</a:t>
            </a:r>
            <a:r>
              <a:rPr lang="en-GB" dirty="0"/>
              <a:t>O</a:t>
            </a:r>
            <a:r>
              <a:rPr lang="en-GB" baseline="-25000" dirty="0"/>
              <a:t>3</a:t>
            </a:r>
            <a:r>
              <a:rPr lang="en-GB" dirty="0"/>
              <a:t>    +      </a:t>
            </a:r>
            <a:r>
              <a:rPr lang="en-GB" dirty="0" err="1"/>
              <a:t>HCl</a:t>
            </a:r>
            <a:r>
              <a:rPr lang="en-GB" dirty="0"/>
              <a:t>     →       FeCl</a:t>
            </a:r>
            <a:r>
              <a:rPr lang="en-GB" baseline="-25000" dirty="0"/>
              <a:t>3</a:t>
            </a:r>
            <a:r>
              <a:rPr lang="en-GB" dirty="0"/>
              <a:t>     +     H</a:t>
            </a:r>
            <a:r>
              <a:rPr lang="en-GB" baseline="-25000" dirty="0"/>
              <a:t>2</a:t>
            </a:r>
            <a:r>
              <a:rPr lang="en-GB" dirty="0"/>
              <a:t>O  </a:t>
            </a:r>
          </a:p>
          <a:p>
            <a:pPr>
              <a:lnSpc>
                <a:spcPct val="120000"/>
              </a:lnSpc>
              <a:spcBef>
                <a:spcPts val="0"/>
              </a:spcBef>
              <a:buNone/>
            </a:pPr>
            <a:r>
              <a:rPr lang="en-GB" dirty="0"/>
              <a:t>9) F</a:t>
            </a:r>
            <a:r>
              <a:rPr lang="en-GB" baseline="-25000" dirty="0"/>
              <a:t>2</a:t>
            </a:r>
            <a:r>
              <a:rPr lang="en-GB" dirty="0"/>
              <a:t>     +       </a:t>
            </a:r>
            <a:r>
              <a:rPr lang="en-GB" dirty="0" err="1"/>
              <a:t>KBr</a:t>
            </a:r>
            <a:r>
              <a:rPr lang="en-GB" dirty="0"/>
              <a:t>       →        KF     +        Br</a:t>
            </a:r>
            <a:r>
              <a:rPr lang="en-GB" baseline="-25000" dirty="0"/>
              <a:t>2</a:t>
            </a:r>
            <a:r>
              <a:rPr lang="en-GB" dirty="0"/>
              <a:t>  </a:t>
            </a:r>
          </a:p>
          <a:p>
            <a:pPr>
              <a:lnSpc>
                <a:spcPct val="120000"/>
              </a:lnSpc>
              <a:spcBef>
                <a:spcPts val="0"/>
              </a:spcBef>
              <a:buNone/>
            </a:pPr>
            <a:r>
              <a:rPr lang="en-GB" dirty="0"/>
              <a:t>10) C</a:t>
            </a:r>
            <a:r>
              <a:rPr lang="en-GB" baseline="-25000" dirty="0"/>
              <a:t>5</a:t>
            </a:r>
            <a:r>
              <a:rPr lang="en-GB" dirty="0"/>
              <a:t>H</a:t>
            </a:r>
            <a:r>
              <a:rPr lang="en-GB" baseline="-25000" dirty="0"/>
              <a:t>12</a:t>
            </a:r>
            <a:r>
              <a:rPr lang="en-GB" dirty="0"/>
              <a:t>    +      O</a:t>
            </a:r>
            <a:r>
              <a:rPr lang="en-GB" baseline="-25000" dirty="0"/>
              <a:t>2</a:t>
            </a:r>
            <a:r>
              <a:rPr lang="en-GB" dirty="0"/>
              <a:t>    →      CO</a:t>
            </a:r>
            <a:r>
              <a:rPr lang="en-GB" baseline="-25000" dirty="0"/>
              <a:t>2 </a:t>
            </a:r>
            <a:r>
              <a:rPr lang="en-GB" dirty="0"/>
              <a:t>   +      H</a:t>
            </a:r>
            <a:r>
              <a:rPr lang="en-GB" baseline="-25000" dirty="0"/>
              <a:t>2</a:t>
            </a:r>
            <a:r>
              <a:rPr lang="en-GB" dirty="0"/>
              <a:t>O  </a:t>
            </a:r>
          </a:p>
          <a:p>
            <a:pPr>
              <a:lnSpc>
                <a:spcPct val="120000"/>
              </a:lnSpc>
              <a:spcBef>
                <a:spcPts val="0"/>
              </a:spcBef>
              <a:buNone/>
            </a:pPr>
            <a:r>
              <a:rPr lang="en-GB" dirty="0"/>
              <a:t>11) NH</a:t>
            </a:r>
            <a:r>
              <a:rPr lang="en-GB" baseline="-25000" dirty="0"/>
              <a:t>3</a:t>
            </a:r>
            <a:r>
              <a:rPr lang="en-GB" dirty="0"/>
              <a:t>     +       O</a:t>
            </a:r>
            <a:r>
              <a:rPr lang="en-GB" baseline="-25000" dirty="0"/>
              <a:t>2</a:t>
            </a:r>
            <a:r>
              <a:rPr lang="en-GB" dirty="0"/>
              <a:t>     →       NO   +      H</a:t>
            </a:r>
            <a:r>
              <a:rPr lang="en-GB" baseline="-25000" dirty="0"/>
              <a:t>2</a:t>
            </a:r>
            <a:r>
              <a:rPr lang="en-GB" dirty="0"/>
              <a:t>O  </a:t>
            </a:r>
          </a:p>
          <a:p>
            <a:pPr>
              <a:lnSpc>
                <a:spcPct val="120000"/>
              </a:lnSpc>
              <a:spcBef>
                <a:spcPts val="0"/>
              </a:spcBef>
              <a:buNone/>
            </a:pPr>
            <a:r>
              <a:rPr lang="en-GB" dirty="0"/>
              <a:t>12) HNO</a:t>
            </a:r>
            <a:r>
              <a:rPr lang="en-GB" baseline="-25000" dirty="0"/>
              <a:t>3</a:t>
            </a:r>
            <a:r>
              <a:rPr lang="en-GB" dirty="0"/>
              <a:t>     →       NO</a:t>
            </a:r>
            <a:r>
              <a:rPr lang="en-GB" baseline="-25000" dirty="0"/>
              <a:t>2</a:t>
            </a:r>
            <a:r>
              <a:rPr lang="en-GB" dirty="0"/>
              <a:t>    +      H</a:t>
            </a:r>
            <a:r>
              <a:rPr lang="en-GB" baseline="-25000" dirty="0"/>
              <a:t>2</a:t>
            </a:r>
            <a:r>
              <a:rPr lang="en-GB" dirty="0"/>
              <a:t>O     +      O</a:t>
            </a:r>
            <a:r>
              <a:rPr lang="en-GB" baseline="-25000" dirty="0"/>
              <a:t>2</a:t>
            </a:r>
          </a:p>
        </p:txBody>
      </p:sp>
      <p:sp>
        <p:nvSpPr>
          <p:cNvPr id="3" name="Title 2"/>
          <p:cNvSpPr>
            <a:spLocks noGrp="1"/>
          </p:cNvSpPr>
          <p:nvPr>
            <p:ph type="title"/>
          </p:nvPr>
        </p:nvSpPr>
        <p:spPr>
          <a:xfrm>
            <a:off x="838200" y="365126"/>
            <a:ext cx="10515600" cy="605422"/>
          </a:xfrm>
        </p:spPr>
        <p:txBody>
          <a:bodyPr>
            <a:normAutofit fontScale="90000"/>
          </a:bodyPr>
          <a:lstStyle/>
          <a:p>
            <a:pPr algn="ctr"/>
            <a:r>
              <a:rPr lang="en-GB" dirty="0"/>
              <a:t>Balancing Equations</a:t>
            </a:r>
          </a:p>
        </p:txBody>
      </p:sp>
    </p:spTree>
    <p:extLst>
      <p:ext uri="{BB962C8B-B14F-4D97-AF65-F5344CB8AC3E}">
        <p14:creationId xmlns:p14="http://schemas.microsoft.com/office/powerpoint/2010/main" val="151294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980" t="28354" r="23931" b="11985"/>
          <a:stretch/>
        </p:blipFill>
        <p:spPr>
          <a:xfrm>
            <a:off x="614150" y="136478"/>
            <a:ext cx="10440538" cy="6591869"/>
          </a:xfrm>
          <a:prstGeom prst="rect">
            <a:avLst/>
          </a:prstGeom>
        </p:spPr>
      </p:pic>
    </p:spTree>
    <p:extLst>
      <p:ext uri="{BB962C8B-B14F-4D97-AF65-F5344CB8AC3E}">
        <p14:creationId xmlns:p14="http://schemas.microsoft.com/office/powerpoint/2010/main" val="3028116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SIGNIFICANT FIGURES</a:t>
            </a:r>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73062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Usually give answers to </a:t>
            </a:r>
            <a:r>
              <a:rPr lang="en-GB" dirty="0">
                <a:solidFill>
                  <a:srgbClr val="FF0000"/>
                </a:solidFill>
              </a:rPr>
              <a:t>3 significant figures (unless stated otherwise)</a:t>
            </a:r>
          </a:p>
          <a:p>
            <a:endParaRPr lang="en-GB" i="1" dirty="0">
              <a:solidFill>
                <a:srgbClr val="FF0000"/>
              </a:solidFill>
            </a:endParaRPr>
          </a:p>
          <a:p>
            <a:pPr>
              <a:buNone/>
            </a:pPr>
            <a:r>
              <a:rPr lang="en-GB" i="1" dirty="0"/>
              <a:t>(BUT it is best to keep the whole number in your calculator during calculations)</a:t>
            </a:r>
          </a:p>
          <a:p>
            <a:pPr>
              <a:buNone/>
            </a:pPr>
            <a:endParaRPr lang="en-GB" i="1" dirty="0"/>
          </a:p>
          <a:p>
            <a:r>
              <a:rPr lang="en-GB" dirty="0"/>
              <a:t>Give </a:t>
            </a:r>
            <a:r>
              <a:rPr lang="en-GB" i="1" dirty="0"/>
              <a:t>M</a:t>
            </a:r>
            <a:r>
              <a:rPr lang="en-GB" i="1" baseline="-25000" dirty="0"/>
              <a:t>r</a:t>
            </a:r>
            <a:r>
              <a:rPr lang="en-GB" dirty="0"/>
              <a:t> to </a:t>
            </a:r>
            <a:r>
              <a:rPr lang="en-GB" dirty="0">
                <a:solidFill>
                  <a:srgbClr val="FF0000"/>
                </a:solidFill>
              </a:rPr>
              <a:t>1 decimal place</a:t>
            </a:r>
          </a:p>
          <a:p>
            <a:endParaRPr lang="en-GB" dirty="0">
              <a:solidFill>
                <a:srgbClr val="FF0000"/>
              </a:solidFill>
            </a:endParaRPr>
          </a:p>
          <a:p>
            <a:r>
              <a:rPr lang="en-GB" dirty="0"/>
              <a:t>NB: you cannot be more accurate in your answer than the number of decimals or significant figures in the question</a:t>
            </a:r>
          </a:p>
          <a:p>
            <a:endParaRPr lang="en-GB" dirty="0"/>
          </a:p>
        </p:txBody>
      </p:sp>
      <p:sp>
        <p:nvSpPr>
          <p:cNvPr id="3" name="Title 2"/>
          <p:cNvSpPr>
            <a:spLocks noGrp="1"/>
          </p:cNvSpPr>
          <p:nvPr>
            <p:ph type="title"/>
          </p:nvPr>
        </p:nvSpPr>
        <p:spPr/>
        <p:txBody>
          <a:bodyPr/>
          <a:lstStyle/>
          <a:p>
            <a:r>
              <a:rPr lang="en-GB" dirty="0"/>
              <a:t>General Rules</a:t>
            </a:r>
          </a:p>
        </p:txBody>
      </p:sp>
    </p:spTree>
    <p:extLst>
      <p:ext uri="{BB962C8B-B14F-4D97-AF65-F5344CB8AC3E}">
        <p14:creationId xmlns:p14="http://schemas.microsoft.com/office/powerpoint/2010/main" val="243238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None/>
            </a:pPr>
            <a:r>
              <a:rPr lang="en-GB" b="1" dirty="0"/>
              <a:t>1. All non-zero digits ARE significant</a:t>
            </a:r>
          </a:p>
          <a:p>
            <a:pPr>
              <a:buNone/>
            </a:pPr>
            <a:r>
              <a:rPr lang="en-GB" dirty="0"/>
              <a:t>E.g.,</a:t>
            </a:r>
          </a:p>
          <a:p>
            <a:pPr>
              <a:buNone/>
            </a:pPr>
            <a:r>
              <a:rPr lang="en-GB" dirty="0"/>
              <a:t>312 = 3 sig figs</a:t>
            </a:r>
          </a:p>
          <a:p>
            <a:pPr>
              <a:buNone/>
            </a:pPr>
            <a:r>
              <a:rPr lang="en-GB" dirty="0"/>
              <a:t>3124 = 4 sig figs</a:t>
            </a:r>
          </a:p>
          <a:p>
            <a:pPr>
              <a:buNone/>
            </a:pPr>
            <a:r>
              <a:rPr lang="en-GB" dirty="0"/>
              <a:t>283.592 = 6 sig figs</a:t>
            </a:r>
          </a:p>
          <a:p>
            <a:pPr>
              <a:buNone/>
            </a:pPr>
            <a:endParaRPr lang="en-GB" dirty="0"/>
          </a:p>
          <a:p>
            <a:pPr>
              <a:buNone/>
            </a:pPr>
            <a:r>
              <a:rPr lang="en-GB" b="1" dirty="0"/>
              <a:t>2. Zeros occurring between numbers ARE significant</a:t>
            </a:r>
          </a:p>
          <a:p>
            <a:pPr>
              <a:buNone/>
            </a:pPr>
            <a:r>
              <a:rPr lang="en-GB" dirty="0"/>
              <a:t>E.g., </a:t>
            </a:r>
          </a:p>
          <a:p>
            <a:pPr>
              <a:buNone/>
            </a:pPr>
            <a:r>
              <a:rPr lang="en-GB" dirty="0"/>
              <a:t>6003 = 4 sig figs</a:t>
            </a:r>
          </a:p>
          <a:p>
            <a:pPr>
              <a:buNone/>
            </a:pPr>
            <a:r>
              <a:rPr lang="en-GB" dirty="0"/>
              <a:t>201 = 3 sig figs</a:t>
            </a:r>
          </a:p>
          <a:p>
            <a:pPr>
              <a:buNone/>
            </a:pPr>
            <a:r>
              <a:rPr lang="en-GB" dirty="0"/>
              <a:t>98908 = 5 sig figs</a:t>
            </a:r>
          </a:p>
          <a:p>
            <a:pPr>
              <a:buNone/>
            </a:pPr>
            <a:endParaRPr lang="en-GB" dirty="0"/>
          </a:p>
        </p:txBody>
      </p:sp>
      <p:sp>
        <p:nvSpPr>
          <p:cNvPr id="3" name="Title 2"/>
          <p:cNvSpPr>
            <a:spLocks noGrp="1"/>
          </p:cNvSpPr>
          <p:nvPr>
            <p:ph type="title"/>
          </p:nvPr>
        </p:nvSpPr>
        <p:spPr/>
        <p:txBody>
          <a:bodyPr/>
          <a:lstStyle/>
          <a:p>
            <a:r>
              <a:rPr lang="en-GB" dirty="0"/>
              <a:t>Significant Figures: Rules</a:t>
            </a:r>
          </a:p>
        </p:txBody>
      </p:sp>
    </p:spTree>
    <p:extLst>
      <p:ext uri="{BB962C8B-B14F-4D97-AF65-F5344CB8AC3E}">
        <p14:creationId xmlns:p14="http://schemas.microsoft.com/office/powerpoint/2010/main" val="49806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1472</Words>
  <Application>Microsoft Office PowerPoint</Application>
  <PresentationFormat>Widescreen</PresentationFormat>
  <Paragraphs>369</Paragraphs>
  <Slides>34</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MS PGothic</vt:lpstr>
      <vt:lpstr>Arial</vt:lpstr>
      <vt:lpstr>Calibri</vt:lpstr>
      <vt:lpstr>Calibri Light</vt:lpstr>
      <vt:lpstr>Office Theme</vt:lpstr>
      <vt:lpstr>Do Now - Ions Test</vt:lpstr>
      <vt:lpstr>PowerPoint Presentation</vt:lpstr>
      <vt:lpstr>PowerPoint Presentation</vt:lpstr>
      <vt:lpstr>PowerPoint Presentation</vt:lpstr>
      <vt:lpstr>Balancing Equations</vt:lpstr>
      <vt:lpstr>PowerPoint Presentation</vt:lpstr>
      <vt:lpstr>SIGNIFICANT FIGURES</vt:lpstr>
      <vt:lpstr>General Rules</vt:lpstr>
      <vt:lpstr>Significant Figures: Rules</vt:lpstr>
      <vt:lpstr>Significant Figures: Rules</vt:lpstr>
      <vt:lpstr>Standard Form</vt:lpstr>
      <vt:lpstr>Significant Figures Worksheet</vt:lpstr>
      <vt:lpstr>Measuring Amounts</vt:lpstr>
      <vt:lpstr>Measuring Amounts</vt:lpstr>
      <vt:lpstr>Converting Units</vt:lpstr>
      <vt:lpstr>Converting Units</vt:lpstr>
      <vt:lpstr>Converting Units</vt:lpstr>
      <vt:lpstr>Converting Units</vt:lpstr>
      <vt:lpstr>Converting Units</vt:lpstr>
      <vt:lpstr>PowerPoint Presentation</vt:lpstr>
      <vt:lpstr>The Mole</vt:lpstr>
      <vt:lpstr>How many atoms are there in 12g of carbon-12?</vt:lpstr>
      <vt:lpstr>Mole calculations</vt:lpstr>
      <vt:lpstr>Moles Questions</vt:lpstr>
      <vt:lpstr>Moles Questions</vt:lpstr>
      <vt:lpstr>Molar Mass</vt:lpstr>
      <vt:lpstr>What is the molar mass?</vt:lpstr>
      <vt:lpstr>What is the molar mass?</vt:lpstr>
      <vt:lpstr>Converting moles</vt:lpstr>
      <vt:lpstr>Using Avogadro’ Number</vt:lpstr>
      <vt:lpstr>Using Avogadro’ Number: read the question carefully!!</vt:lpstr>
      <vt:lpstr>More calculations:</vt:lpstr>
      <vt:lpstr>Multiple choice 1</vt:lpstr>
      <vt:lpstr>Multiple choice 2 – next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 - Ions Test</dc:title>
  <dc:creator>Chris</dc:creator>
  <cp:lastModifiedBy>Chris</cp:lastModifiedBy>
  <cp:revision>4</cp:revision>
  <dcterms:created xsi:type="dcterms:W3CDTF">2017-09-07T17:44:47Z</dcterms:created>
  <dcterms:modified xsi:type="dcterms:W3CDTF">2017-09-07T17:58:45Z</dcterms:modified>
</cp:coreProperties>
</file>