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42" r:id="rId2"/>
    <p:sldId id="453" r:id="rId3"/>
    <p:sldId id="460" r:id="rId4"/>
    <p:sldId id="447" r:id="rId5"/>
    <p:sldId id="454" r:id="rId6"/>
    <p:sldId id="468" r:id="rId7"/>
    <p:sldId id="469" r:id="rId8"/>
    <p:sldId id="462" r:id="rId9"/>
    <p:sldId id="467" r:id="rId10"/>
    <p:sldId id="463" r:id="rId11"/>
    <p:sldId id="464" r:id="rId12"/>
    <p:sldId id="465" r:id="rId13"/>
    <p:sldId id="466" r:id="rId14"/>
    <p:sldId id="470" r:id="rId1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A58"/>
    <a:srgbClr val="FF9999"/>
    <a:srgbClr val="FF7C80"/>
    <a:srgbClr val="66FFFF"/>
    <a:srgbClr val="F40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32" autoAdjust="0"/>
  </p:normalViewPr>
  <p:slideViewPr>
    <p:cSldViewPr>
      <p:cViewPr varScale="1">
        <p:scale>
          <a:sx n="64" d="100"/>
          <a:sy n="64" d="100"/>
        </p:scale>
        <p:origin x="15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AC9963ED-7B53-4359-ACA3-D72DFD35B8FF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FCC02A20-88BE-4DC3-981B-F75F358C9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B59CB398-DD71-4FB3-9AFE-11C88379A9B1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4" tIns="48307" rIns="96614" bIns="483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6614" tIns="48307" rIns="96614" bIns="483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659000F3-3C8D-4961-ADF7-62DB7051D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Emphasise that writing</a:t>
            </a:r>
            <a:r>
              <a:rPr lang="en-GB" baseline="0" dirty="0"/>
              <a:t> formulas and equations is possibly THE most important skill in Chemistry. You MUST be able to do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Look at p-table.  What do you notice about charges and groups?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C2E4E5-D47A-4D77-A1E3-82B49AADD0E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Look at p-table.  What do you notice about charges and groups?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C2E4E5-D47A-4D77-A1E3-82B49AADD0E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General equations card sort as </a:t>
            </a:r>
            <a:r>
              <a:rPr lang="en-GB"/>
              <a:t>an option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C2E4E5-D47A-4D77-A1E3-82B49AADD0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5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1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3118149" y="44624"/>
            <a:ext cx="7474125" cy="7972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lower_swoosh_graphic_elemen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 descr="atom_element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7C7EAA-BE4A-4D34-B99B-1C24A78B0F77}" type="datetimeFigureOut">
              <a:rPr lang="en-GB" smtClean="0"/>
              <a:pPr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tom_element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None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7296" y="620688"/>
            <a:ext cx="6336704" cy="860425"/>
          </a:xfrm>
        </p:spPr>
        <p:txBody>
          <a:bodyPr/>
          <a:lstStyle/>
          <a:p>
            <a:pPr algn="ctr"/>
            <a:r>
              <a:rPr lang="en-GB" sz="4800" dirty="0"/>
              <a:t>Formulas and Equations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772816"/>
            <a:ext cx="4968552" cy="20882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indent="-514350">
              <a:spcBef>
                <a:spcPct val="0"/>
              </a:spcBef>
            </a:pPr>
            <a:r>
              <a:rPr lang="en-GB" sz="2400" b="1" dirty="0">
                <a:ea typeface="+mj-ea"/>
                <a:cs typeface="+mj-cs"/>
              </a:rPr>
              <a:t>Targets</a:t>
            </a:r>
          </a:p>
          <a:p>
            <a:pPr indent="-514350">
              <a:spcBef>
                <a:spcPct val="0"/>
              </a:spcBef>
            </a:pPr>
            <a:r>
              <a:rPr lang="en-GB" sz="2400" dirty="0"/>
              <a:t>To Recap:</a:t>
            </a:r>
          </a:p>
          <a:p>
            <a:pPr indent="-514350">
              <a:spcBef>
                <a:spcPct val="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Writing chemical formulas</a:t>
            </a:r>
          </a:p>
          <a:p>
            <a:pPr indent="-514350">
              <a:spcBef>
                <a:spcPct val="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FFC000"/>
                </a:solidFill>
                <a:ea typeface="+mj-ea"/>
                <a:cs typeface="+mj-cs"/>
              </a:rPr>
              <a:t>Writing chemical equations</a:t>
            </a:r>
          </a:p>
          <a:p>
            <a:pPr indent="-514350">
              <a:spcBef>
                <a:spcPct val="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ea typeface="+mj-ea"/>
                <a:cs typeface="+mj-cs"/>
              </a:rPr>
              <a:t>Balancing equations</a:t>
            </a:r>
          </a:p>
          <a:p>
            <a:pPr indent="-514350">
              <a:spcBef>
                <a:spcPct val="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ea typeface="+mj-ea"/>
                <a:cs typeface="+mj-cs"/>
              </a:rPr>
              <a:t>Significant Figures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4005064"/>
            <a:ext cx="5112568" cy="252028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2400" b="1" dirty="0"/>
              <a:t>Do Now:</a:t>
            </a:r>
          </a:p>
          <a:p>
            <a:pPr>
              <a:spcBef>
                <a:spcPct val="20000"/>
              </a:spcBef>
              <a:defRPr/>
            </a:pPr>
            <a:r>
              <a:rPr lang="en-GB" sz="2400" dirty="0"/>
              <a:t>Write the formulas for the following</a:t>
            </a:r>
          </a:p>
          <a:p>
            <a:pPr>
              <a:spcBef>
                <a:spcPct val="20000"/>
              </a:spcBef>
              <a:defRPr/>
            </a:pPr>
            <a:r>
              <a:rPr lang="en-GB" sz="2400" dirty="0"/>
              <a:t>Sodium chloride</a:t>
            </a:r>
          </a:p>
          <a:p>
            <a:pPr>
              <a:spcBef>
                <a:spcPct val="20000"/>
              </a:spcBef>
              <a:defRPr/>
            </a:pPr>
            <a:r>
              <a:rPr lang="en-GB" sz="2400" dirty="0"/>
              <a:t>Magnesium chloride</a:t>
            </a:r>
          </a:p>
          <a:p>
            <a:pPr>
              <a:spcBef>
                <a:spcPct val="20000"/>
              </a:spcBef>
              <a:defRPr/>
            </a:pPr>
            <a:r>
              <a:rPr lang="en-GB" sz="2400" dirty="0"/>
              <a:t>Calcium carbonate</a:t>
            </a:r>
          </a:p>
          <a:p>
            <a:pPr>
              <a:spcBef>
                <a:spcPct val="20000"/>
              </a:spcBef>
              <a:defRPr/>
            </a:pPr>
            <a:r>
              <a:rPr lang="en-GB" sz="2400" dirty="0"/>
              <a:t>Magnesium oxide</a:t>
            </a:r>
            <a:endParaRPr lang="en-GB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Usually give answers to </a:t>
            </a:r>
            <a:r>
              <a:rPr lang="en-GB" dirty="0">
                <a:solidFill>
                  <a:srgbClr val="FF0000"/>
                </a:solidFill>
              </a:rPr>
              <a:t>3 significant figures (unless stated otherwise)</a:t>
            </a:r>
          </a:p>
          <a:p>
            <a:endParaRPr lang="en-GB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i="1" dirty="0"/>
              <a:t>(BUT it is best to keep the whole number in your calculator during calculations)</a:t>
            </a:r>
          </a:p>
          <a:p>
            <a:pPr>
              <a:buNone/>
            </a:pPr>
            <a:endParaRPr lang="en-GB" i="1" dirty="0"/>
          </a:p>
          <a:p>
            <a:r>
              <a:rPr lang="en-GB" dirty="0"/>
              <a:t>Give </a:t>
            </a:r>
            <a:r>
              <a:rPr lang="en-GB" i="1" dirty="0"/>
              <a:t>M</a:t>
            </a:r>
            <a:r>
              <a:rPr lang="en-GB" i="1" baseline="-25000" dirty="0"/>
              <a:t>r</a:t>
            </a:r>
            <a:r>
              <a:rPr lang="en-GB" dirty="0"/>
              <a:t> to </a:t>
            </a:r>
            <a:r>
              <a:rPr lang="en-GB" dirty="0">
                <a:solidFill>
                  <a:srgbClr val="FF0000"/>
                </a:solidFill>
              </a:rPr>
              <a:t>1 decimal place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NB: you cannot be more accurate in your answer than the number of decimals or significant figures in the question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Rules</a:t>
            </a:r>
          </a:p>
        </p:txBody>
      </p:sp>
    </p:spTree>
    <p:extLst>
      <p:ext uri="{BB962C8B-B14F-4D97-AF65-F5344CB8AC3E}">
        <p14:creationId xmlns:p14="http://schemas.microsoft.com/office/powerpoint/2010/main" val="309148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/>
              <a:t>1. All non-zero digits ARE significant</a:t>
            </a:r>
          </a:p>
          <a:p>
            <a:pPr>
              <a:buNone/>
            </a:pPr>
            <a:r>
              <a:rPr lang="en-GB" dirty="0"/>
              <a:t>E.g.,</a:t>
            </a:r>
          </a:p>
          <a:p>
            <a:pPr>
              <a:buNone/>
            </a:pPr>
            <a:r>
              <a:rPr lang="en-GB" dirty="0"/>
              <a:t>312 = 3 sig figs</a:t>
            </a:r>
          </a:p>
          <a:p>
            <a:pPr>
              <a:buNone/>
            </a:pPr>
            <a:r>
              <a:rPr lang="en-GB" dirty="0"/>
              <a:t>3124 = 4 sig figs</a:t>
            </a:r>
          </a:p>
          <a:p>
            <a:pPr>
              <a:buNone/>
            </a:pPr>
            <a:r>
              <a:rPr lang="en-GB" dirty="0"/>
              <a:t>283.592 = 6 sig figs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2. Zeros occurring between numbers ARE significant</a:t>
            </a:r>
          </a:p>
          <a:p>
            <a:pPr>
              <a:buNone/>
            </a:pPr>
            <a:r>
              <a:rPr lang="en-GB" dirty="0"/>
              <a:t>E.g., </a:t>
            </a:r>
          </a:p>
          <a:p>
            <a:pPr>
              <a:buNone/>
            </a:pPr>
            <a:r>
              <a:rPr lang="en-GB" dirty="0"/>
              <a:t>6003 = 4 sig figs</a:t>
            </a:r>
          </a:p>
          <a:p>
            <a:pPr>
              <a:buNone/>
            </a:pPr>
            <a:r>
              <a:rPr lang="en-GB" dirty="0"/>
              <a:t>201 = 3 sig figs</a:t>
            </a:r>
          </a:p>
          <a:p>
            <a:pPr>
              <a:buNone/>
            </a:pPr>
            <a:r>
              <a:rPr lang="en-GB" dirty="0"/>
              <a:t>98908 = 5 sig figs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Significant Figures: Rules</a:t>
            </a:r>
          </a:p>
        </p:txBody>
      </p:sp>
    </p:spTree>
    <p:extLst>
      <p:ext uri="{BB962C8B-B14F-4D97-AF65-F5344CB8AC3E}">
        <p14:creationId xmlns:p14="http://schemas.microsoft.com/office/powerpoint/2010/main" val="968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50405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b="1" dirty="0"/>
              <a:t>4. In decimals, </a:t>
            </a:r>
            <a:r>
              <a:rPr lang="en-GB" b="1" dirty="0">
                <a:solidFill>
                  <a:srgbClr val="FF0000"/>
                </a:solidFill>
              </a:rPr>
              <a:t>zeros AFTER the non-zero digits </a:t>
            </a:r>
            <a:r>
              <a:rPr lang="en-GB" b="1" dirty="0"/>
              <a:t>ARE significant</a:t>
            </a:r>
          </a:p>
          <a:p>
            <a:pPr>
              <a:buNone/>
            </a:pPr>
            <a:r>
              <a:rPr lang="en-GB" dirty="0"/>
              <a:t>E.g.,</a:t>
            </a:r>
          </a:p>
          <a:p>
            <a:pPr>
              <a:buNone/>
            </a:pPr>
            <a:r>
              <a:rPr lang="en-GB" dirty="0"/>
              <a:t>8.00 = 3 sig figs</a:t>
            </a:r>
          </a:p>
          <a:p>
            <a:pPr>
              <a:buNone/>
            </a:pPr>
            <a:r>
              <a:rPr lang="en-GB" dirty="0"/>
              <a:t>99.0000 = 6 sig figs</a:t>
            </a:r>
          </a:p>
          <a:p>
            <a:pPr>
              <a:buNone/>
            </a:pPr>
            <a:r>
              <a:rPr lang="en-GB" dirty="0"/>
              <a:t>10.00 = 4 sig figs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5. In decimals, </a:t>
            </a:r>
            <a:r>
              <a:rPr lang="en-GB" b="1" dirty="0">
                <a:solidFill>
                  <a:srgbClr val="FF0000"/>
                </a:solidFill>
              </a:rPr>
              <a:t>zeros BEFORE the non-zero digits </a:t>
            </a:r>
            <a:r>
              <a:rPr lang="en-GB" b="1" dirty="0"/>
              <a:t>ARE NOT significant</a:t>
            </a:r>
          </a:p>
          <a:p>
            <a:pPr>
              <a:buNone/>
            </a:pPr>
            <a:r>
              <a:rPr lang="en-GB" dirty="0"/>
              <a:t>E.g., </a:t>
            </a:r>
          </a:p>
          <a:p>
            <a:pPr>
              <a:buNone/>
            </a:pPr>
            <a:r>
              <a:rPr lang="en-GB" dirty="0"/>
              <a:t>0.009 = 1 sig figs</a:t>
            </a:r>
          </a:p>
          <a:p>
            <a:pPr>
              <a:buNone/>
            </a:pPr>
            <a:r>
              <a:rPr lang="en-GB" dirty="0"/>
              <a:t>0.01 = 1 sig figs</a:t>
            </a:r>
          </a:p>
          <a:p>
            <a:pPr>
              <a:buNone/>
            </a:pPr>
            <a:r>
              <a:rPr lang="en-GB" dirty="0"/>
              <a:t>0.010 = 2 sig figs</a:t>
            </a:r>
          </a:p>
          <a:p>
            <a:pPr>
              <a:buNone/>
            </a:pPr>
            <a:r>
              <a:rPr lang="en-GB" dirty="0"/>
              <a:t>0.01094 = 4 sig figs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Significant Figures: Rules</a:t>
            </a:r>
          </a:p>
        </p:txBody>
      </p:sp>
    </p:spTree>
    <p:extLst>
      <p:ext uri="{BB962C8B-B14F-4D97-AF65-F5344CB8AC3E}">
        <p14:creationId xmlns:p14="http://schemas.microsoft.com/office/powerpoint/2010/main" val="44939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</p:spPr>
        <p:txBody>
          <a:bodyPr/>
          <a:lstStyle/>
          <a:p>
            <a:r>
              <a:rPr lang="en-GB" dirty="0"/>
              <a:t>Standard Form</a:t>
            </a:r>
          </a:p>
        </p:txBody>
      </p:sp>
      <p:pic>
        <p:nvPicPr>
          <p:cNvPr id="4" name="Picture 3" descr="atom_element_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402" y="1"/>
            <a:ext cx="2404597" cy="25649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980728"/>
            <a:ext cx="8305800" cy="5877272"/>
          </a:xfrm>
        </p:spPr>
        <p:txBody>
          <a:bodyPr>
            <a:noAutofit/>
          </a:bodyPr>
          <a:lstStyle/>
          <a:p>
            <a:r>
              <a:rPr lang="en-GB" dirty="0"/>
              <a:t>In standard form, a number is always written as:</a:t>
            </a:r>
          </a:p>
          <a:p>
            <a:pPr algn="ctr">
              <a:buNone/>
            </a:pPr>
            <a:r>
              <a:rPr lang="en-GB" b="1" dirty="0">
                <a:solidFill>
                  <a:srgbClr val="FF0000"/>
                </a:solidFill>
              </a:rPr>
              <a:t>A × 10</a:t>
            </a:r>
            <a:r>
              <a:rPr lang="en-GB" b="1" i="1" baseline="30000" dirty="0">
                <a:solidFill>
                  <a:srgbClr val="FF0000"/>
                </a:solidFill>
              </a:rPr>
              <a:t>n</a:t>
            </a:r>
            <a:endParaRPr lang="en-GB" b="1" i="1" dirty="0">
              <a:solidFill>
                <a:srgbClr val="FF0000"/>
              </a:solidFill>
            </a:endParaRPr>
          </a:p>
          <a:p>
            <a:r>
              <a:rPr lang="en-GB" dirty="0"/>
              <a:t>A is always between 1 and 10</a:t>
            </a:r>
          </a:p>
          <a:p>
            <a:r>
              <a:rPr lang="en-GB" dirty="0"/>
              <a:t>n tells us how many places to move the decimal point.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Example 1: </a:t>
            </a:r>
            <a:r>
              <a:rPr lang="en-GB" dirty="0"/>
              <a:t>Write 15 000 000 in standard form</a:t>
            </a:r>
          </a:p>
          <a:p>
            <a:pPr>
              <a:buNone/>
            </a:pPr>
            <a:r>
              <a:rPr lang="en-GB" b="1" dirty="0">
                <a:solidFill>
                  <a:srgbClr val="FF0000"/>
                </a:solidFill>
              </a:rPr>
              <a:t>1.5 x 10</a:t>
            </a:r>
            <a:r>
              <a:rPr lang="en-GB" b="1" baseline="30000" dirty="0">
                <a:solidFill>
                  <a:srgbClr val="FF0000"/>
                </a:solidFill>
              </a:rPr>
              <a:t>7</a:t>
            </a:r>
          </a:p>
          <a:p>
            <a:pPr>
              <a:buNone/>
            </a:pPr>
            <a:r>
              <a:rPr lang="en-GB" b="1" dirty="0"/>
              <a:t>Example 2: </a:t>
            </a:r>
            <a:r>
              <a:rPr lang="en-GB" dirty="0"/>
              <a:t>Write 0.00547 in standard form</a:t>
            </a:r>
          </a:p>
          <a:p>
            <a:pPr>
              <a:buNone/>
            </a:pPr>
            <a:r>
              <a:rPr lang="en-GB" b="1" dirty="0">
                <a:solidFill>
                  <a:srgbClr val="FF0000"/>
                </a:solidFill>
              </a:rPr>
              <a:t>5.47 x 10</a:t>
            </a:r>
            <a:r>
              <a:rPr lang="en-GB" b="1" baseline="30000" dirty="0">
                <a:solidFill>
                  <a:srgbClr val="FF0000"/>
                </a:solidFill>
              </a:rPr>
              <a:t>-3</a:t>
            </a:r>
          </a:p>
          <a:p>
            <a:pPr>
              <a:buNone/>
            </a:pPr>
            <a:r>
              <a:rPr lang="en-GB" b="1" dirty="0"/>
              <a:t>Write the following in standard form:</a:t>
            </a:r>
          </a:p>
          <a:p>
            <a:pPr>
              <a:buNone/>
            </a:pPr>
            <a:r>
              <a:rPr lang="en-GB" dirty="0"/>
              <a:t>30 000</a:t>
            </a: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3.0 x 10</a:t>
            </a:r>
            <a:r>
              <a:rPr lang="en-GB" baseline="30000" dirty="0">
                <a:solidFill>
                  <a:srgbClr val="FF0000"/>
                </a:solidFill>
              </a:rPr>
              <a:t>4</a:t>
            </a:r>
          </a:p>
          <a:p>
            <a:pPr>
              <a:buNone/>
            </a:pPr>
            <a:r>
              <a:rPr lang="en-GB" dirty="0"/>
              <a:t>0.000467</a:t>
            </a: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4.67 × 10</a:t>
            </a:r>
            <a:r>
              <a:rPr lang="en-GB" baseline="30000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5" name="Rectangle 4"/>
          <p:cNvSpPr/>
          <p:nvPr/>
        </p:nvSpPr>
        <p:spPr>
          <a:xfrm rot="480000">
            <a:off x="5896958" y="2903385"/>
            <a:ext cx="3256853" cy="3746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Tip :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Use the “EXP” and “(-)” buttons on your calculator for standard form.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What are the following numbers in non-standard form?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5.149x10</a:t>
            </a:r>
            <a:r>
              <a:rPr lang="en-GB" sz="2400" baseline="30000" dirty="0">
                <a:solidFill>
                  <a:schemeClr val="tx1"/>
                </a:solidFill>
              </a:rPr>
              <a:t>6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7.17x10</a:t>
            </a:r>
            <a:r>
              <a:rPr lang="en-GB" sz="2400" baseline="30000" dirty="0">
                <a:solidFill>
                  <a:schemeClr val="tx1"/>
                </a:solidFill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190647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Significant Figures Worksheet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0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1560" y="1268760"/>
          <a:ext cx="7848600" cy="543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95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Positive Ions</a:t>
                      </a:r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Negative Ions</a:t>
                      </a:r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r>
                        <a:rPr lang="en-GB" sz="2800" baseline="0" dirty="0"/>
                        <a:t>H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Al</a:t>
                      </a:r>
                    </a:p>
                    <a:p>
                      <a:endParaRPr lang="en-GB" sz="2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H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OH</a:t>
                      </a:r>
                      <a:endParaRPr lang="en-GB" sz="2800" baseline="30000" dirty="0"/>
                    </a:p>
                    <a:p>
                      <a:endParaRPr lang="en-GB" sz="2800" baseline="300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Li</a:t>
                      </a:r>
                      <a:endParaRPr lang="en-GB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Ag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F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NO</a:t>
                      </a:r>
                      <a:r>
                        <a:rPr lang="en-GB" sz="2800" baseline="-25000" dirty="0"/>
                        <a:t>3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r>
                        <a:rPr lang="en-GB" sz="2800" dirty="0"/>
                        <a:t>Na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Zn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2800" baseline="0" dirty="0" err="1"/>
                        <a:t>Cl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HCO</a:t>
                      </a:r>
                      <a:r>
                        <a:rPr lang="en-GB" sz="2800" baseline="-25000" dirty="0"/>
                        <a:t>3</a:t>
                      </a:r>
                      <a:endParaRPr lang="en-GB" sz="2800" baseline="30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K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NH</a:t>
                      </a:r>
                      <a:r>
                        <a:rPr lang="en-GB" sz="2800" baseline="-25000" dirty="0"/>
                        <a:t>4</a:t>
                      </a:r>
                      <a:endParaRPr lang="en-GB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Br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CO</a:t>
                      </a:r>
                      <a:r>
                        <a:rPr lang="en-GB" sz="2800" baseline="-25000" dirty="0"/>
                        <a:t>3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Ca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2800" baseline="0" dirty="0"/>
                        <a:t>I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SO</a:t>
                      </a:r>
                      <a:r>
                        <a:rPr lang="en-GB" sz="2800" baseline="-25000" dirty="0"/>
                        <a:t>4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Mg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2800" baseline="0" dirty="0"/>
                        <a:t>S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PO</a:t>
                      </a:r>
                      <a:r>
                        <a:rPr lang="en-GB" sz="2800" baseline="-25000" dirty="0"/>
                        <a:t>4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/>
                        <a:t>Ba</a:t>
                      </a:r>
                      <a:endParaRPr lang="en-GB" sz="2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2800" baseline="0" dirty="0"/>
                        <a:t>O</a:t>
                      </a:r>
                      <a:endParaRPr lang="en-GB" sz="28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2800" baseline="300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39" name="TextBox 2"/>
          <p:cNvSpPr txBox="1">
            <a:spLocks noChangeArrowheads="1"/>
          </p:cNvSpPr>
          <p:nvPr/>
        </p:nvSpPr>
        <p:spPr bwMode="auto">
          <a:xfrm>
            <a:off x="323850" y="115888"/>
            <a:ext cx="8351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Some Common Ions</a:t>
            </a:r>
          </a:p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Task: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Add the CHARGES to the ions in the table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79739"/>
              </p:ext>
            </p:extLst>
          </p:nvPr>
        </p:nvGraphicFramePr>
        <p:xfrm>
          <a:off x="611560" y="1268760"/>
          <a:ext cx="7848600" cy="510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95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Positive Ions</a:t>
                      </a:r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Negative Ions</a:t>
                      </a:r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r>
                        <a:rPr lang="en-GB" sz="2800" baseline="0" dirty="0"/>
                        <a:t>H</a:t>
                      </a:r>
                      <a:r>
                        <a:rPr lang="en-GB" sz="2800" baseline="30000" dirty="0"/>
                        <a:t>+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Al</a:t>
                      </a:r>
                      <a:r>
                        <a:rPr lang="en-GB" sz="2800" baseline="30000" dirty="0"/>
                        <a:t>3+</a:t>
                      </a:r>
                      <a:endParaRPr lang="en-GB" sz="2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H</a:t>
                      </a:r>
                      <a:r>
                        <a:rPr lang="en-GB" sz="2800" baseline="30000" dirty="0"/>
                        <a:t>-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OH</a:t>
                      </a:r>
                      <a:r>
                        <a:rPr lang="en-GB" sz="2800" baseline="30000" dirty="0"/>
                        <a:t>-</a:t>
                      </a:r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Li</a:t>
                      </a:r>
                      <a:r>
                        <a:rPr lang="en-GB" sz="2800" baseline="30000" dirty="0"/>
                        <a:t>+</a:t>
                      </a:r>
                      <a:endParaRPr lang="en-GB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Ag</a:t>
                      </a:r>
                      <a:r>
                        <a:rPr lang="en-GB" sz="2800" baseline="30000" dirty="0"/>
                        <a:t>+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F</a:t>
                      </a:r>
                      <a:r>
                        <a:rPr lang="en-GB" sz="2800" baseline="30000" dirty="0"/>
                        <a:t>-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NO</a:t>
                      </a:r>
                      <a:r>
                        <a:rPr lang="en-GB" sz="2800" baseline="-25000" dirty="0"/>
                        <a:t>3</a:t>
                      </a:r>
                      <a:r>
                        <a:rPr lang="en-GB" sz="2800" baseline="30000" dirty="0"/>
                        <a:t>-</a:t>
                      </a:r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r>
                        <a:rPr lang="en-GB" sz="2800" dirty="0"/>
                        <a:t>Na</a:t>
                      </a:r>
                      <a:r>
                        <a:rPr lang="en-GB" sz="2800" baseline="30000" dirty="0"/>
                        <a:t>+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Zn</a:t>
                      </a:r>
                      <a:r>
                        <a:rPr lang="en-GB" sz="2800" baseline="30000" dirty="0"/>
                        <a:t>2+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2800" baseline="0" dirty="0" err="1"/>
                        <a:t>Cl</a:t>
                      </a:r>
                      <a:r>
                        <a:rPr lang="en-GB" sz="2800" baseline="30000" dirty="0"/>
                        <a:t>-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HCO</a:t>
                      </a:r>
                      <a:r>
                        <a:rPr lang="en-GB" sz="2800" baseline="-25000" dirty="0"/>
                        <a:t>3</a:t>
                      </a:r>
                      <a:r>
                        <a:rPr lang="en-GB" sz="2800" baseline="30000" dirty="0"/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K</a:t>
                      </a:r>
                      <a:r>
                        <a:rPr lang="en-GB" sz="2800" baseline="30000" dirty="0"/>
                        <a:t>+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NH</a:t>
                      </a:r>
                      <a:r>
                        <a:rPr lang="en-GB" sz="2800" baseline="-25000" dirty="0"/>
                        <a:t>4</a:t>
                      </a:r>
                      <a:r>
                        <a:rPr lang="en-GB" sz="1800" baseline="30000" dirty="0"/>
                        <a:t>+</a:t>
                      </a:r>
                      <a:endParaRPr lang="en-GB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Br</a:t>
                      </a:r>
                      <a:r>
                        <a:rPr lang="en-GB" sz="2800" baseline="30000" dirty="0"/>
                        <a:t>-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CO</a:t>
                      </a:r>
                      <a:r>
                        <a:rPr lang="en-GB" sz="2800" baseline="-25000" dirty="0"/>
                        <a:t>3</a:t>
                      </a:r>
                      <a:r>
                        <a:rPr lang="en-GB" sz="2800" baseline="30000" dirty="0"/>
                        <a:t>2-</a:t>
                      </a:r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Ca</a:t>
                      </a:r>
                      <a:r>
                        <a:rPr lang="en-GB" sz="2800" baseline="30000" dirty="0"/>
                        <a:t>2+</a:t>
                      </a:r>
                      <a:endParaRPr lang="en-GB" sz="2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2800" baseline="0" dirty="0"/>
                        <a:t>I</a:t>
                      </a:r>
                      <a:r>
                        <a:rPr lang="en-GB" sz="2800" baseline="30000" dirty="0"/>
                        <a:t>-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SO</a:t>
                      </a:r>
                      <a:r>
                        <a:rPr lang="en-GB" sz="2800" baseline="-25000" dirty="0"/>
                        <a:t>4</a:t>
                      </a:r>
                      <a:r>
                        <a:rPr lang="en-GB" sz="2800" baseline="30000" dirty="0"/>
                        <a:t>2-</a:t>
                      </a:r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Mg</a:t>
                      </a:r>
                      <a:r>
                        <a:rPr lang="en-GB" sz="2800" baseline="30000" dirty="0"/>
                        <a:t>2+</a:t>
                      </a:r>
                      <a:endParaRPr lang="en-GB" sz="2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2800" baseline="0" dirty="0"/>
                        <a:t>S</a:t>
                      </a:r>
                      <a:r>
                        <a:rPr lang="en-GB" sz="2800" baseline="30000" dirty="0"/>
                        <a:t>2-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PO</a:t>
                      </a:r>
                      <a:r>
                        <a:rPr lang="en-GB" sz="2800" baseline="-25000" dirty="0"/>
                        <a:t>4</a:t>
                      </a:r>
                      <a:r>
                        <a:rPr lang="en-GB" sz="2800" baseline="30000" dirty="0"/>
                        <a:t>3-</a:t>
                      </a:r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Ba</a:t>
                      </a:r>
                      <a:r>
                        <a:rPr lang="en-GB" sz="2800" baseline="30000" dirty="0"/>
                        <a:t>2+</a:t>
                      </a:r>
                      <a:endParaRPr lang="en-GB" sz="28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2800" baseline="0" dirty="0"/>
                        <a:t>O</a:t>
                      </a:r>
                      <a:r>
                        <a:rPr lang="en-GB" sz="2800" baseline="30000" dirty="0"/>
                        <a:t>2-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2800" baseline="300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39" name="TextBox 2"/>
          <p:cNvSpPr txBox="1">
            <a:spLocks noChangeArrowheads="1"/>
          </p:cNvSpPr>
          <p:nvPr/>
        </p:nvSpPr>
        <p:spPr bwMode="auto">
          <a:xfrm>
            <a:off x="323850" y="115888"/>
            <a:ext cx="8351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Some Common Ions</a:t>
            </a:r>
          </a:p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Task: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Add the CHARGES to the ions in the table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</p:spPr>
        <p:txBody>
          <a:bodyPr/>
          <a:lstStyle/>
          <a:p>
            <a:r>
              <a:rPr lang="en-GB" dirty="0"/>
              <a:t>Formulas</a:t>
            </a:r>
          </a:p>
        </p:txBody>
      </p:sp>
      <p:pic>
        <p:nvPicPr>
          <p:cNvPr id="4" name="Picture 3" descr="atom_element_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402" y="1"/>
            <a:ext cx="2404597" cy="25649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805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dirty="0"/>
              <a:t>Writing formulas: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Write down the symbols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Determine the charges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Determine the common multiple of the charge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Write subscripts after the respective symbols (do not write “1”)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Add “()” for polyatomic ions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None/>
            </a:pPr>
            <a:r>
              <a:rPr lang="en-GB" dirty="0"/>
              <a:t>E.g.,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Silver hydroxide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Potassium </a:t>
            </a:r>
            <a:r>
              <a:rPr lang="en-GB" dirty="0" err="1"/>
              <a:t>sulfide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Aluminium oxide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Iron (II) phosphate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Iron (III) phosphate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139952" y="3717032"/>
            <a:ext cx="3960440" cy="24482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Complete Task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</p:spPr>
        <p:txBody>
          <a:bodyPr/>
          <a:lstStyle/>
          <a:p>
            <a:r>
              <a:rPr lang="en-GB" dirty="0"/>
              <a:t>Equations</a:t>
            </a:r>
          </a:p>
        </p:txBody>
      </p:sp>
      <p:pic>
        <p:nvPicPr>
          <p:cNvPr id="4" name="Picture 3" descr="atom_element_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402" y="1"/>
            <a:ext cx="2404597" cy="25649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052736"/>
            <a:ext cx="8305800" cy="5517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dirty="0"/>
              <a:t>You NEED to know some general equations: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e.g., Neutralisation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Complete the general equations on your sheet</a:t>
            </a:r>
          </a:p>
          <a:p>
            <a:pPr>
              <a:buNone/>
            </a:pPr>
            <a:r>
              <a:rPr lang="en-GB" dirty="0"/>
              <a:t>Complete Task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9512" y="548680"/>
          <a:ext cx="2483768" cy="2952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39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Positive Ions</a:t>
                      </a:r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Negative Ions</a:t>
                      </a:r>
                    </a:p>
                  </a:txBody>
                  <a:tcPr marL="91437" marR="91437" marT="45712" marB="4571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41">
                <a:tc>
                  <a:txBody>
                    <a:bodyPr/>
                    <a:lstStyle/>
                    <a:p>
                      <a:r>
                        <a:rPr lang="en-GB" sz="1200" baseline="0" dirty="0"/>
                        <a:t>H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Al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/>
                        <a:t>H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/>
                        <a:t>OH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Li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Ag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/>
                        <a:t>F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/>
                        <a:t>NO</a:t>
                      </a:r>
                      <a:r>
                        <a:rPr lang="en-GB" sz="1200" baseline="-25000" dirty="0"/>
                        <a:t>3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69">
                <a:tc>
                  <a:txBody>
                    <a:bodyPr/>
                    <a:lstStyle/>
                    <a:p>
                      <a:r>
                        <a:rPr lang="en-GB" sz="1200" dirty="0"/>
                        <a:t>Na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Zn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1200" baseline="0" dirty="0" err="1"/>
                        <a:t>Cl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/>
                        <a:t>HCO</a:t>
                      </a:r>
                      <a:r>
                        <a:rPr lang="en-GB" sz="1200" baseline="-25000" dirty="0"/>
                        <a:t>3</a:t>
                      </a:r>
                      <a:endParaRPr lang="en-GB" sz="1200" baseline="30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K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NH</a:t>
                      </a:r>
                      <a:r>
                        <a:rPr lang="en-GB" sz="1200" baseline="-25000" dirty="0"/>
                        <a:t>4</a:t>
                      </a:r>
                      <a:endParaRPr lang="en-GB" sz="12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/>
                        <a:t>Br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/>
                        <a:t>CO</a:t>
                      </a:r>
                      <a:r>
                        <a:rPr lang="en-GB" sz="1200" baseline="-25000" dirty="0"/>
                        <a:t>3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Ca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1200" baseline="0" dirty="0"/>
                        <a:t>I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/>
                        <a:t>SO</a:t>
                      </a:r>
                      <a:r>
                        <a:rPr lang="en-GB" sz="1200" baseline="-25000" dirty="0"/>
                        <a:t>4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Mg</a:t>
                      </a:r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1200" baseline="0" dirty="0"/>
                        <a:t>S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/>
                        <a:t>PO</a:t>
                      </a:r>
                      <a:r>
                        <a:rPr lang="en-GB" sz="1200" baseline="-25000" dirty="0"/>
                        <a:t>4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/>
                        <a:t>Ba</a:t>
                      </a:r>
                      <a:endParaRPr lang="en-GB" sz="12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r>
                        <a:rPr lang="en-GB" sz="1200" baseline="0" dirty="0"/>
                        <a:t>O</a:t>
                      </a:r>
                      <a:endParaRPr lang="en-GB" sz="1200" baseline="30000" dirty="0"/>
                    </a:p>
                  </a:txBody>
                  <a:tcPr marL="91437" marR="91437" marT="45712" marB="45712"/>
                </a:tc>
                <a:tc>
                  <a:txBody>
                    <a:bodyPr/>
                    <a:lstStyle/>
                    <a:p>
                      <a:endParaRPr lang="en-GB" sz="1200" baseline="30000" dirty="0"/>
                    </a:p>
                  </a:txBody>
                  <a:tcPr marL="91437" marR="91437" marT="45712" marB="457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39" name="TextBox 2"/>
          <p:cNvSpPr txBox="1">
            <a:spLocks noChangeArrowheads="1"/>
          </p:cNvSpPr>
          <p:nvPr/>
        </p:nvSpPr>
        <p:spPr bwMode="auto">
          <a:xfrm>
            <a:off x="0" y="0"/>
            <a:ext cx="83518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 u="sng" dirty="0">
                <a:latin typeface="+mj-lt"/>
              </a:rPr>
              <a:t>Formulas and Equations</a:t>
            </a:r>
            <a:endParaRPr lang="en-GB" sz="1400" u="sng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260648"/>
            <a:ext cx="612068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GB" sz="1200" b="1" dirty="0"/>
              <a:t>Using the table to the right and the PT</a:t>
            </a:r>
          </a:p>
          <a:p>
            <a:pPr marL="457200" indent="-457200"/>
            <a:r>
              <a:rPr lang="en-GB" sz="1200" b="1" dirty="0"/>
              <a:t>Write formulas for ...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Silver hydroxide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Potassium </a:t>
            </a:r>
            <a:r>
              <a:rPr lang="en-GB" sz="1200" dirty="0" err="1"/>
              <a:t>sulfide</a:t>
            </a: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Aluminium oxide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Iron (II) phosphate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Iron (III) phosphate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005064"/>
            <a:ext cx="4572000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57200" indent="-457200"/>
            <a:r>
              <a:rPr lang="en-GB" sz="1200" b="1" dirty="0"/>
              <a:t>Write general equations for: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Acid + alkali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Acid + metal oxide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Acid +metal hydroxide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Acid + metal carbonate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Acid + metal </a:t>
            </a:r>
            <a:r>
              <a:rPr lang="en-GB" sz="1200" dirty="0" err="1"/>
              <a:t>hydrogencarbonate</a:t>
            </a:r>
            <a:r>
              <a:rPr lang="en-GB" sz="1200" dirty="0"/>
              <a:t>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Acid +metal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Metal + oxygen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Metal carbonate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Metal + water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Ammonia + acid →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25731" t="15375" r="25014" b="48203"/>
          <a:stretch>
            <a:fillRect/>
          </a:stretch>
        </p:blipFill>
        <p:spPr bwMode="auto">
          <a:xfrm>
            <a:off x="2843809" y="1556792"/>
            <a:ext cx="5616624" cy="233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260649"/>
            <a:ext cx="2520280" cy="2880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GB" sz="1200" b="1" dirty="0"/>
              <a:t>Some Common Ions: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4572000" y="4005064"/>
            <a:ext cx="4572000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57200" indent="-457200"/>
            <a:r>
              <a:rPr lang="en-GB" sz="1200" b="1" dirty="0"/>
              <a:t>TASK 2 - Complete the equations: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Hydrochloric acid + sodium hydroxide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Nitric acid + magnesium oxide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 err="1"/>
              <a:t>Sulfuric</a:t>
            </a:r>
            <a:r>
              <a:rPr lang="en-GB" sz="1200" dirty="0"/>
              <a:t> acid + potassium hydroxide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Hydrochloric acid + calcium carbonate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Nitric acid + sodium </a:t>
            </a:r>
            <a:r>
              <a:rPr lang="en-GB" sz="1200" dirty="0" err="1"/>
              <a:t>hydrogencarbonate</a:t>
            </a:r>
            <a:r>
              <a:rPr lang="en-GB" sz="1200" dirty="0"/>
              <a:t>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 err="1"/>
              <a:t>Sulfuric</a:t>
            </a:r>
            <a:r>
              <a:rPr lang="en-GB" sz="1200" dirty="0"/>
              <a:t> acid + magnesium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 err="1"/>
              <a:t>Magneisum</a:t>
            </a:r>
            <a:r>
              <a:rPr lang="en-GB" sz="1200" dirty="0"/>
              <a:t> + oxygen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 err="1"/>
              <a:t>Calcuium</a:t>
            </a:r>
            <a:r>
              <a:rPr lang="en-GB" sz="1200" dirty="0"/>
              <a:t> carbonate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Sodium + water →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200" dirty="0"/>
              <a:t>Ammonia + hydrochloric acid→</a:t>
            </a:r>
          </a:p>
        </p:txBody>
      </p:sp>
    </p:spTree>
    <p:extLst>
      <p:ext uri="{BB962C8B-B14F-4D97-AF65-F5344CB8AC3E}">
        <p14:creationId xmlns:p14="http://schemas.microsoft.com/office/powerpoint/2010/main" val="288324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20688"/>
            <a:ext cx="8305800" cy="5517232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1) Ca    +     O</a:t>
            </a:r>
            <a:r>
              <a:rPr lang="en-GB" sz="1050" baseline="-25000" dirty="0"/>
              <a:t>2</a:t>
            </a:r>
            <a:r>
              <a:rPr lang="en-GB" sz="1050" dirty="0"/>
              <a:t>    →     </a:t>
            </a:r>
            <a:r>
              <a:rPr lang="en-GB" sz="1050" dirty="0" err="1"/>
              <a:t>CaO</a:t>
            </a:r>
            <a:r>
              <a:rPr lang="en-GB" sz="1050" dirty="0"/>
              <a:t>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2) Na</a:t>
            </a:r>
            <a:r>
              <a:rPr lang="en-GB" sz="1050" baseline="-25000" dirty="0"/>
              <a:t>2</a:t>
            </a:r>
            <a:r>
              <a:rPr lang="en-GB" sz="1050" dirty="0"/>
              <a:t>O    +     H</a:t>
            </a:r>
            <a:r>
              <a:rPr lang="en-GB" sz="1050" baseline="-25000" dirty="0"/>
              <a:t>2</a:t>
            </a:r>
            <a:r>
              <a:rPr lang="en-GB" sz="1050" dirty="0"/>
              <a:t>O    →      </a:t>
            </a:r>
            <a:r>
              <a:rPr lang="en-GB" sz="1050" dirty="0" err="1"/>
              <a:t>NaOH</a:t>
            </a:r>
            <a:r>
              <a:rPr lang="en-GB" sz="1050" dirty="0"/>
              <a:t>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3) Al      +       O</a:t>
            </a:r>
            <a:r>
              <a:rPr lang="en-GB" sz="1050" baseline="-25000" dirty="0"/>
              <a:t>2</a:t>
            </a:r>
            <a:r>
              <a:rPr lang="en-GB" sz="1050" dirty="0"/>
              <a:t>     →       Al</a:t>
            </a:r>
            <a:r>
              <a:rPr lang="en-GB" sz="1050" baseline="-25000" dirty="0"/>
              <a:t>2</a:t>
            </a:r>
            <a:r>
              <a:rPr lang="en-GB" sz="1050" dirty="0"/>
              <a:t>O</a:t>
            </a:r>
            <a:r>
              <a:rPr lang="en-GB" sz="1050" baseline="-25000" dirty="0"/>
              <a:t>3</a:t>
            </a:r>
            <a:r>
              <a:rPr lang="en-GB" sz="1050" dirty="0"/>
              <a:t>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4) Na     +      Cl</a:t>
            </a:r>
            <a:r>
              <a:rPr lang="en-GB" sz="1050" baseline="-25000" dirty="0"/>
              <a:t>2</a:t>
            </a:r>
            <a:r>
              <a:rPr lang="en-GB" sz="1050" dirty="0"/>
              <a:t>    →       </a:t>
            </a:r>
            <a:r>
              <a:rPr lang="en-GB" sz="1050" dirty="0" err="1"/>
              <a:t>NaCl</a:t>
            </a:r>
            <a:r>
              <a:rPr lang="en-GB" sz="1050" dirty="0"/>
              <a:t> 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5) Na</a:t>
            </a:r>
            <a:r>
              <a:rPr lang="en-GB" sz="1050" baseline="-25000" dirty="0"/>
              <a:t>2</a:t>
            </a:r>
            <a:r>
              <a:rPr lang="en-GB" sz="1050" dirty="0"/>
              <a:t>CO</a:t>
            </a:r>
            <a:r>
              <a:rPr lang="en-GB" sz="1050" baseline="-25000" dirty="0"/>
              <a:t>3</a:t>
            </a:r>
            <a:r>
              <a:rPr lang="en-GB" sz="1050" dirty="0"/>
              <a:t>      →       Na</a:t>
            </a:r>
            <a:r>
              <a:rPr lang="en-GB" sz="1050" baseline="-25000" dirty="0"/>
              <a:t>2</a:t>
            </a:r>
            <a:r>
              <a:rPr lang="en-GB" sz="1050" dirty="0"/>
              <a:t>O     +       CO</a:t>
            </a:r>
            <a:r>
              <a:rPr lang="en-GB" sz="1050" baseline="-25000" dirty="0"/>
              <a:t>2 </a:t>
            </a:r>
            <a:r>
              <a:rPr lang="en-GB" sz="1050" dirty="0"/>
              <a:t>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6) K     +    O</a:t>
            </a:r>
            <a:r>
              <a:rPr lang="en-GB" sz="1050" baseline="-25000" dirty="0"/>
              <a:t>2</a:t>
            </a:r>
            <a:r>
              <a:rPr lang="en-GB" sz="1050" dirty="0"/>
              <a:t>    →        K</a:t>
            </a:r>
            <a:r>
              <a:rPr lang="en-GB" sz="1050" baseline="-25000" dirty="0"/>
              <a:t>2</a:t>
            </a:r>
            <a:r>
              <a:rPr lang="en-GB" sz="1050" dirty="0"/>
              <a:t>O 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7) C</a:t>
            </a:r>
            <a:r>
              <a:rPr lang="en-GB" sz="1050" baseline="-25000" dirty="0"/>
              <a:t>4</a:t>
            </a:r>
            <a:r>
              <a:rPr lang="en-GB" sz="1050" dirty="0"/>
              <a:t>H</a:t>
            </a:r>
            <a:r>
              <a:rPr lang="en-GB" sz="1050" baseline="-25000" dirty="0"/>
              <a:t>8</a:t>
            </a:r>
            <a:r>
              <a:rPr lang="en-GB" sz="1050" dirty="0"/>
              <a:t>    +      O</a:t>
            </a:r>
            <a:r>
              <a:rPr lang="en-GB" sz="1050" baseline="-25000" dirty="0"/>
              <a:t>2</a:t>
            </a:r>
            <a:r>
              <a:rPr lang="en-GB" sz="1050" dirty="0"/>
              <a:t>    →         CO</a:t>
            </a:r>
            <a:r>
              <a:rPr lang="en-GB" sz="1050" baseline="-25000" dirty="0"/>
              <a:t>2</a:t>
            </a:r>
            <a:r>
              <a:rPr lang="en-GB" sz="1050" dirty="0"/>
              <a:t>    +         H</a:t>
            </a:r>
            <a:r>
              <a:rPr lang="en-GB" sz="1050" baseline="-25000" dirty="0"/>
              <a:t>2</a:t>
            </a:r>
            <a:r>
              <a:rPr lang="en-GB" sz="1050" dirty="0"/>
              <a:t>O 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8) Fe</a:t>
            </a:r>
            <a:r>
              <a:rPr lang="en-GB" sz="1050" baseline="-25000" dirty="0"/>
              <a:t>2</a:t>
            </a:r>
            <a:r>
              <a:rPr lang="en-GB" sz="1050" dirty="0"/>
              <a:t>O</a:t>
            </a:r>
            <a:r>
              <a:rPr lang="en-GB" sz="1050" baseline="-25000" dirty="0"/>
              <a:t>3</a:t>
            </a:r>
            <a:r>
              <a:rPr lang="en-GB" sz="1050" dirty="0"/>
              <a:t>    +      </a:t>
            </a:r>
            <a:r>
              <a:rPr lang="en-GB" sz="1050" dirty="0" err="1"/>
              <a:t>HCl</a:t>
            </a:r>
            <a:r>
              <a:rPr lang="en-GB" sz="1050" dirty="0"/>
              <a:t>     →       FeCl</a:t>
            </a:r>
            <a:r>
              <a:rPr lang="en-GB" sz="1050" baseline="-25000" dirty="0"/>
              <a:t>3</a:t>
            </a:r>
            <a:r>
              <a:rPr lang="en-GB" sz="1050" dirty="0"/>
              <a:t>     +     H</a:t>
            </a:r>
            <a:r>
              <a:rPr lang="en-GB" sz="1050" baseline="-25000" dirty="0"/>
              <a:t>2</a:t>
            </a:r>
            <a:r>
              <a:rPr lang="en-GB" sz="1050" dirty="0"/>
              <a:t>O 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9) F</a:t>
            </a:r>
            <a:r>
              <a:rPr lang="en-GB" sz="1050" baseline="-25000" dirty="0"/>
              <a:t>2</a:t>
            </a:r>
            <a:r>
              <a:rPr lang="en-GB" sz="1050" dirty="0"/>
              <a:t>     +       </a:t>
            </a:r>
            <a:r>
              <a:rPr lang="en-GB" sz="1050" dirty="0" err="1"/>
              <a:t>KBr</a:t>
            </a:r>
            <a:r>
              <a:rPr lang="en-GB" sz="1050" dirty="0"/>
              <a:t>       →        KF     +        Br</a:t>
            </a:r>
            <a:r>
              <a:rPr lang="en-GB" sz="1050" baseline="-25000" dirty="0"/>
              <a:t>2</a:t>
            </a:r>
            <a:r>
              <a:rPr lang="en-GB" sz="1050" dirty="0"/>
              <a:t> 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10) C</a:t>
            </a:r>
            <a:r>
              <a:rPr lang="en-GB" sz="1050" baseline="-25000" dirty="0"/>
              <a:t>5</a:t>
            </a:r>
            <a:r>
              <a:rPr lang="en-GB" sz="1050" dirty="0"/>
              <a:t>H</a:t>
            </a:r>
            <a:r>
              <a:rPr lang="en-GB" sz="1050" baseline="-25000" dirty="0"/>
              <a:t>12</a:t>
            </a:r>
            <a:r>
              <a:rPr lang="en-GB" sz="1050" dirty="0"/>
              <a:t>    +      O</a:t>
            </a:r>
            <a:r>
              <a:rPr lang="en-GB" sz="1050" baseline="-25000" dirty="0"/>
              <a:t>2</a:t>
            </a:r>
            <a:r>
              <a:rPr lang="en-GB" sz="1050" dirty="0"/>
              <a:t>    →      CO</a:t>
            </a:r>
            <a:r>
              <a:rPr lang="en-GB" sz="1050" baseline="-25000" dirty="0"/>
              <a:t>2 </a:t>
            </a:r>
            <a:r>
              <a:rPr lang="en-GB" sz="1050" dirty="0"/>
              <a:t>   +      H</a:t>
            </a:r>
            <a:r>
              <a:rPr lang="en-GB" sz="1050" baseline="-25000" dirty="0"/>
              <a:t>2</a:t>
            </a:r>
            <a:r>
              <a:rPr lang="en-GB" sz="1050" dirty="0"/>
              <a:t>O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 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11) NH</a:t>
            </a:r>
            <a:r>
              <a:rPr lang="en-GB" sz="1050" baseline="-25000" dirty="0"/>
              <a:t>3</a:t>
            </a:r>
            <a:r>
              <a:rPr lang="en-GB" sz="1050" dirty="0"/>
              <a:t>     +       O</a:t>
            </a:r>
            <a:r>
              <a:rPr lang="en-GB" sz="1050" baseline="-25000" dirty="0"/>
              <a:t>2</a:t>
            </a:r>
            <a:r>
              <a:rPr lang="en-GB" sz="1050" dirty="0"/>
              <a:t>     →       NO   +      H</a:t>
            </a:r>
            <a:r>
              <a:rPr lang="en-GB" sz="1050" baseline="-25000" dirty="0"/>
              <a:t>2</a:t>
            </a:r>
            <a:r>
              <a:rPr lang="en-GB" sz="1050" dirty="0"/>
              <a:t>O 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endParaRPr lang="en-GB" sz="105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50" dirty="0"/>
              <a:t>12) HNO</a:t>
            </a:r>
            <a:r>
              <a:rPr lang="en-GB" sz="1050" baseline="-25000" dirty="0"/>
              <a:t>3</a:t>
            </a:r>
            <a:r>
              <a:rPr lang="en-GB" sz="1050" dirty="0"/>
              <a:t>     →       NO</a:t>
            </a:r>
            <a:r>
              <a:rPr lang="en-GB" sz="1050" baseline="-25000" dirty="0"/>
              <a:t>2</a:t>
            </a:r>
            <a:r>
              <a:rPr lang="en-GB" sz="1050" dirty="0"/>
              <a:t>    +      H</a:t>
            </a:r>
            <a:r>
              <a:rPr lang="en-GB" sz="1050" baseline="-25000" dirty="0"/>
              <a:t>2</a:t>
            </a:r>
            <a:r>
              <a:rPr lang="en-GB" sz="1050" dirty="0"/>
              <a:t>O     +      O</a:t>
            </a:r>
            <a:r>
              <a:rPr lang="en-GB" sz="1050" baseline="-25000" dirty="0"/>
              <a:t>2</a:t>
            </a:r>
          </a:p>
          <a:p>
            <a:pPr marL="342900" indent="-342900">
              <a:buNone/>
            </a:pPr>
            <a:endParaRPr lang="en-GB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39763"/>
          </a:xfrm>
        </p:spPr>
        <p:txBody>
          <a:bodyPr/>
          <a:lstStyle/>
          <a:p>
            <a:r>
              <a:rPr lang="en-GB" sz="1400" dirty="0"/>
              <a:t>Balance the following equations ...</a:t>
            </a:r>
          </a:p>
        </p:txBody>
      </p:sp>
    </p:spTree>
    <p:extLst>
      <p:ext uri="{BB962C8B-B14F-4D97-AF65-F5344CB8AC3E}">
        <p14:creationId xmlns:p14="http://schemas.microsoft.com/office/powerpoint/2010/main" val="383130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305800" cy="51125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Recap of balancing: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Hydrochloric acid + magnesium hydroxide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TASK: balance these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1) Ca    +     O</a:t>
            </a:r>
            <a:r>
              <a:rPr lang="en-GB" baseline="-25000" dirty="0"/>
              <a:t>2</a:t>
            </a:r>
            <a:r>
              <a:rPr lang="en-GB" dirty="0"/>
              <a:t>    →     </a:t>
            </a:r>
            <a:r>
              <a:rPr lang="en-GB" dirty="0" err="1"/>
              <a:t>CaO</a:t>
            </a:r>
            <a:r>
              <a:rPr lang="en-GB" dirty="0"/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2) Na</a:t>
            </a:r>
            <a:r>
              <a:rPr lang="en-GB" baseline="-25000" dirty="0"/>
              <a:t>2</a:t>
            </a:r>
            <a:r>
              <a:rPr lang="en-GB" dirty="0"/>
              <a:t>O    +     H</a:t>
            </a:r>
            <a:r>
              <a:rPr lang="en-GB" baseline="-25000" dirty="0"/>
              <a:t>2</a:t>
            </a:r>
            <a:r>
              <a:rPr lang="en-GB" dirty="0"/>
              <a:t>O    →      </a:t>
            </a:r>
            <a:r>
              <a:rPr lang="en-GB" dirty="0" err="1"/>
              <a:t>NaOH</a:t>
            </a:r>
            <a:r>
              <a:rPr lang="en-GB" dirty="0"/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3) Al      +       O</a:t>
            </a:r>
            <a:r>
              <a:rPr lang="en-GB" baseline="-25000" dirty="0"/>
              <a:t>2</a:t>
            </a:r>
            <a:r>
              <a:rPr lang="en-GB" dirty="0"/>
              <a:t>     →       Al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3</a:t>
            </a:r>
            <a:r>
              <a:rPr lang="en-GB" dirty="0"/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4) Na     +      Cl</a:t>
            </a:r>
            <a:r>
              <a:rPr lang="en-GB" baseline="-25000" dirty="0"/>
              <a:t>2</a:t>
            </a:r>
            <a:r>
              <a:rPr lang="en-GB" dirty="0"/>
              <a:t>    →       </a:t>
            </a:r>
            <a:r>
              <a:rPr lang="en-GB" dirty="0" err="1"/>
              <a:t>NaCl</a:t>
            </a:r>
            <a:r>
              <a:rPr lang="en-GB" dirty="0"/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5) Na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</a:t>
            </a:r>
            <a:r>
              <a:rPr lang="en-GB" dirty="0"/>
              <a:t>      →       Na</a:t>
            </a:r>
            <a:r>
              <a:rPr lang="en-GB" baseline="-25000" dirty="0"/>
              <a:t>2</a:t>
            </a:r>
            <a:r>
              <a:rPr lang="en-GB" dirty="0"/>
              <a:t>O     +       CO</a:t>
            </a:r>
            <a:r>
              <a:rPr lang="en-GB" baseline="-25000" dirty="0"/>
              <a:t>2 </a:t>
            </a:r>
            <a:r>
              <a:rPr lang="en-GB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6)  K     +    O</a:t>
            </a:r>
            <a:r>
              <a:rPr lang="en-GB" baseline="-25000" dirty="0"/>
              <a:t>2</a:t>
            </a:r>
            <a:r>
              <a:rPr lang="en-GB" dirty="0"/>
              <a:t>    →        K</a:t>
            </a:r>
            <a:r>
              <a:rPr lang="en-GB" baseline="-25000" dirty="0"/>
              <a:t>2</a:t>
            </a:r>
            <a:r>
              <a:rPr lang="en-GB" dirty="0"/>
              <a:t>O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7) C</a:t>
            </a:r>
            <a:r>
              <a:rPr lang="en-GB" baseline="-25000" dirty="0"/>
              <a:t>4</a:t>
            </a:r>
            <a:r>
              <a:rPr lang="en-GB" dirty="0"/>
              <a:t>H</a:t>
            </a:r>
            <a:r>
              <a:rPr lang="en-GB" baseline="-25000" dirty="0"/>
              <a:t>8</a:t>
            </a:r>
            <a:r>
              <a:rPr lang="en-GB" dirty="0"/>
              <a:t>    +      O</a:t>
            </a:r>
            <a:r>
              <a:rPr lang="en-GB" baseline="-25000" dirty="0"/>
              <a:t>2</a:t>
            </a:r>
            <a:r>
              <a:rPr lang="en-GB" dirty="0"/>
              <a:t>    →         CO</a:t>
            </a:r>
            <a:r>
              <a:rPr lang="en-GB" baseline="-25000" dirty="0"/>
              <a:t>2</a:t>
            </a:r>
            <a:r>
              <a:rPr lang="en-GB" dirty="0"/>
              <a:t>    +         H</a:t>
            </a:r>
            <a:r>
              <a:rPr lang="en-GB" baseline="-25000" dirty="0"/>
              <a:t>2</a:t>
            </a:r>
            <a:r>
              <a:rPr lang="en-GB" dirty="0"/>
              <a:t>O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8) Fe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3</a:t>
            </a:r>
            <a:r>
              <a:rPr lang="en-GB" dirty="0"/>
              <a:t>    +      </a:t>
            </a:r>
            <a:r>
              <a:rPr lang="en-GB" dirty="0" err="1"/>
              <a:t>HCl</a:t>
            </a:r>
            <a:r>
              <a:rPr lang="en-GB" dirty="0"/>
              <a:t>     →       FeCl</a:t>
            </a:r>
            <a:r>
              <a:rPr lang="en-GB" baseline="-25000" dirty="0"/>
              <a:t>3</a:t>
            </a:r>
            <a:r>
              <a:rPr lang="en-GB" dirty="0"/>
              <a:t>     +     H</a:t>
            </a:r>
            <a:r>
              <a:rPr lang="en-GB" baseline="-25000" dirty="0"/>
              <a:t>2</a:t>
            </a:r>
            <a:r>
              <a:rPr lang="en-GB" dirty="0"/>
              <a:t>O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9) F</a:t>
            </a:r>
            <a:r>
              <a:rPr lang="en-GB" baseline="-25000" dirty="0"/>
              <a:t>2</a:t>
            </a:r>
            <a:r>
              <a:rPr lang="en-GB" dirty="0"/>
              <a:t>     +       </a:t>
            </a:r>
            <a:r>
              <a:rPr lang="en-GB" dirty="0" err="1"/>
              <a:t>KBr</a:t>
            </a:r>
            <a:r>
              <a:rPr lang="en-GB" dirty="0"/>
              <a:t>       →        KF     +        Br</a:t>
            </a:r>
            <a:r>
              <a:rPr lang="en-GB" baseline="-25000" dirty="0"/>
              <a:t>2</a:t>
            </a:r>
            <a:r>
              <a:rPr lang="en-GB" dirty="0"/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10) C</a:t>
            </a:r>
            <a:r>
              <a:rPr lang="en-GB" baseline="-25000" dirty="0"/>
              <a:t>5</a:t>
            </a:r>
            <a:r>
              <a:rPr lang="en-GB" dirty="0"/>
              <a:t>H</a:t>
            </a:r>
            <a:r>
              <a:rPr lang="en-GB" baseline="-25000" dirty="0"/>
              <a:t>12</a:t>
            </a:r>
            <a:r>
              <a:rPr lang="en-GB" dirty="0"/>
              <a:t>    +      O</a:t>
            </a:r>
            <a:r>
              <a:rPr lang="en-GB" baseline="-25000" dirty="0"/>
              <a:t>2</a:t>
            </a:r>
            <a:r>
              <a:rPr lang="en-GB" dirty="0"/>
              <a:t>    →      CO</a:t>
            </a:r>
            <a:r>
              <a:rPr lang="en-GB" baseline="-25000" dirty="0"/>
              <a:t>2 </a:t>
            </a:r>
            <a:r>
              <a:rPr lang="en-GB" dirty="0"/>
              <a:t>   +      H</a:t>
            </a:r>
            <a:r>
              <a:rPr lang="en-GB" baseline="-25000" dirty="0"/>
              <a:t>2</a:t>
            </a:r>
            <a:r>
              <a:rPr lang="en-GB" dirty="0"/>
              <a:t>O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11) NH</a:t>
            </a:r>
            <a:r>
              <a:rPr lang="en-GB" baseline="-25000" dirty="0"/>
              <a:t>3</a:t>
            </a:r>
            <a:r>
              <a:rPr lang="en-GB" dirty="0"/>
              <a:t>     +       O</a:t>
            </a:r>
            <a:r>
              <a:rPr lang="en-GB" baseline="-25000" dirty="0"/>
              <a:t>2</a:t>
            </a:r>
            <a:r>
              <a:rPr lang="en-GB" dirty="0"/>
              <a:t>     →       NO   +      H</a:t>
            </a:r>
            <a:r>
              <a:rPr lang="en-GB" baseline="-25000" dirty="0"/>
              <a:t>2</a:t>
            </a:r>
            <a:r>
              <a:rPr lang="en-GB" dirty="0"/>
              <a:t>O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12) HNO</a:t>
            </a:r>
            <a:r>
              <a:rPr lang="en-GB" baseline="-25000" dirty="0"/>
              <a:t>3</a:t>
            </a:r>
            <a:r>
              <a:rPr lang="en-GB" dirty="0"/>
              <a:t>     →       NO</a:t>
            </a:r>
            <a:r>
              <a:rPr lang="en-GB" baseline="-25000" dirty="0"/>
              <a:t>2</a:t>
            </a:r>
            <a:r>
              <a:rPr lang="en-GB" dirty="0"/>
              <a:t>    +      H</a:t>
            </a:r>
            <a:r>
              <a:rPr lang="en-GB" baseline="-25000" dirty="0"/>
              <a:t>2</a:t>
            </a:r>
            <a:r>
              <a:rPr lang="en-GB" dirty="0"/>
              <a:t>O     +      O</a:t>
            </a:r>
            <a:r>
              <a:rPr lang="en-GB" baseline="-25000" dirty="0"/>
              <a:t>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Balancing Equations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SIGNIFICANT FIGURES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143112"/>
      </p:ext>
    </p:extLst>
  </p:cSld>
  <p:clrMapOvr>
    <a:masterClrMapping/>
  </p:clrMapOvr>
</p:sld>
</file>

<file path=ppt/theme/theme1.xml><?xml version="1.0" encoding="utf-8"?>
<a:theme xmlns:a="http://schemas.openxmlformats.org/drawingml/2006/main" name="PM_atom_molecul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0070C0"/>
      </a:accent2>
      <a:accent3>
        <a:srgbClr val="7030A0"/>
      </a:accent3>
      <a:accent4>
        <a:srgbClr val="00B050"/>
      </a:accent4>
      <a:accent5>
        <a:srgbClr val="0070C0"/>
      </a:accent5>
      <a:accent6>
        <a:srgbClr val="7030A0"/>
      </a:accent6>
      <a:hlink>
        <a:srgbClr val="00B0F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4179</TotalTime>
  <Words>917</Words>
  <Application>Microsoft Office PowerPoint</Application>
  <PresentationFormat>On-screen Show (4:3)</PresentationFormat>
  <Paragraphs>267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Perpetua</vt:lpstr>
      <vt:lpstr>Segoe UI</vt:lpstr>
      <vt:lpstr>PM_atom_molecule</vt:lpstr>
      <vt:lpstr>Formulas and Equations</vt:lpstr>
      <vt:lpstr>PowerPoint Presentation</vt:lpstr>
      <vt:lpstr>PowerPoint Presentation</vt:lpstr>
      <vt:lpstr>Formulas</vt:lpstr>
      <vt:lpstr>Equations</vt:lpstr>
      <vt:lpstr>PowerPoint Presentation</vt:lpstr>
      <vt:lpstr>Balance the following equations ...</vt:lpstr>
      <vt:lpstr>Balancing Equations</vt:lpstr>
      <vt:lpstr>SIGNIFICANT FIGURES</vt:lpstr>
      <vt:lpstr>General Rules</vt:lpstr>
      <vt:lpstr>Significant Figures: Rules</vt:lpstr>
      <vt:lpstr>Significant Figures: Rules</vt:lpstr>
      <vt:lpstr>Standard Form</vt:lpstr>
      <vt:lpstr>Significant Figures Worksheet</vt:lpstr>
    </vt:vector>
  </TitlesOfParts>
  <Company>WHS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</dc:title>
  <dc:creator>waring</dc:creator>
  <cp:lastModifiedBy>Charlotte Murray</cp:lastModifiedBy>
  <cp:revision>473</cp:revision>
  <cp:lastPrinted>2014-01-14T14:28:45Z</cp:lastPrinted>
  <dcterms:created xsi:type="dcterms:W3CDTF">2011-03-27T12:01:19Z</dcterms:created>
  <dcterms:modified xsi:type="dcterms:W3CDTF">2017-09-05T19:39:39Z</dcterms:modified>
</cp:coreProperties>
</file>